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 id="2147483735" r:id="rId2"/>
  </p:sldMasterIdLst>
  <p:notesMasterIdLst>
    <p:notesMasterId r:id="rId137"/>
  </p:notesMasterIdLst>
  <p:handoutMasterIdLst>
    <p:handoutMasterId r:id="rId138"/>
  </p:handoutMasterIdLst>
  <p:sldIdLst>
    <p:sldId id="1750" r:id="rId3"/>
    <p:sldId id="1937" r:id="rId4"/>
    <p:sldId id="1938" r:id="rId5"/>
    <p:sldId id="1939" r:id="rId6"/>
    <p:sldId id="1942" r:id="rId7"/>
    <p:sldId id="1941" r:id="rId8"/>
    <p:sldId id="1798" r:id="rId9"/>
    <p:sldId id="1771" r:id="rId10"/>
    <p:sldId id="1924" r:id="rId11"/>
    <p:sldId id="1776" r:id="rId12"/>
    <p:sldId id="1925" r:id="rId13"/>
    <p:sldId id="1777" r:id="rId14"/>
    <p:sldId id="1778" r:id="rId15"/>
    <p:sldId id="1779" r:id="rId16"/>
    <p:sldId id="1780" r:id="rId17"/>
    <p:sldId id="1781" r:id="rId18"/>
    <p:sldId id="1782" r:id="rId19"/>
    <p:sldId id="1783" r:id="rId20"/>
    <p:sldId id="1784" r:id="rId21"/>
    <p:sldId id="1785" r:id="rId22"/>
    <p:sldId id="1926" r:id="rId23"/>
    <p:sldId id="1789" r:id="rId24"/>
    <p:sldId id="1790" r:id="rId25"/>
    <p:sldId id="1791" r:id="rId26"/>
    <p:sldId id="1792" r:id="rId27"/>
    <p:sldId id="1793" r:id="rId28"/>
    <p:sldId id="1917" r:id="rId29"/>
    <p:sldId id="1794" r:id="rId30"/>
    <p:sldId id="1795" r:id="rId31"/>
    <p:sldId id="1796" r:id="rId32"/>
    <p:sldId id="1797" r:id="rId33"/>
    <p:sldId id="1918" r:id="rId34"/>
    <p:sldId id="1802" r:id="rId35"/>
    <p:sldId id="1803" r:id="rId36"/>
    <p:sldId id="1804" r:id="rId37"/>
    <p:sldId id="1805" r:id="rId38"/>
    <p:sldId id="1806" r:id="rId39"/>
    <p:sldId id="1807" r:id="rId40"/>
    <p:sldId id="1808" r:id="rId41"/>
    <p:sldId id="1930" r:id="rId42"/>
    <p:sldId id="1931" r:id="rId43"/>
    <p:sldId id="1810" r:id="rId44"/>
    <p:sldId id="1811" r:id="rId45"/>
    <p:sldId id="1812" r:id="rId46"/>
    <p:sldId id="1813" r:id="rId47"/>
    <p:sldId id="1814" r:id="rId48"/>
    <p:sldId id="1815" r:id="rId49"/>
    <p:sldId id="1919" r:id="rId50"/>
    <p:sldId id="1932" r:id="rId51"/>
    <p:sldId id="1933" r:id="rId52"/>
    <p:sldId id="1943" r:id="rId53"/>
    <p:sldId id="1934" r:id="rId54"/>
    <p:sldId id="1818" r:id="rId55"/>
    <p:sldId id="1819" r:id="rId56"/>
    <p:sldId id="1935" r:id="rId57"/>
    <p:sldId id="1820" r:id="rId58"/>
    <p:sldId id="1936" r:id="rId59"/>
    <p:sldId id="1822" r:id="rId60"/>
    <p:sldId id="1944" r:id="rId61"/>
    <p:sldId id="1945" r:id="rId62"/>
    <p:sldId id="1823" r:id="rId63"/>
    <p:sldId id="1920" r:id="rId64"/>
    <p:sldId id="1825" r:id="rId65"/>
    <p:sldId id="1827" r:id="rId66"/>
    <p:sldId id="1826" r:id="rId67"/>
    <p:sldId id="1921" r:id="rId68"/>
    <p:sldId id="1828" r:id="rId69"/>
    <p:sldId id="1829" r:id="rId70"/>
    <p:sldId id="1831" r:id="rId71"/>
    <p:sldId id="1774" r:id="rId72"/>
    <p:sldId id="1775" r:id="rId73"/>
    <p:sldId id="1832" r:id="rId74"/>
    <p:sldId id="1833" r:id="rId75"/>
    <p:sldId id="1834" r:id="rId76"/>
    <p:sldId id="1835" r:id="rId77"/>
    <p:sldId id="1836" r:id="rId78"/>
    <p:sldId id="1837" r:id="rId79"/>
    <p:sldId id="1903" r:id="rId80"/>
    <p:sldId id="1904" r:id="rId81"/>
    <p:sldId id="1905" r:id="rId82"/>
    <p:sldId id="1843" r:id="rId83"/>
    <p:sldId id="1844" r:id="rId84"/>
    <p:sldId id="1845" r:id="rId85"/>
    <p:sldId id="1906" r:id="rId86"/>
    <p:sldId id="1847" r:id="rId87"/>
    <p:sldId id="1848" r:id="rId88"/>
    <p:sldId id="1849" r:id="rId89"/>
    <p:sldId id="1850" r:id="rId90"/>
    <p:sldId id="1851" r:id="rId91"/>
    <p:sldId id="1853" r:id="rId92"/>
    <p:sldId id="1854" r:id="rId93"/>
    <p:sldId id="1856" r:id="rId94"/>
    <p:sldId id="1857" r:id="rId95"/>
    <p:sldId id="1858" r:id="rId96"/>
    <p:sldId id="1860" r:id="rId97"/>
    <p:sldId id="1861" r:id="rId98"/>
    <p:sldId id="1862" r:id="rId99"/>
    <p:sldId id="1868" r:id="rId100"/>
    <p:sldId id="1869" r:id="rId101"/>
    <p:sldId id="1870" r:id="rId102"/>
    <p:sldId id="1871" r:id="rId103"/>
    <p:sldId id="1872" r:id="rId104"/>
    <p:sldId id="1873" r:id="rId105"/>
    <p:sldId id="1874" r:id="rId106"/>
    <p:sldId id="1875" r:id="rId107"/>
    <p:sldId id="1876" r:id="rId108"/>
    <p:sldId id="1877" r:id="rId109"/>
    <p:sldId id="1922" r:id="rId110"/>
    <p:sldId id="1878" r:id="rId111"/>
    <p:sldId id="1880" r:id="rId112"/>
    <p:sldId id="1881" r:id="rId113"/>
    <p:sldId id="1882" r:id="rId114"/>
    <p:sldId id="1883" r:id="rId115"/>
    <p:sldId id="1884" r:id="rId116"/>
    <p:sldId id="1885" r:id="rId117"/>
    <p:sldId id="1886" r:id="rId118"/>
    <p:sldId id="1887" r:id="rId119"/>
    <p:sldId id="1888" r:id="rId120"/>
    <p:sldId id="1889" r:id="rId121"/>
    <p:sldId id="1890" r:id="rId122"/>
    <p:sldId id="1891" r:id="rId123"/>
    <p:sldId id="1892" r:id="rId124"/>
    <p:sldId id="1893" r:id="rId125"/>
    <p:sldId id="1923" r:id="rId126"/>
    <p:sldId id="1894" r:id="rId127"/>
    <p:sldId id="1895" r:id="rId128"/>
    <p:sldId id="1896" r:id="rId129"/>
    <p:sldId id="1897" r:id="rId130"/>
    <p:sldId id="1898" r:id="rId131"/>
    <p:sldId id="1899" r:id="rId132"/>
    <p:sldId id="1900" r:id="rId133"/>
    <p:sldId id="1901" r:id="rId134"/>
    <p:sldId id="1902" r:id="rId135"/>
    <p:sldId id="1929" r:id="rId136"/>
  </p:sldIdLst>
  <p:sldSz cx="9144000" cy="5143500" type="screen16x9"/>
  <p:notesSz cx="6858000" cy="9144000"/>
  <p:defaultTextStyle>
    <a:defPPr>
      <a:defRPr lang="fi-FI"/>
    </a:defPPr>
    <a:lvl1pPr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1pPr>
    <a:lvl2pPr marL="4556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2pPr>
    <a:lvl3pPr marL="9128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3pPr>
    <a:lvl4pPr marL="13700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4pPr>
    <a:lvl5pPr marL="18272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5pPr>
    <a:lvl6pPr marL="2286000" algn="l" defTabSz="914400" rtl="0" eaLnBrk="1" latinLnBrk="0" hangingPunct="1">
      <a:defRPr sz="1400" kern="1200">
        <a:solidFill>
          <a:schemeClr val="tx1"/>
        </a:solidFill>
        <a:latin typeface="Trebuchet MS" pitchFamily="96" charset="0"/>
        <a:ea typeface="宋体" charset="-122"/>
        <a:cs typeface="+mn-cs"/>
      </a:defRPr>
    </a:lvl6pPr>
    <a:lvl7pPr marL="2743200" algn="l" defTabSz="914400" rtl="0" eaLnBrk="1" latinLnBrk="0" hangingPunct="1">
      <a:defRPr sz="1400" kern="1200">
        <a:solidFill>
          <a:schemeClr val="tx1"/>
        </a:solidFill>
        <a:latin typeface="Trebuchet MS" pitchFamily="96" charset="0"/>
        <a:ea typeface="宋体" charset="-122"/>
        <a:cs typeface="+mn-cs"/>
      </a:defRPr>
    </a:lvl7pPr>
    <a:lvl8pPr marL="3200400" algn="l" defTabSz="914400" rtl="0" eaLnBrk="1" latinLnBrk="0" hangingPunct="1">
      <a:defRPr sz="1400" kern="1200">
        <a:solidFill>
          <a:schemeClr val="tx1"/>
        </a:solidFill>
        <a:latin typeface="Trebuchet MS" pitchFamily="96" charset="0"/>
        <a:ea typeface="宋体" charset="-122"/>
        <a:cs typeface="+mn-cs"/>
      </a:defRPr>
    </a:lvl8pPr>
    <a:lvl9pPr marL="3657600" algn="l" defTabSz="914400" rtl="0" eaLnBrk="1" latinLnBrk="0" hangingPunct="1">
      <a:defRPr sz="1400" kern="1200">
        <a:solidFill>
          <a:schemeClr val="tx1"/>
        </a:solidFill>
        <a:latin typeface="Trebuchet MS" pitchFamily="96" charset="0"/>
        <a:ea typeface="宋体" charset="-122"/>
        <a:cs typeface="+mn-cs"/>
      </a:defRPr>
    </a:lvl9pPr>
  </p:defaultTextStyle>
  <p:extLst>
    <p:ext uri="{521415D9-36F7-43E2-AB2F-B90AF26B5E84}">
      <p14:sectionLst xmlns:p14="http://schemas.microsoft.com/office/powerpoint/2010/main">
        <p14:section name="标题" id="{EB83E03E-195F-4588-BA9C-87CAE50CC123}">
          <p14:sldIdLst>
            <p14:sldId id="1750"/>
            <p14:sldId id="1937"/>
            <p14:sldId id="1938"/>
            <p14:sldId id="1939"/>
            <p14:sldId id="1942"/>
            <p14:sldId id="1941"/>
            <p14:sldId id="1798"/>
            <p14:sldId id="1771"/>
            <p14:sldId id="1924"/>
            <p14:sldId id="1776"/>
            <p14:sldId id="1925"/>
            <p14:sldId id="1777"/>
            <p14:sldId id="1778"/>
            <p14:sldId id="1779"/>
            <p14:sldId id="1780"/>
            <p14:sldId id="1781"/>
            <p14:sldId id="1782"/>
            <p14:sldId id="1783"/>
            <p14:sldId id="1784"/>
            <p14:sldId id="1785"/>
            <p14:sldId id="1926"/>
            <p14:sldId id="1789"/>
            <p14:sldId id="1790"/>
            <p14:sldId id="1791"/>
            <p14:sldId id="1792"/>
            <p14:sldId id="1793"/>
            <p14:sldId id="1917"/>
            <p14:sldId id="1794"/>
            <p14:sldId id="1795"/>
            <p14:sldId id="1796"/>
            <p14:sldId id="1797"/>
            <p14:sldId id="1918"/>
            <p14:sldId id="1802"/>
            <p14:sldId id="1803"/>
            <p14:sldId id="1804"/>
            <p14:sldId id="1805"/>
            <p14:sldId id="1806"/>
            <p14:sldId id="1807"/>
            <p14:sldId id="1808"/>
            <p14:sldId id="1930"/>
            <p14:sldId id="1931"/>
            <p14:sldId id="1810"/>
            <p14:sldId id="1811"/>
            <p14:sldId id="1812"/>
            <p14:sldId id="1813"/>
            <p14:sldId id="1814"/>
            <p14:sldId id="1815"/>
            <p14:sldId id="1919"/>
            <p14:sldId id="1932"/>
            <p14:sldId id="1933"/>
            <p14:sldId id="1943"/>
            <p14:sldId id="1934"/>
            <p14:sldId id="1818"/>
            <p14:sldId id="1819"/>
            <p14:sldId id="1935"/>
            <p14:sldId id="1820"/>
            <p14:sldId id="1936"/>
            <p14:sldId id="1822"/>
            <p14:sldId id="1944"/>
            <p14:sldId id="1945"/>
            <p14:sldId id="1823"/>
            <p14:sldId id="1920"/>
            <p14:sldId id="1825"/>
            <p14:sldId id="1827"/>
            <p14:sldId id="1826"/>
            <p14:sldId id="1921"/>
            <p14:sldId id="1828"/>
            <p14:sldId id="1829"/>
            <p14:sldId id="1831"/>
            <p14:sldId id="1774"/>
            <p14:sldId id="1775"/>
            <p14:sldId id="1832"/>
            <p14:sldId id="1833"/>
            <p14:sldId id="1834"/>
            <p14:sldId id="1835"/>
            <p14:sldId id="1836"/>
            <p14:sldId id="1837"/>
            <p14:sldId id="1903"/>
            <p14:sldId id="1904"/>
            <p14:sldId id="1905"/>
            <p14:sldId id="1843"/>
            <p14:sldId id="1844"/>
            <p14:sldId id="1845"/>
            <p14:sldId id="1906"/>
            <p14:sldId id="1847"/>
            <p14:sldId id="1848"/>
            <p14:sldId id="1849"/>
            <p14:sldId id="1850"/>
            <p14:sldId id="1851"/>
            <p14:sldId id="1853"/>
            <p14:sldId id="1854"/>
            <p14:sldId id="1856"/>
            <p14:sldId id="1857"/>
            <p14:sldId id="1858"/>
            <p14:sldId id="1860"/>
            <p14:sldId id="1861"/>
            <p14:sldId id="1862"/>
            <p14:sldId id="1868"/>
            <p14:sldId id="1869"/>
            <p14:sldId id="1870"/>
            <p14:sldId id="1871"/>
            <p14:sldId id="1872"/>
            <p14:sldId id="1873"/>
            <p14:sldId id="1874"/>
            <p14:sldId id="1875"/>
            <p14:sldId id="1876"/>
            <p14:sldId id="1877"/>
            <p14:sldId id="1922"/>
            <p14:sldId id="1878"/>
            <p14:sldId id="1880"/>
            <p14:sldId id="1881"/>
            <p14:sldId id="1882"/>
            <p14:sldId id="1883"/>
            <p14:sldId id="1884"/>
            <p14:sldId id="1885"/>
            <p14:sldId id="1886"/>
            <p14:sldId id="1887"/>
            <p14:sldId id="1888"/>
            <p14:sldId id="1889"/>
            <p14:sldId id="1890"/>
            <p14:sldId id="1891"/>
            <p14:sldId id="1892"/>
            <p14:sldId id="1893"/>
            <p14:sldId id="1923"/>
            <p14:sldId id="1894"/>
            <p14:sldId id="1895"/>
            <p14:sldId id="1896"/>
            <p14:sldId id="1897"/>
            <p14:sldId id="1898"/>
            <p14:sldId id="1899"/>
            <p14:sldId id="1900"/>
            <p14:sldId id="1901"/>
            <p14:sldId id="1902"/>
            <p14:sldId id="1929"/>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06DC"/>
    <a:srgbClr val="339933"/>
    <a:srgbClr val="3606D0"/>
    <a:srgbClr val="1F07CF"/>
    <a:srgbClr val="3A3AB9"/>
    <a:srgbClr val="1B06BA"/>
    <a:srgbClr val="080808"/>
    <a:srgbClr val="B5880B"/>
    <a:srgbClr val="E87071"/>
    <a:srgbClr val="00B3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1429" autoAdjust="0"/>
  </p:normalViewPr>
  <p:slideViewPr>
    <p:cSldViewPr>
      <p:cViewPr varScale="1">
        <p:scale>
          <a:sx n="74" d="100"/>
          <a:sy n="74" d="100"/>
        </p:scale>
        <p:origin x="1050" y="39"/>
      </p:cViewPr>
      <p:guideLst>
        <p:guide orient="horz" pos="3838"/>
        <p:guide pos="295"/>
        <p:guide pos="5193"/>
        <p:guide pos="3152"/>
        <p:guide orient="horz" pos="2879"/>
      </p:guideLst>
    </p:cSldViewPr>
  </p:slideViewPr>
  <p:notesTextViewPr>
    <p:cViewPr>
      <p:scale>
        <a:sx n="200" d="100"/>
        <a:sy n="2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58CD87A4-0184-412C-A44A-3DA728178AFF}" type="slidenum">
              <a:rPr lang="en-GB" altLang="zh-CN"/>
              <a:pPr>
                <a:defRPr/>
              </a:pPr>
              <a:t>‹#›</a:t>
            </a:fld>
            <a:endParaRPr lang="en-GB" altLang="zh-CN"/>
          </a:p>
        </p:txBody>
      </p:sp>
    </p:spTree>
    <p:extLst>
      <p:ext uri="{BB962C8B-B14F-4D97-AF65-F5344CB8AC3E}">
        <p14:creationId xmlns:p14="http://schemas.microsoft.com/office/powerpoint/2010/main" val="235726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BB8C311E-5859-4E0C-A0F3-4690A095D6BE}" type="slidenum">
              <a:rPr lang="fi-FI" altLang="zh-CN"/>
              <a:pPr>
                <a:defRPr/>
              </a:pPr>
              <a:t>‹#›</a:t>
            </a:fld>
            <a:endParaRPr lang="fi-FI" altLang="zh-CN"/>
          </a:p>
        </p:txBody>
      </p:sp>
    </p:spTree>
    <p:extLst>
      <p:ext uri="{BB962C8B-B14F-4D97-AF65-F5344CB8AC3E}">
        <p14:creationId xmlns:p14="http://schemas.microsoft.com/office/powerpoint/2010/main" val="17204162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5613" algn="l" rtl="0" eaLnBrk="0" fontAlgn="base" hangingPunct="0">
      <a:spcBef>
        <a:spcPct val="30000"/>
      </a:spcBef>
      <a:spcAft>
        <a:spcPct val="0"/>
      </a:spcAft>
      <a:defRPr sz="1200" kern="1200">
        <a:solidFill>
          <a:schemeClr val="tx1"/>
        </a:solidFill>
        <a:latin typeface="Arial" charset="0"/>
        <a:ea typeface="+mn-ea"/>
        <a:cs typeface="+mn-cs"/>
      </a:defRPr>
    </a:lvl2pPr>
    <a:lvl3pPr marL="912813" algn="l" rtl="0" eaLnBrk="0" fontAlgn="base" hangingPunct="0">
      <a:spcBef>
        <a:spcPct val="30000"/>
      </a:spcBef>
      <a:spcAft>
        <a:spcPct val="0"/>
      </a:spcAft>
      <a:defRPr sz="1200" kern="1200">
        <a:solidFill>
          <a:schemeClr val="tx1"/>
        </a:solidFill>
        <a:latin typeface="Arial" charset="0"/>
        <a:ea typeface="+mn-ea"/>
        <a:cs typeface="+mn-cs"/>
      </a:defRPr>
    </a:lvl3pPr>
    <a:lvl4pPr marL="1370013" algn="l" rtl="0" eaLnBrk="0" fontAlgn="base" hangingPunct="0">
      <a:spcBef>
        <a:spcPct val="30000"/>
      </a:spcBef>
      <a:spcAft>
        <a:spcPct val="0"/>
      </a:spcAft>
      <a:defRPr sz="1200" kern="1200">
        <a:solidFill>
          <a:schemeClr val="tx1"/>
        </a:solidFill>
        <a:latin typeface="Arial" charset="0"/>
        <a:ea typeface="+mn-ea"/>
        <a:cs typeface="+mn-cs"/>
      </a:defRPr>
    </a:lvl4pPr>
    <a:lvl5pPr marL="1827213" algn="l" rtl="0" eaLnBrk="0" fontAlgn="base" hangingPunct="0">
      <a:spcBef>
        <a:spcPct val="30000"/>
      </a:spcBef>
      <a:spcAft>
        <a:spcPct val="0"/>
      </a:spcAft>
      <a:defRPr sz="1200" kern="1200">
        <a:solidFill>
          <a:schemeClr val="tx1"/>
        </a:solidFill>
        <a:latin typeface="Arial" charset="0"/>
        <a:ea typeface="+mn-ea"/>
        <a:cs typeface="+mn-cs"/>
      </a:defRPr>
    </a:lvl5pPr>
    <a:lvl6pPr marL="2285726" algn="l" defTabSz="914290" rtl="0" eaLnBrk="1" latinLnBrk="0" hangingPunct="1">
      <a:defRPr sz="1200" kern="1200">
        <a:solidFill>
          <a:schemeClr val="tx1"/>
        </a:solidFill>
        <a:latin typeface="+mn-lt"/>
        <a:ea typeface="+mn-ea"/>
        <a:cs typeface="+mn-cs"/>
      </a:defRPr>
    </a:lvl6pPr>
    <a:lvl7pPr marL="2742871" algn="l" defTabSz="914290" rtl="0" eaLnBrk="1" latinLnBrk="0" hangingPunct="1">
      <a:defRPr sz="1200" kern="1200">
        <a:solidFill>
          <a:schemeClr val="tx1"/>
        </a:solidFill>
        <a:latin typeface="+mn-lt"/>
        <a:ea typeface="+mn-ea"/>
        <a:cs typeface="+mn-cs"/>
      </a:defRPr>
    </a:lvl7pPr>
    <a:lvl8pPr marL="3200016" algn="l" defTabSz="914290" rtl="0" eaLnBrk="1" latinLnBrk="0" hangingPunct="1">
      <a:defRPr sz="1200" kern="1200">
        <a:solidFill>
          <a:schemeClr val="tx1"/>
        </a:solidFill>
        <a:latin typeface="+mn-lt"/>
        <a:ea typeface="+mn-ea"/>
        <a:cs typeface="+mn-cs"/>
      </a:defRPr>
    </a:lvl8pPr>
    <a:lvl9pPr marL="3657161" algn="l" defTabSz="9142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a:t>
            </a:fld>
            <a:endParaRPr lang="fi-FI" altLang="zh-CN"/>
          </a:p>
        </p:txBody>
      </p:sp>
    </p:spTree>
    <p:extLst>
      <p:ext uri="{BB962C8B-B14F-4D97-AF65-F5344CB8AC3E}">
        <p14:creationId xmlns:p14="http://schemas.microsoft.com/office/powerpoint/2010/main" val="376868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51</a:t>
            </a:fld>
            <a:endParaRPr lang="fi-FI" altLang="zh-CN"/>
          </a:p>
        </p:txBody>
      </p:sp>
    </p:spTree>
    <p:extLst>
      <p:ext uri="{BB962C8B-B14F-4D97-AF65-F5344CB8AC3E}">
        <p14:creationId xmlns:p14="http://schemas.microsoft.com/office/powerpoint/2010/main" val="216824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56</a:t>
            </a:fld>
            <a:endParaRPr lang="fi-FI" altLang="zh-CN"/>
          </a:p>
        </p:txBody>
      </p:sp>
    </p:spTree>
    <p:extLst>
      <p:ext uri="{BB962C8B-B14F-4D97-AF65-F5344CB8AC3E}">
        <p14:creationId xmlns:p14="http://schemas.microsoft.com/office/powerpoint/2010/main" val="427025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59</a:t>
            </a:fld>
            <a:endParaRPr lang="fi-FI" altLang="zh-CN"/>
          </a:p>
        </p:txBody>
      </p:sp>
    </p:spTree>
    <p:extLst>
      <p:ext uri="{BB962C8B-B14F-4D97-AF65-F5344CB8AC3E}">
        <p14:creationId xmlns:p14="http://schemas.microsoft.com/office/powerpoint/2010/main" val="164957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60</a:t>
            </a:fld>
            <a:endParaRPr lang="fi-FI" altLang="zh-CN"/>
          </a:p>
        </p:txBody>
      </p:sp>
    </p:spTree>
    <p:extLst>
      <p:ext uri="{BB962C8B-B14F-4D97-AF65-F5344CB8AC3E}">
        <p14:creationId xmlns:p14="http://schemas.microsoft.com/office/powerpoint/2010/main" val="308739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61</a:t>
            </a:fld>
            <a:endParaRPr lang="fi-FI" altLang="zh-CN"/>
          </a:p>
        </p:txBody>
      </p:sp>
    </p:spTree>
    <p:extLst>
      <p:ext uri="{BB962C8B-B14F-4D97-AF65-F5344CB8AC3E}">
        <p14:creationId xmlns:p14="http://schemas.microsoft.com/office/powerpoint/2010/main" val="185016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63</a:t>
            </a:fld>
            <a:endParaRPr lang="fi-FI" altLang="zh-CN"/>
          </a:p>
        </p:txBody>
      </p:sp>
    </p:spTree>
    <p:extLst>
      <p:ext uri="{BB962C8B-B14F-4D97-AF65-F5344CB8AC3E}">
        <p14:creationId xmlns:p14="http://schemas.microsoft.com/office/powerpoint/2010/main" val="38241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保持依赖测试：用依赖关系中的左侧属性</a:t>
            </a:r>
            <a:r>
              <a:rPr lang="en-US" altLang="zh-CN" dirty="0"/>
              <a:t>a</a:t>
            </a:r>
            <a:r>
              <a:rPr lang="zh-CN" altLang="en-US" dirty="0"/>
              <a:t>滚动各个关系合并可决定的属性，最后检查是否包含</a:t>
            </a:r>
            <a:r>
              <a:rPr lang="en-US" altLang="zh-CN" dirty="0"/>
              <a:t>b</a:t>
            </a:r>
            <a:r>
              <a:rPr lang="zh-CN" altLang="en-US" dirty="0"/>
              <a:t>中所有属性</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64</a:t>
            </a:fld>
            <a:endParaRPr lang="fi-FI" altLang="zh-CN"/>
          </a:p>
        </p:txBody>
      </p:sp>
    </p:spTree>
    <p:extLst>
      <p:ext uri="{BB962C8B-B14F-4D97-AF65-F5344CB8AC3E}">
        <p14:creationId xmlns:p14="http://schemas.microsoft.com/office/powerpoint/2010/main" val="3672549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pertain to: </a:t>
            </a:r>
            <a:r>
              <a:rPr lang="zh-CN" altLang="en-US" b="1" dirty="0"/>
              <a:t>属于</a:t>
            </a:r>
            <a:endParaRPr lang="en-US" altLang="zh-CN" b="1" dirty="0"/>
          </a:p>
          <a:p>
            <a:r>
              <a:rPr lang="en-US" altLang="zh-CN" dirty="0"/>
              <a:t>General rule of thumb: </a:t>
            </a:r>
            <a:r>
              <a:rPr lang="zh-CN" altLang="en-US" dirty="0"/>
              <a:t>首要的一般规则</a:t>
            </a:r>
            <a:endParaRPr lang="zh-CN" altLang="zh-CN"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68</a:t>
            </a:fld>
            <a:endParaRPr lang="fi-FI" altLang="zh-CN"/>
          </a:p>
        </p:txBody>
      </p:sp>
    </p:spTree>
    <p:extLst>
      <p:ext uri="{BB962C8B-B14F-4D97-AF65-F5344CB8AC3E}">
        <p14:creationId xmlns:p14="http://schemas.microsoft.com/office/powerpoint/2010/main" val="190959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BC</a:t>
            </a:r>
            <a:r>
              <a:rPr lang="zh-CN" altLang="en-US" dirty="0"/>
              <a:t>范式到第四范式是去除了一些非平凡的多值依赖，并非完全去除多值依赖</a:t>
            </a:r>
            <a:endParaRPr lang="zh-CN" altLang="zh-CN"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69</a:t>
            </a:fld>
            <a:endParaRPr lang="fi-FI" altLang="zh-CN"/>
          </a:p>
        </p:txBody>
      </p:sp>
    </p:spTree>
    <p:extLst>
      <p:ext uri="{BB962C8B-B14F-4D97-AF65-F5344CB8AC3E}">
        <p14:creationId xmlns:p14="http://schemas.microsoft.com/office/powerpoint/2010/main" val="2931350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For composite attributes, we let each component be an attribute in its own right</a:t>
            </a:r>
            <a:r>
              <a:rPr lang="zh-CN" altLang="en-US" dirty="0"/>
              <a:t>（在其右手边）</a:t>
            </a:r>
            <a:r>
              <a:rPr lang="en-US" altLang="zh-CN" dirty="0"/>
              <a:t>.</a:t>
            </a:r>
            <a:br>
              <a:rPr lang="en-US" altLang="zh-CN" dirty="0"/>
            </a:br>
            <a:r>
              <a:rPr lang="en-US" altLang="zh-CN" dirty="0"/>
              <a:t>For multivalued attributes, we create one tuple for each item in a multivalued set.</a:t>
            </a:r>
            <a:br>
              <a:rPr lang="en-US" altLang="zh-CN" dirty="0"/>
            </a:br>
            <a:r>
              <a:rPr lang="en-US" altLang="zh-CN" dirty="0"/>
              <a:t>In the relational model, we formalize this idea that attributes do not have any</a:t>
            </a:r>
            <a:br>
              <a:rPr lang="en-US" altLang="zh-CN" dirty="0"/>
            </a:br>
            <a:r>
              <a:rPr lang="en-US" altLang="zh-CN" dirty="0"/>
              <a:t>substructure</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70</a:t>
            </a:fld>
            <a:endParaRPr lang="fi-FI" altLang="zh-CN"/>
          </a:p>
        </p:txBody>
      </p:sp>
    </p:spTree>
    <p:extLst>
      <p:ext uri="{BB962C8B-B14F-4D97-AF65-F5344CB8AC3E}">
        <p14:creationId xmlns:p14="http://schemas.microsoft.com/office/powerpoint/2010/main" val="340596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a:t>
            </a:fld>
            <a:endParaRPr lang="fi-FI" altLang="zh-CN"/>
          </a:p>
        </p:txBody>
      </p:sp>
    </p:spTree>
    <p:extLst>
      <p:ext uri="{BB962C8B-B14F-4D97-AF65-F5344CB8AC3E}">
        <p14:creationId xmlns:p14="http://schemas.microsoft.com/office/powerpoint/2010/main" val="2743657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“决定属性”</a:t>
            </a:r>
            <a:r>
              <a:rPr lang="en-US" altLang="zh-CN" dirty="0"/>
              <a:t>(Determinant)</a:t>
            </a:r>
          </a:p>
          <a:p>
            <a:r>
              <a:rPr lang="en-US" altLang="zh-CN" dirty="0"/>
              <a:t>BCNF</a:t>
            </a:r>
            <a:r>
              <a:rPr lang="zh-CN" altLang="en-US" dirty="0"/>
              <a:t>是指关系表中，主要功能依赖</a:t>
            </a:r>
            <a:r>
              <a:rPr lang="en-US" altLang="zh-CN" dirty="0"/>
              <a:t>A→B</a:t>
            </a:r>
            <a:r>
              <a:rPr lang="zh-CN" altLang="en-US" dirty="0"/>
              <a:t>的左边属性</a:t>
            </a:r>
            <a:r>
              <a:rPr lang="en-US" altLang="zh-CN" dirty="0"/>
              <a:t>A</a:t>
            </a:r>
            <a:r>
              <a:rPr lang="zh-CN" altLang="en-US" dirty="0"/>
              <a:t>称为“决定属性”</a:t>
            </a:r>
            <a:r>
              <a:rPr lang="en-US" altLang="zh-CN" dirty="0"/>
              <a:t>(Determinant)</a:t>
            </a:r>
            <a:r>
              <a:rPr lang="zh-CN" altLang="en-US" dirty="0"/>
              <a:t>，决定属性一定是候选键或主键。如果关系表拥有不符合上述规则的功能依赖，就表示有不同的数据储存在同一个关系表，需要分割关系表</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84</a:t>
            </a:fld>
            <a:endParaRPr lang="fi-FI" altLang="zh-CN"/>
          </a:p>
        </p:txBody>
      </p:sp>
    </p:spTree>
    <p:extLst>
      <p:ext uri="{BB962C8B-B14F-4D97-AF65-F5344CB8AC3E}">
        <p14:creationId xmlns:p14="http://schemas.microsoft.com/office/powerpoint/2010/main" val="135927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只用</a:t>
            </a:r>
            <a:r>
              <a:rPr lang="en-US" altLang="zh-CN" dirty="0"/>
              <a:t>F</a:t>
            </a:r>
            <a:r>
              <a:rPr lang="zh-CN" altLang="en-US" dirty="0"/>
              <a:t>测试是否</a:t>
            </a:r>
            <a:r>
              <a:rPr lang="en-US" altLang="zh-CN" dirty="0"/>
              <a:t>BCNF</a:t>
            </a:r>
            <a:r>
              <a:rPr lang="zh-CN" altLang="en-US" dirty="0"/>
              <a:t>是可以的，但用来判断分解是否是</a:t>
            </a:r>
            <a:r>
              <a:rPr lang="en-US" altLang="zh-CN" dirty="0"/>
              <a:t>BCNF</a:t>
            </a:r>
            <a:r>
              <a:rPr lang="zh-CN" altLang="en-US" dirty="0"/>
              <a:t>就不够了</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87</a:t>
            </a:fld>
            <a:endParaRPr lang="fi-FI" altLang="zh-CN"/>
          </a:p>
        </p:txBody>
      </p:sp>
    </p:spTree>
    <p:extLst>
      <p:ext uri="{BB962C8B-B14F-4D97-AF65-F5344CB8AC3E}">
        <p14:creationId xmlns:p14="http://schemas.microsoft.com/office/powerpoint/2010/main" val="605485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ym typeface="Symbol" panose="05050102010706020507" pitchFamily="18" charset="2"/>
              </a:rPr>
              <a:t>(</a:t>
            </a:r>
            <a:r>
              <a:rPr lang="en-US" altLang="zh-CN" b="1" i="1" dirty="0">
                <a:sym typeface="Symbol" panose="05050102010706020507" pitchFamily="18" charset="2"/>
              </a:rPr>
              <a:t>R</a:t>
            </a:r>
            <a:r>
              <a:rPr lang="en-US" altLang="zh-CN" b="1" i="1" baseline="-25000" dirty="0">
                <a:sym typeface="Symbol" panose="05050102010706020507" pitchFamily="18" charset="2"/>
              </a:rPr>
              <a:t>i</a:t>
            </a:r>
            <a:r>
              <a:rPr lang="en-US" altLang="zh-CN" b="1" i="1" dirty="0">
                <a:sym typeface="Symbol" panose="05050102010706020507" pitchFamily="18" charset="2"/>
              </a:rPr>
              <a:t> </a:t>
            </a:r>
            <a:r>
              <a:rPr lang="en-US" altLang="zh-CN" b="1" i="1" dirty="0">
                <a:latin typeface="Helvetica" panose="020B0604020202020204" pitchFamily="34" charset="0"/>
                <a:sym typeface="Symbol" panose="05050102010706020507" pitchFamily="18" charset="2"/>
              </a:rPr>
              <a:t>–</a:t>
            </a:r>
            <a:r>
              <a:rPr lang="en-US" altLang="zh-CN" b="1" i="1" dirty="0">
                <a:sym typeface="Symbol" panose="05050102010706020507" pitchFamily="18" charset="2"/>
              </a:rPr>
              <a:t> </a:t>
            </a:r>
            <a:r>
              <a:rPr lang="en-US" altLang="zh-CN" b="1" dirty="0">
                <a:sym typeface="Greek Symbols" pitchFamily="18" charset="2"/>
              </a:rPr>
              <a:t>) </a:t>
            </a:r>
            <a:r>
              <a:rPr lang="en-US" altLang="zh-CN" b="1" dirty="0">
                <a:sym typeface="Symbol" panose="05050102010706020507" pitchFamily="18" charset="2"/>
              </a:rPr>
              <a:t> (</a:t>
            </a:r>
            <a:r>
              <a:rPr lang="en-US" altLang="zh-CN" b="1" dirty="0">
                <a:sym typeface="Greek Symbols" pitchFamily="18" charset="2"/>
              </a:rPr>
              <a:t>, </a:t>
            </a:r>
            <a:r>
              <a:rPr lang="en-US" altLang="zh-CN" b="1" i="1" dirty="0">
                <a:sym typeface="Symbol" panose="05050102010706020507" pitchFamily="18" charset="2"/>
              </a:rPr>
              <a:t></a:t>
            </a:r>
            <a:r>
              <a:rPr lang="en-US" altLang="zh-CN" b="1" i="1" dirty="0">
                <a:sym typeface="Greek Symbols" pitchFamily="18" charset="2"/>
              </a:rPr>
              <a:t> )=</a:t>
            </a:r>
            <a:r>
              <a:rPr lang="en-US" altLang="zh-CN" b="1" dirty="0">
                <a:sym typeface="Symbol" panose="05050102010706020507" pitchFamily="18" charset="2"/>
              </a:rPr>
              <a:t></a:t>
            </a:r>
          </a:p>
          <a:p>
            <a:r>
              <a:rPr lang="zh-CN" altLang="en-US" b="1" dirty="0">
                <a:sym typeface="Symbol" panose="05050102010706020507" pitchFamily="18" charset="2"/>
              </a:rPr>
              <a:t>因此，</a:t>
            </a:r>
            <a:r>
              <a:rPr lang="en-US" altLang="zh-CN" b="1" dirty="0">
                <a:sym typeface="Symbol" panose="05050102010706020507" pitchFamily="18" charset="2"/>
              </a:rPr>
              <a:t>result</a:t>
            </a:r>
            <a:r>
              <a:rPr lang="zh-CN" altLang="en-US" b="1" dirty="0">
                <a:sym typeface="Symbol" panose="05050102010706020507" pitchFamily="18" charset="2"/>
              </a:rPr>
              <a:t>把</a:t>
            </a:r>
            <a:r>
              <a:rPr lang="en-US" altLang="zh-CN" b="1" dirty="0" err="1">
                <a:sym typeface="Symbol" panose="05050102010706020507" pitchFamily="18" charset="2"/>
              </a:rPr>
              <a:t>R_i</a:t>
            </a:r>
            <a:r>
              <a:rPr lang="zh-CN" altLang="en-US" b="1" dirty="0">
                <a:sym typeface="Symbol" panose="05050102010706020507" pitchFamily="18" charset="2"/>
              </a:rPr>
              <a:t>踢掉后把</a:t>
            </a:r>
            <a:r>
              <a:rPr lang="en-US" altLang="zh-CN" b="1" dirty="0">
                <a:sym typeface="Symbol" panose="05050102010706020507" pitchFamily="18" charset="2"/>
              </a:rPr>
              <a:t></a:t>
            </a:r>
            <a:r>
              <a:rPr lang="zh-CN" altLang="en-US" b="1" dirty="0">
                <a:sym typeface="Symbol" panose="05050102010706020507" pitchFamily="18" charset="2"/>
              </a:rPr>
              <a:t>加了回来</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89</a:t>
            </a:fld>
            <a:endParaRPr lang="fi-FI" altLang="zh-CN"/>
          </a:p>
        </p:txBody>
      </p:sp>
    </p:spTree>
    <p:extLst>
      <p:ext uri="{BB962C8B-B14F-4D97-AF65-F5344CB8AC3E}">
        <p14:creationId xmlns:p14="http://schemas.microsoft.com/office/powerpoint/2010/main" val="98423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无损分解：对</a:t>
            </a:r>
            <a:endParaRPr lang="en-US" altLang="zh-CN" dirty="0"/>
          </a:p>
          <a:p>
            <a:r>
              <a:rPr lang="zh-CN" altLang="en-US" dirty="0"/>
              <a:t>保持依赖：不对。这里的例子：</a:t>
            </a:r>
            <a:r>
              <a:rPr lang="en-US" altLang="zh-CN" dirty="0"/>
              <a:t>LK,JL</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92</a:t>
            </a:fld>
            <a:endParaRPr lang="fi-FI" altLang="zh-CN"/>
          </a:p>
        </p:txBody>
      </p:sp>
    </p:spTree>
    <p:extLst>
      <p:ext uri="{BB962C8B-B14F-4D97-AF65-F5344CB8AC3E}">
        <p14:creationId xmlns:p14="http://schemas.microsoft.com/office/powerpoint/2010/main" val="646183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是否无损用表格法，是否函数依赖保持用代码检验</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93</a:t>
            </a:fld>
            <a:endParaRPr lang="fi-FI" altLang="zh-CN"/>
          </a:p>
        </p:txBody>
      </p:sp>
    </p:spTree>
    <p:extLst>
      <p:ext uri="{BB962C8B-B14F-4D97-AF65-F5344CB8AC3E}">
        <p14:creationId xmlns:p14="http://schemas.microsoft.com/office/powerpoint/2010/main" val="3623020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en-US" altLang="zh-CN" sz="2000" b="1" dirty="0">
                <a:sym typeface="Greek Symbols" pitchFamily="18" charset="2"/>
              </a:rPr>
              <a:t>Each </a:t>
            </a:r>
            <a:r>
              <a:rPr lang="en-US" altLang="zh-CN" sz="2000" b="1" dirty="0" err="1">
                <a:sym typeface="Greek Symbols" pitchFamily="18" charset="2"/>
              </a:rPr>
              <a:t>attr</a:t>
            </a:r>
            <a:r>
              <a:rPr lang="en-US" altLang="zh-CN" sz="2000" b="1" dirty="0">
                <a:sym typeface="Greek Symbols" pitchFamily="18" charset="2"/>
              </a:rPr>
              <a:t>. </a:t>
            </a:r>
            <a:r>
              <a:rPr lang="en-US" altLang="zh-CN" sz="2000" b="1" i="1" dirty="0">
                <a:sym typeface="Greek Symbols" pitchFamily="18" charset="2"/>
              </a:rPr>
              <a:t>A</a:t>
            </a:r>
            <a:r>
              <a:rPr lang="en-US" altLang="zh-CN" sz="2000" b="1" dirty="0">
                <a:sym typeface="Greek Symbols" pitchFamily="18" charset="2"/>
              </a:rPr>
              <a:t> in </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anose="020B0604020202020204"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is contained in a candidate key for </a:t>
            </a:r>
            <a:r>
              <a:rPr lang="en-US" altLang="zh-CN" sz="2000" b="1" i="1" dirty="0">
                <a:sym typeface="Greek Symbols" pitchFamily="18" charset="2"/>
              </a:rPr>
              <a:t>R.</a:t>
            </a:r>
            <a:r>
              <a:rPr lang="zh-CN" altLang="en-US" sz="2000" b="1" i="1" dirty="0">
                <a:sym typeface="Greek Symbols" pitchFamily="18" charset="2"/>
              </a:rPr>
              <a:t>意思是，如果</a:t>
            </a:r>
            <a:r>
              <a:rPr lang="en-US" altLang="zh-CN" sz="2000" b="1" dirty="0">
                <a:sym typeface="Symbol" panose="05050102010706020507" pitchFamily="18" charset="2"/>
              </a:rPr>
              <a:t></a:t>
            </a:r>
            <a:r>
              <a:rPr lang="en-US" altLang="zh-CN" sz="2000" b="1" i="1" dirty="0">
                <a:sym typeface="Symbol" panose="05050102010706020507" pitchFamily="18" charset="2"/>
              </a:rPr>
              <a:t></a:t>
            </a:r>
            <a:r>
              <a:rPr lang="en-US" altLang="zh-CN" sz="2000" b="1" i="1" dirty="0">
                <a:sym typeface="Greek Symbols" pitchFamily="18" charset="2"/>
              </a:rPr>
              <a:t> </a:t>
            </a:r>
            <a:r>
              <a:rPr lang="zh-CN" altLang="en-US" sz="2000" b="1" i="1" dirty="0">
                <a:sym typeface="Greek Symbols" pitchFamily="18" charset="2"/>
              </a:rPr>
              <a:t>中</a:t>
            </a:r>
            <a:r>
              <a:rPr lang="en-US" altLang="zh-CN" sz="2000" b="1" dirty="0">
                <a:sym typeface="Symbol" panose="05050102010706020507" pitchFamily="18" charset="2"/>
              </a:rPr>
              <a:t></a:t>
            </a:r>
            <a:r>
              <a:rPr lang="zh-CN" altLang="en-US" sz="2000" b="1" dirty="0">
                <a:sym typeface="Symbol" panose="05050102010706020507" pitchFamily="18" charset="2"/>
              </a:rPr>
              <a:t>不是</a:t>
            </a:r>
            <a:r>
              <a:rPr lang="en-US" altLang="zh-CN" sz="2000" b="1" dirty="0">
                <a:sym typeface="Symbol" panose="05050102010706020507" pitchFamily="18" charset="2"/>
              </a:rPr>
              <a:t>candidate keys,</a:t>
            </a:r>
            <a:r>
              <a:rPr lang="zh-CN" altLang="en-US" sz="2000" b="1" dirty="0">
                <a:sym typeface="Symbol" panose="05050102010706020507" pitchFamily="18" charset="2"/>
              </a:rPr>
              <a:t>那么如果</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anose="020B0604020202020204"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a:t>
            </a:r>
            <a:r>
              <a:rPr lang="zh-CN" altLang="en-US" sz="2000" b="1" dirty="0">
                <a:sym typeface="Greek Symbols" pitchFamily="18" charset="2"/>
              </a:rPr>
              <a:t>是主属性则是</a:t>
            </a:r>
            <a:r>
              <a:rPr lang="en-US" altLang="zh-CN" sz="2000" b="1" dirty="0">
                <a:sym typeface="Greek Symbols" pitchFamily="18" charset="2"/>
              </a:rPr>
              <a:t>3NF</a:t>
            </a:r>
            <a:r>
              <a:rPr lang="zh-CN" altLang="en-US" sz="2000" b="1" dirty="0">
                <a:sym typeface="Greek Symbols" pitchFamily="18" charset="2"/>
              </a:rPr>
              <a:t>，否则不是。而</a:t>
            </a:r>
            <a:r>
              <a:rPr lang="en-US" altLang="zh-CN" sz="2000" b="1" dirty="0">
                <a:sym typeface="Greek Symbols" pitchFamily="18" charset="2"/>
              </a:rPr>
              <a:t>BCNF</a:t>
            </a:r>
            <a:r>
              <a:rPr lang="zh-CN" altLang="en-US" sz="2000" b="1" dirty="0">
                <a:sym typeface="Greek Symbols" pitchFamily="18" charset="2"/>
              </a:rPr>
              <a:t>即使</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anose="020B0604020202020204"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a:t>
            </a:r>
            <a:r>
              <a:rPr lang="zh-CN" altLang="en-US" sz="2000" b="1" dirty="0">
                <a:sym typeface="Greek Symbols" pitchFamily="18" charset="2"/>
              </a:rPr>
              <a:t>是主属性也不行，</a:t>
            </a:r>
            <a:r>
              <a:rPr lang="en-US" altLang="zh-CN" sz="2000" b="1" dirty="0">
                <a:sym typeface="Symbol" panose="05050102010706020507" pitchFamily="18" charset="2"/>
              </a:rPr>
              <a:t></a:t>
            </a:r>
            <a:r>
              <a:rPr lang="zh-CN" altLang="en-US" sz="2000" b="1" dirty="0">
                <a:sym typeface="Symbol" panose="05050102010706020507" pitchFamily="18" charset="2"/>
              </a:rPr>
              <a:t>必须是候选键。</a:t>
            </a:r>
            <a:endParaRPr lang="en-US" altLang="zh-CN" sz="2000" b="1" i="1" dirty="0">
              <a:sym typeface="Greek Symbols" pitchFamily="18" charset="2"/>
            </a:endParaRP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94</a:t>
            </a:fld>
            <a:endParaRPr lang="fi-FI" altLang="zh-CN"/>
          </a:p>
        </p:txBody>
      </p:sp>
    </p:spTree>
    <p:extLst>
      <p:ext uri="{BB962C8B-B14F-4D97-AF65-F5344CB8AC3E}">
        <p14:creationId xmlns:p14="http://schemas.microsoft.com/office/powerpoint/2010/main" val="1570517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99</a:t>
            </a:fld>
            <a:endParaRPr lang="fi-FI" altLang="zh-CN"/>
          </a:p>
        </p:txBody>
      </p:sp>
    </p:spTree>
    <p:extLst>
      <p:ext uri="{BB962C8B-B14F-4D97-AF65-F5344CB8AC3E}">
        <p14:creationId xmlns:p14="http://schemas.microsoft.com/office/powerpoint/2010/main" val="2894921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sym typeface="Monotype Sorts" pitchFamily="96" charset="2"/>
              </a:rPr>
              <a:t>Indeed we have (in above notation) z1 = z2</a:t>
            </a:r>
            <a:r>
              <a:rPr lang="zh-CN" altLang="en-US" b="1" dirty="0">
                <a:sym typeface="Monotype Sorts" pitchFamily="96" charset="2"/>
              </a:rPr>
              <a:t>，意思就是假设是多个元组，但相同</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116</a:t>
            </a:fld>
            <a:endParaRPr lang="fi-FI" altLang="zh-CN"/>
          </a:p>
        </p:txBody>
      </p:sp>
    </p:spTree>
    <p:extLst>
      <p:ext uri="{BB962C8B-B14F-4D97-AF65-F5344CB8AC3E}">
        <p14:creationId xmlns:p14="http://schemas.microsoft.com/office/powerpoint/2010/main" val="3481101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solidFill>
                  <a:srgbClr val="FF0000"/>
                </a:solidFill>
                <a:sym typeface="Symbol" panose="05050102010706020507" pitchFamily="18" charset="2"/>
              </a:rPr>
              <a:t>adding tuples</a:t>
            </a:r>
            <a:r>
              <a:rPr lang="en-US" altLang="zh-CN" b="1" dirty="0">
                <a:sym typeface="Symbol" panose="05050102010706020507" pitchFamily="18" charset="2"/>
              </a:rPr>
              <a:t> to </a:t>
            </a:r>
            <a:r>
              <a:rPr lang="en-US" altLang="zh-CN" b="1" i="1" dirty="0">
                <a:solidFill>
                  <a:srgbClr val="0000FF"/>
                </a:solidFill>
                <a:sym typeface="Symbol" panose="05050102010706020507" pitchFamily="18" charset="2"/>
              </a:rPr>
              <a:t>r</a:t>
            </a:r>
            <a:r>
              <a:rPr lang="zh-CN" altLang="en-US" b="1" i="1" dirty="0">
                <a:solidFill>
                  <a:srgbClr val="0000FF"/>
                </a:solidFill>
                <a:sym typeface="Symbol" panose="05050102010706020507" pitchFamily="18" charset="2"/>
              </a:rPr>
              <a:t>：意思是不满足一定是缺少一些交换的元组，填上就满足多值依赖了</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117</a:t>
            </a:fld>
            <a:endParaRPr lang="fi-FI" altLang="zh-CN"/>
          </a:p>
        </p:txBody>
      </p:sp>
    </p:spTree>
    <p:extLst>
      <p:ext uri="{BB962C8B-B14F-4D97-AF65-F5344CB8AC3E}">
        <p14:creationId xmlns:p14="http://schemas.microsoft.com/office/powerpoint/2010/main" val="3344412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4NF</a:t>
            </a:r>
            <a:r>
              <a:rPr lang="zh-CN" altLang="en-US" dirty="0"/>
              <a:t>就是要求没有非平凡的多值依赖</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119</a:t>
            </a:fld>
            <a:endParaRPr lang="fi-FI" altLang="zh-CN"/>
          </a:p>
        </p:txBody>
      </p:sp>
    </p:spTree>
    <p:extLst>
      <p:ext uri="{BB962C8B-B14F-4D97-AF65-F5344CB8AC3E}">
        <p14:creationId xmlns:p14="http://schemas.microsoft.com/office/powerpoint/2010/main" val="397433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1" dirty="0" err="1">
                <a:solidFill>
                  <a:srgbClr val="0000FF"/>
                </a:solidFill>
                <a:sym typeface="Monotype Sorts" pitchFamily="96" charset="2"/>
              </a:rPr>
              <a:t>loan_number</a:t>
            </a:r>
            <a:r>
              <a:rPr lang="en-US" altLang="zh-CN" b="1" i="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i="1" dirty="0" err="1">
                <a:solidFill>
                  <a:srgbClr val="0000FF"/>
                </a:solidFill>
                <a:sym typeface="Monotype Sorts" pitchFamily="96" charset="2"/>
              </a:rPr>
              <a:t>customer_name</a:t>
            </a:r>
            <a:r>
              <a:rPr lang="en-US" altLang="zh-CN" b="1" i="1" dirty="0">
                <a:solidFill>
                  <a:srgbClr val="0000FF"/>
                </a:solidFill>
                <a:sym typeface="Monotype Sorts" pitchFamily="96" charset="2"/>
              </a:rPr>
              <a:t> </a:t>
            </a:r>
          </a:p>
          <a:p>
            <a:r>
              <a:rPr lang="zh-CN" altLang="en-US" b="1" i="1" dirty="0">
                <a:solidFill>
                  <a:srgbClr val="0000FF"/>
                </a:solidFill>
                <a:sym typeface="Monotype Sorts" pitchFamily="96" charset="2"/>
              </a:rPr>
              <a:t>无法用</a:t>
            </a:r>
            <a:r>
              <a:rPr lang="en-US" altLang="zh-CN" b="1" i="1" dirty="0" err="1">
                <a:solidFill>
                  <a:srgbClr val="0000FF"/>
                </a:solidFill>
                <a:sym typeface="Monotype Sorts" pitchFamily="96" charset="2"/>
              </a:rPr>
              <a:t>superkey</a:t>
            </a:r>
            <a:r>
              <a:rPr lang="zh-CN" altLang="en-US" b="1" i="1" dirty="0">
                <a:solidFill>
                  <a:srgbClr val="0000FF"/>
                </a:solidFill>
                <a:sym typeface="Monotype Sorts" pitchFamily="96" charset="2"/>
              </a:rPr>
              <a:t>表示，因为</a:t>
            </a:r>
            <a:r>
              <a:rPr lang="en-US" altLang="zh-CN" b="1" i="1" dirty="0" err="1">
                <a:solidFill>
                  <a:srgbClr val="0000FF"/>
                </a:solidFill>
                <a:sym typeface="Monotype Sorts" pitchFamily="96" charset="2"/>
              </a:rPr>
              <a:t>custormername</a:t>
            </a:r>
            <a:r>
              <a:rPr lang="zh-CN" altLang="en-US" b="1" i="1" dirty="0">
                <a:solidFill>
                  <a:srgbClr val="0000FF"/>
                </a:solidFill>
                <a:sym typeface="Monotype Sorts" pitchFamily="96" charset="2"/>
              </a:rPr>
              <a:t>就是其属性之一</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18</a:t>
            </a:fld>
            <a:endParaRPr lang="fi-FI" altLang="zh-CN"/>
          </a:p>
        </p:txBody>
      </p:sp>
    </p:spTree>
    <p:extLst>
      <p:ext uri="{BB962C8B-B14F-4D97-AF65-F5344CB8AC3E}">
        <p14:creationId xmlns:p14="http://schemas.microsoft.com/office/powerpoint/2010/main" val="1761050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要检查每个分解是否是</a:t>
            </a:r>
            <a:r>
              <a:rPr lang="en-US" altLang="zh-CN" dirty="0"/>
              <a:t>4NF</a:t>
            </a:r>
            <a:r>
              <a:rPr lang="zh-CN" altLang="en-US" dirty="0"/>
              <a:t>，必须要求分解后，</a:t>
            </a:r>
            <a:r>
              <a:rPr lang="en-US" altLang="zh-CN" dirty="0"/>
              <a:t>D+</a:t>
            </a:r>
            <a:r>
              <a:rPr lang="zh-CN" altLang="en-US" dirty="0"/>
              <a:t>在各个子表中的投影也满足</a:t>
            </a:r>
            <a:r>
              <a:rPr lang="en-US" altLang="zh-CN" dirty="0"/>
              <a:t>4NF</a:t>
            </a:r>
            <a:r>
              <a:rPr lang="zh-CN" altLang="en-US" dirty="0"/>
              <a:t>的判定条件</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120</a:t>
            </a:fld>
            <a:endParaRPr lang="fi-FI" altLang="zh-CN"/>
          </a:p>
        </p:txBody>
      </p:sp>
    </p:spTree>
    <p:extLst>
      <p:ext uri="{BB962C8B-B14F-4D97-AF65-F5344CB8AC3E}">
        <p14:creationId xmlns:p14="http://schemas.microsoft.com/office/powerpoint/2010/main" val="528363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无损连接，但不一定保持依赖</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121</a:t>
            </a:fld>
            <a:endParaRPr lang="fi-FI" altLang="zh-CN"/>
          </a:p>
        </p:txBody>
      </p:sp>
    </p:spTree>
    <p:extLst>
      <p:ext uri="{BB962C8B-B14F-4D97-AF65-F5344CB8AC3E}">
        <p14:creationId xmlns:p14="http://schemas.microsoft.com/office/powerpoint/2010/main" val="2861944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125</a:t>
            </a:fld>
            <a:endParaRPr lang="fi-FI" altLang="zh-CN"/>
          </a:p>
        </p:txBody>
      </p:sp>
    </p:spTree>
    <p:extLst>
      <p:ext uri="{BB962C8B-B14F-4D97-AF65-F5344CB8AC3E}">
        <p14:creationId xmlns:p14="http://schemas.microsoft.com/office/powerpoint/2010/main" val="3757545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126</a:t>
            </a:fld>
            <a:endParaRPr lang="fi-FI" altLang="zh-CN"/>
          </a:p>
        </p:txBody>
      </p:sp>
    </p:spTree>
    <p:extLst>
      <p:ext uri="{BB962C8B-B14F-4D97-AF65-F5344CB8AC3E}">
        <p14:creationId xmlns:p14="http://schemas.microsoft.com/office/powerpoint/2010/main" val="2236127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t>Rules out :(</a:t>
            </a:r>
            <a:r>
              <a:rPr lang="zh-CN" altLang="en-US" b="1" dirty="0"/>
              <a:t>用直线</a:t>
            </a:r>
            <a:r>
              <a:rPr lang="en-US" altLang="zh-CN" b="1" dirty="0"/>
              <a:t>)</a:t>
            </a:r>
            <a:r>
              <a:rPr lang="zh-CN" altLang="en-US" b="1" dirty="0"/>
              <a:t>划去</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129</a:t>
            </a:fld>
            <a:endParaRPr lang="fi-FI" altLang="zh-CN"/>
          </a:p>
        </p:txBody>
      </p:sp>
    </p:spTree>
    <p:extLst>
      <p:ext uri="{BB962C8B-B14F-4D97-AF65-F5344CB8AC3E}">
        <p14:creationId xmlns:p14="http://schemas.microsoft.com/office/powerpoint/2010/main" val="263332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FF0000"/>
                </a:solidFill>
              </a:rPr>
              <a:t>Crosstab:</a:t>
            </a:r>
            <a:r>
              <a:rPr lang="zh-CN" altLang="en-US" b="1" dirty="0"/>
              <a:t>交叉表</a:t>
            </a:r>
            <a:endParaRPr lang="en-US" altLang="zh-CN" b="1" dirty="0"/>
          </a:p>
          <a:p>
            <a:r>
              <a:rPr lang="en-US" altLang="zh-CN" b="1" dirty="0"/>
              <a:t>Spreadsheets:</a:t>
            </a:r>
            <a:r>
              <a:rPr lang="zh-CN" altLang="en-US" b="1" dirty="0"/>
              <a:t>电子数据表</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131</a:t>
            </a:fld>
            <a:endParaRPr lang="fi-FI" altLang="zh-CN"/>
          </a:p>
        </p:txBody>
      </p:sp>
    </p:spTree>
    <p:extLst>
      <p:ext uri="{BB962C8B-B14F-4D97-AF65-F5344CB8AC3E}">
        <p14:creationId xmlns:p14="http://schemas.microsoft.com/office/powerpoint/2010/main" val="348049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(1) </a:t>
                </a:r>
                <a14:m>
                  <m:oMath xmlns:m="http://schemas.openxmlformats.org/officeDocument/2006/math">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m:t>
                    </m:r>
                  </m:oMath>
                </a14:m>
                <a:r>
                  <a:rPr lang="en-US" altLang="zh-CN" sz="800" b="0" dirty="0">
                    <a:solidFill>
                      <a:srgbClr val="1B06BA"/>
                    </a:solidFill>
                    <a:latin typeface="Times New Roman" panose="02020603050405020304" pitchFamily="18" charset="0"/>
                    <a:cs typeface="Times New Roman" panose="02020603050405020304" pitchFamily="18" charset="0"/>
                  </a:rPr>
                  <a:t> , then</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𝛼𝛽</m:t>
                    </m:r>
                  </m:oMath>
                </a14:m>
                <a:r>
                  <a:rPr lang="en-US" altLang="zh-CN" sz="800" b="0" dirty="0">
                    <a:solidFill>
                      <a:srgbClr val="1B06BA"/>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800" b="0" i="0" smtClean="0">
                        <a:solidFill>
                          <a:srgbClr val="1B06BA"/>
                        </a:solidFill>
                        <a:latin typeface="Cambria Math" panose="02040503050406030204" pitchFamily="18" charset="0"/>
                      </a:rPr>
                      <m:t> </m:t>
                    </m:r>
                  </m:oMath>
                </a14:m>
                <a:endParaRPr lang="en-US" altLang="zh-CN" sz="800" b="0" i="0" dirty="0">
                  <a:solidFill>
                    <a:srgbClr val="1B06BA"/>
                  </a:solidFill>
                  <a:latin typeface="Times New Roman" panose="02020603050405020304" pitchFamily="18" charset="0"/>
                  <a:cs typeface="Times New Roman" panose="02020603050405020304" pitchFamily="18" charset="0"/>
                </a:endParaRPr>
              </a:p>
              <a:p>
                <a:pPr marL="0" indent="0">
                  <a:buFontTx/>
                  <a:buNone/>
                </a:pPr>
                <a14:m>
                  <m:oMath xmlns:m="http://schemas.openxmlformats.org/officeDocument/2006/math">
                    <m:r>
                      <a:rPr lang="en-US" altLang="zh-CN" sz="800" b="0" i="1"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𝛾</m:t>
                    </m:r>
                  </m:oMath>
                </a14:m>
                <a:r>
                  <a:rPr lang="en-US" altLang="zh-CN" sz="800" b="0" dirty="0">
                    <a:solidFill>
                      <a:srgbClr val="1B06BA"/>
                    </a:solidFill>
                    <a:latin typeface="Times New Roman" panose="02020603050405020304" pitchFamily="18" charset="0"/>
                    <a:cs typeface="Times New Roman" panose="02020603050405020304" pitchFamily="18" charset="0"/>
                  </a:rPr>
                  <a:t> , then</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𝛼𝛽</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𝛽𝛾</m:t>
                    </m:r>
                  </m:oMath>
                </a14:m>
                <a:r>
                  <a:rPr lang="en-US" altLang="zh-CN" sz="800" b="0" dirty="0">
                    <a:solidFill>
                      <a:srgbClr val="1B06BA"/>
                    </a:solidFill>
                    <a:latin typeface="Times New Roman" panose="02020603050405020304" pitchFamily="18" charset="0"/>
                    <a:cs typeface="Times New Roman" panose="02020603050405020304" pitchFamily="18" charset="0"/>
                  </a:rPr>
                  <a:t> ;  then</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𝛽𝛾</m:t>
                    </m:r>
                  </m:oMath>
                </a14:m>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endParaRPr lang="en-US" altLang="zh-CN" sz="800" b="0" dirty="0">
                  <a:solidFill>
                    <a:srgbClr val="1B06BA"/>
                  </a:solidFill>
                  <a:latin typeface="Times New Roman" panose="02020603050405020304" pitchFamily="18" charset="0"/>
                  <a:cs typeface="Times New Roman" panose="02020603050405020304" pitchFamily="18" charset="0"/>
                </a:endParaRP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(2) </a:t>
                </a:r>
                <a14:m>
                  <m:oMath xmlns:m="http://schemas.openxmlformats.org/officeDocument/2006/math">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𝛽𝛾</m:t>
                    </m:r>
                  </m:oMath>
                </a14:m>
                <a:r>
                  <a:rPr lang="en-US" altLang="zh-CN" sz="800" b="0" dirty="0">
                    <a:solidFill>
                      <a:srgbClr val="1B06BA"/>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800" b="0" i="0" smtClean="0">
                        <a:solidFill>
                          <a:srgbClr val="1B06BA"/>
                        </a:solidFill>
                        <a:latin typeface="Cambria Math" panose="02040503050406030204" pitchFamily="18" charset="0"/>
                      </a:rPr>
                      <m:t>  </m:t>
                    </m:r>
                    <m:r>
                      <a:rPr lang="en-US" altLang="zh-CN" sz="800" b="0" i="1" smtClean="0">
                        <a:solidFill>
                          <a:srgbClr val="1B06BA"/>
                        </a:solidFill>
                        <a:latin typeface="Cambria Math" panose="02040503050406030204" pitchFamily="18" charset="0"/>
                      </a:rPr>
                      <m:t>  </m:t>
                    </m:r>
                  </m:oMath>
                </a14:m>
                <a:endParaRPr lang="en-US" altLang="zh-CN" sz="800" b="0" i="1" dirty="0">
                  <a:solidFill>
                    <a:srgbClr val="1B06BA"/>
                  </a:solidFill>
                  <a:latin typeface="Cambria Math" panose="02040503050406030204" pitchFamily="18" charset="0"/>
                </a:endParaRPr>
              </a:p>
              <a:p>
                <a:pPr marL="0" indent="0">
                  <a:buFontTx/>
                  <a:buNone/>
                </a:pPr>
                <a:r>
                  <a:rPr lang="zh-CN" altLang="en-US" sz="800" b="0" dirty="0">
                    <a:solidFill>
                      <a:srgbClr val="1B06BA"/>
                    </a:solidFill>
                  </a:rPr>
                  <a:t>     </a:t>
                </a:r>
                <a14:m>
                  <m:oMath xmlns:m="http://schemas.openxmlformats.org/officeDocument/2006/math">
                    <m:r>
                      <a:rPr lang="zh-CN" altLang="en-US" sz="800" b="0" i="1" smtClean="0">
                        <a:solidFill>
                          <a:srgbClr val="1B06BA"/>
                        </a:solidFill>
                        <a:latin typeface="Cambria Math" panose="02040503050406030204" pitchFamily="18" charset="0"/>
                      </a:rPr>
                      <m:t>𝛽𝛾</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m:t>
                    </m:r>
                    <m:r>
                      <a:rPr lang="en-US" altLang="zh-CN" sz="800" b="0" i="1"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𝛽𝛾</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𝛾</m:t>
                    </m:r>
                  </m:oMath>
                </a14:m>
                <a:r>
                  <a:rPr lang="en-US" altLang="zh-CN" sz="800" b="0" dirty="0">
                    <a:solidFill>
                      <a:srgbClr val="1B06BA"/>
                    </a:solidFill>
                    <a:latin typeface="Times New Roman" panose="02020603050405020304" pitchFamily="18" charset="0"/>
                    <a:cs typeface="Times New Roman" panose="02020603050405020304" pitchFamily="18" charset="0"/>
                  </a:rPr>
                  <a:t>; then </a:t>
                </a:r>
                <a14:m>
                  <m:oMath xmlns:m="http://schemas.openxmlformats.org/officeDocument/2006/math">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m:t>
                    </m:r>
                  </m:oMath>
                </a14:m>
                <a:r>
                  <a:rPr lang="en-US" altLang="zh-CN" sz="800" b="0" dirty="0">
                    <a:solidFill>
                      <a:srgbClr val="1B06BA"/>
                    </a:solidFill>
                    <a:latin typeface="Times New Roman" panose="02020603050405020304" pitchFamily="18" charset="0"/>
                    <a:cs typeface="Times New Roman" panose="02020603050405020304" pitchFamily="18" charset="0"/>
                  </a:rPr>
                  <a:t> and</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𝛾</m:t>
                    </m:r>
                  </m:oMath>
                </a14:m>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(3)</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m:t>
                    </m:r>
                  </m:oMath>
                </a14:m>
                <a:r>
                  <a:rPr lang="en-US" altLang="zh-CN" sz="800" b="0" dirty="0">
                    <a:solidFill>
                      <a:srgbClr val="1B06BA"/>
                    </a:solidFill>
                    <a:latin typeface="Times New Roman" panose="02020603050405020304" pitchFamily="18" charset="0"/>
                    <a:cs typeface="Times New Roman" panose="02020603050405020304" pitchFamily="18" charset="0"/>
                  </a:rPr>
                  <a:t> , then </a:t>
                </a:r>
                <a14:m>
                  <m:oMath xmlns:m="http://schemas.openxmlformats.org/officeDocument/2006/math">
                    <m:r>
                      <a:rPr lang="zh-CN" altLang="en-US" sz="800" b="0" i="1" smtClean="0">
                        <a:solidFill>
                          <a:srgbClr val="1B06BA"/>
                        </a:solidFill>
                        <a:latin typeface="Cambria Math" panose="02040503050406030204" pitchFamily="18" charset="0"/>
                      </a:rPr>
                      <m:t>𝛼𝛾</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𝛽𝛾</m:t>
                    </m:r>
                    <m:r>
                      <m:rPr>
                        <m:nor/>
                      </m:rPr>
                      <a:rPr lang="en-US" altLang="zh-CN" sz="800" b="0" dirty="0">
                        <a:solidFill>
                          <a:srgbClr val="1B06BA"/>
                        </a:solidFill>
                        <a:latin typeface="Times New Roman" panose="02020603050405020304" pitchFamily="18" charset="0"/>
                        <a:cs typeface="Times New Roman" panose="02020603050405020304" pitchFamily="18" charset="0"/>
                      </a:rPr>
                      <m:t> </m:t>
                    </m:r>
                  </m:oMath>
                </a14:m>
                <a:endParaRPr lang="en-US" altLang="zh-CN" sz="800" b="0" dirty="0">
                  <a:solidFill>
                    <a:srgbClr val="1B06BA"/>
                  </a:solidFill>
                  <a:latin typeface="Times New Roman" panose="02020603050405020304" pitchFamily="18" charset="0"/>
                  <a:cs typeface="Times New Roman" panose="02020603050405020304" pitchFamily="18" charset="0"/>
                </a:endParaRPr>
              </a:p>
              <a:p>
                <a:pPr marL="0" indent="0">
                  <a:buFontTx/>
                  <a:buNone/>
                </a:pPr>
                <a14:m>
                  <m:oMath xmlns:m="http://schemas.openxmlformats.org/officeDocument/2006/math">
                    <m:r>
                      <a:rPr lang="en-US" altLang="zh-CN" sz="800" b="0" i="1"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𝛾𝛽</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𝛿</m:t>
                    </m:r>
                  </m:oMath>
                </a14:m>
                <a:r>
                  <a:rPr lang="en-US" altLang="zh-CN" sz="800" b="0" dirty="0">
                    <a:solidFill>
                      <a:srgbClr val="1B06BA"/>
                    </a:solidFill>
                    <a:latin typeface="Times New Roman" panose="02020603050405020304" pitchFamily="18" charset="0"/>
                    <a:cs typeface="Times New Roman" panose="02020603050405020304" pitchFamily="18" charset="0"/>
                  </a:rPr>
                  <a:t> , then</a:t>
                </a:r>
                <a14:m>
                  <m:oMath xmlns:m="http://schemas.openxmlformats.org/officeDocument/2006/math">
                    <m:r>
                      <a:rPr lang="en-US" altLang="zh-CN" sz="800" b="0" i="0" smtClean="0">
                        <a:solidFill>
                          <a:srgbClr val="1B06BA"/>
                        </a:solidFill>
                        <a:latin typeface="Cambria Math" panose="02040503050406030204" pitchFamily="18" charset="0"/>
                      </a:rPr>
                      <m:t> </m:t>
                    </m:r>
                    <m:r>
                      <a:rPr lang="zh-CN" altLang="en-US" sz="800" b="0" i="1" smtClean="0">
                        <a:solidFill>
                          <a:srgbClr val="1B06BA"/>
                        </a:solidFill>
                        <a:latin typeface="Cambria Math" panose="02040503050406030204" pitchFamily="18" charset="0"/>
                      </a:rPr>
                      <m:t>𝛼𝛾</m:t>
                    </m:r>
                    <m:r>
                      <a:rPr lang="zh-CN" altLang="en-US" sz="800" b="0" i="1" smtClean="0">
                        <a:solidFill>
                          <a:srgbClr val="1B06BA"/>
                        </a:solidFill>
                        <a:latin typeface="Cambria Math" panose="02040503050406030204" pitchFamily="18" charset="0"/>
                      </a:rPr>
                      <m:t>→</m:t>
                    </m:r>
                    <m:r>
                      <a:rPr lang="zh-CN" altLang="en-US" sz="800" b="0" i="1" smtClean="0">
                        <a:solidFill>
                          <a:srgbClr val="1B06BA"/>
                        </a:solidFill>
                        <a:latin typeface="Cambria Math" panose="02040503050406030204" pitchFamily="18" charset="0"/>
                      </a:rPr>
                      <m:t>𝛿</m:t>
                    </m:r>
                  </m:oMath>
                </a14:m>
                <a:r>
                  <a:rPr lang="en-US" altLang="zh-CN" sz="800" b="0" dirty="0">
                    <a:solidFill>
                      <a:srgbClr val="1B06BA"/>
                    </a:solidFill>
                    <a:latin typeface="Times New Roman" panose="02020603050405020304" pitchFamily="18" charset="0"/>
                    <a:cs typeface="Times New Roman" panose="02020603050405020304" pitchFamily="18" charset="0"/>
                  </a:rPr>
                  <a:t> </a:t>
                </a:r>
              </a:p>
              <a:p>
                <a:pPr>
                  <a:buFontTx/>
                  <a:buNone/>
                </a:pPr>
                <a:endParaRPr lang="zh-CN" altLang="en-US" sz="800" b="0" dirty="0">
                  <a:latin typeface="Times New Roman" panose="02020603050405020304" pitchFamily="18" charset="0"/>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(1) </a:t>
                </a:r>
                <a:r>
                  <a:rPr lang="zh-CN" altLang="en-US" sz="800" b="0" i="0">
                    <a:solidFill>
                      <a:srgbClr val="1B06BA"/>
                    </a:solidFill>
                    <a:latin typeface="Cambria Math" panose="02040503050406030204" pitchFamily="18" charset="0"/>
                  </a:rPr>
                  <a:t>𝛼→𝛽</a:t>
                </a:r>
                <a:r>
                  <a:rPr lang="en-US" altLang="zh-CN" sz="800" b="0" dirty="0">
                    <a:solidFill>
                      <a:srgbClr val="1B06BA"/>
                    </a:solidFill>
                    <a:latin typeface="Times New Roman" panose="02020603050405020304" pitchFamily="18" charset="0"/>
                    <a:cs typeface="Times New Roman" panose="02020603050405020304" pitchFamily="18" charset="0"/>
                  </a:rPr>
                  <a:t> , then</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𝛼→𝛼𝛽</a:t>
                </a:r>
                <a:r>
                  <a:rPr lang="en-US" altLang="zh-CN" sz="800" b="0" dirty="0">
                    <a:solidFill>
                      <a:srgbClr val="1B06BA"/>
                    </a:solidFill>
                    <a:latin typeface="Times New Roman" panose="02020603050405020304" pitchFamily="18" charset="0"/>
                    <a:cs typeface="Times New Roman" panose="02020603050405020304" pitchFamily="18" charset="0"/>
                  </a:rPr>
                  <a:t> ;</a:t>
                </a:r>
                <a:r>
                  <a:rPr lang="en-US" altLang="zh-CN" sz="800" b="0" i="0">
                    <a:solidFill>
                      <a:srgbClr val="1B06BA"/>
                    </a:solidFill>
                    <a:latin typeface="Cambria Math" panose="02040503050406030204" pitchFamily="18" charset="0"/>
                  </a:rPr>
                  <a:t> </a:t>
                </a:r>
                <a:endParaRPr lang="en-US" altLang="zh-CN" sz="800" b="0" i="0" dirty="0">
                  <a:solidFill>
                    <a:srgbClr val="1B06BA"/>
                  </a:solidFill>
                  <a:latin typeface="Times New Roman" panose="02020603050405020304" pitchFamily="18" charset="0"/>
                  <a:cs typeface="Times New Roman" panose="02020603050405020304" pitchFamily="18" charset="0"/>
                </a:endParaRPr>
              </a:p>
              <a:p>
                <a:pPr marL="0" indent="0">
                  <a:buFontTx/>
                  <a:buNone/>
                </a:pP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𝛼→𝛾</a:t>
                </a:r>
                <a:r>
                  <a:rPr lang="en-US" altLang="zh-CN" sz="800" b="0" dirty="0">
                    <a:solidFill>
                      <a:srgbClr val="1B06BA"/>
                    </a:solidFill>
                    <a:latin typeface="Times New Roman" panose="02020603050405020304" pitchFamily="18" charset="0"/>
                    <a:cs typeface="Times New Roman" panose="02020603050405020304" pitchFamily="18" charset="0"/>
                  </a:rPr>
                  <a:t> , then</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𝛼𝛽→𝛽𝛾</a:t>
                </a:r>
                <a:r>
                  <a:rPr lang="en-US" altLang="zh-CN" sz="800" b="0" dirty="0">
                    <a:solidFill>
                      <a:srgbClr val="1B06BA"/>
                    </a:solidFill>
                    <a:latin typeface="Times New Roman" panose="02020603050405020304" pitchFamily="18" charset="0"/>
                    <a:cs typeface="Times New Roman" panose="02020603050405020304" pitchFamily="18" charset="0"/>
                  </a:rPr>
                  <a:t> ;  then</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𝛼→𝛽𝛾</a:t>
                </a:r>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endParaRPr lang="en-US" altLang="zh-CN" sz="800" b="0" dirty="0">
                  <a:solidFill>
                    <a:srgbClr val="1B06BA"/>
                  </a:solidFill>
                  <a:latin typeface="Times New Roman" panose="02020603050405020304" pitchFamily="18" charset="0"/>
                  <a:cs typeface="Times New Roman" panose="02020603050405020304" pitchFamily="18" charset="0"/>
                </a:endParaRP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(2) </a:t>
                </a:r>
                <a:r>
                  <a:rPr lang="zh-CN" altLang="en-US" sz="800" b="0" i="0">
                    <a:solidFill>
                      <a:srgbClr val="1B06BA"/>
                    </a:solidFill>
                    <a:latin typeface="Cambria Math" panose="02040503050406030204" pitchFamily="18" charset="0"/>
                  </a:rPr>
                  <a:t>𝛼→𝛽𝛾</a:t>
                </a:r>
                <a:r>
                  <a:rPr lang="en-US" altLang="zh-CN" sz="800" b="0" dirty="0">
                    <a:solidFill>
                      <a:srgbClr val="1B06BA"/>
                    </a:solidFill>
                    <a:latin typeface="Times New Roman" panose="02020603050405020304" pitchFamily="18" charset="0"/>
                    <a:cs typeface="Times New Roman" panose="02020603050405020304" pitchFamily="18" charset="0"/>
                  </a:rPr>
                  <a:t>,</a:t>
                </a:r>
                <a:r>
                  <a:rPr lang="en-US" altLang="zh-CN" sz="800" b="0" i="0">
                    <a:solidFill>
                      <a:srgbClr val="1B06BA"/>
                    </a:solidFill>
                    <a:latin typeface="Cambria Math" panose="02040503050406030204" pitchFamily="18" charset="0"/>
                  </a:rPr>
                  <a:t>    </a:t>
                </a:r>
                <a:endParaRPr lang="en-US" altLang="zh-CN" sz="800" b="0" i="1" dirty="0">
                  <a:solidFill>
                    <a:srgbClr val="1B06BA"/>
                  </a:solidFill>
                  <a:latin typeface="Cambria Math" panose="02040503050406030204" pitchFamily="18" charset="0"/>
                </a:endParaRPr>
              </a:p>
              <a:p>
                <a:pPr marL="0" indent="0">
                  <a:buFontTx/>
                  <a:buNone/>
                </a:pPr>
                <a:r>
                  <a:rPr lang="zh-CN" altLang="en-US" sz="800" b="0" dirty="0">
                    <a:solidFill>
                      <a:srgbClr val="1B06BA"/>
                    </a:solidFill>
                  </a:rPr>
                  <a:t>     </a:t>
                </a:r>
                <a:r>
                  <a:rPr lang="zh-CN" altLang="en-US" sz="800" b="0" i="0">
                    <a:solidFill>
                      <a:srgbClr val="1B06BA"/>
                    </a:solidFill>
                    <a:latin typeface="Cambria Math" panose="02040503050406030204" pitchFamily="18" charset="0"/>
                  </a:rPr>
                  <a:t>𝛽𝛾→𝛽</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𝛽𝛾→𝛾</a:t>
                </a:r>
                <a:r>
                  <a:rPr lang="en-US" altLang="zh-CN" sz="800" b="0" dirty="0">
                    <a:solidFill>
                      <a:srgbClr val="1B06BA"/>
                    </a:solidFill>
                    <a:latin typeface="Times New Roman" panose="02020603050405020304" pitchFamily="18" charset="0"/>
                    <a:cs typeface="Times New Roman" panose="02020603050405020304" pitchFamily="18" charset="0"/>
                  </a:rPr>
                  <a:t>; then </a:t>
                </a:r>
                <a:r>
                  <a:rPr lang="zh-CN" altLang="en-US" sz="800" b="0" i="0">
                    <a:solidFill>
                      <a:srgbClr val="1B06BA"/>
                    </a:solidFill>
                    <a:latin typeface="Cambria Math" panose="02040503050406030204" pitchFamily="18" charset="0"/>
                  </a:rPr>
                  <a:t>𝛼→𝛽</a:t>
                </a:r>
                <a:r>
                  <a:rPr lang="en-US" altLang="zh-CN" sz="800" b="0" dirty="0">
                    <a:solidFill>
                      <a:srgbClr val="1B06BA"/>
                    </a:solidFill>
                    <a:latin typeface="Times New Roman" panose="02020603050405020304" pitchFamily="18" charset="0"/>
                    <a:cs typeface="Times New Roman" panose="02020603050405020304" pitchFamily="18" charset="0"/>
                  </a:rPr>
                  <a:t> and</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𝛼→𝛾</a:t>
                </a:r>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 </a:t>
                </a:r>
              </a:p>
              <a:p>
                <a:pPr marL="0" indent="0">
                  <a:buFontTx/>
                  <a:buNone/>
                </a:pPr>
                <a:r>
                  <a:rPr lang="en-US" altLang="zh-CN" sz="800" b="0" dirty="0">
                    <a:solidFill>
                      <a:srgbClr val="1B06BA"/>
                    </a:solidFill>
                    <a:latin typeface="Times New Roman" panose="02020603050405020304" pitchFamily="18" charset="0"/>
                    <a:cs typeface="Times New Roman" panose="02020603050405020304" pitchFamily="18" charset="0"/>
                  </a:rPr>
                  <a:t>(3)</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𝛼→𝛽</a:t>
                </a:r>
                <a:r>
                  <a:rPr lang="en-US" altLang="zh-CN" sz="800" b="0" dirty="0">
                    <a:solidFill>
                      <a:srgbClr val="1B06BA"/>
                    </a:solidFill>
                    <a:latin typeface="Times New Roman" panose="02020603050405020304" pitchFamily="18" charset="0"/>
                    <a:cs typeface="Times New Roman" panose="02020603050405020304" pitchFamily="18" charset="0"/>
                  </a:rPr>
                  <a:t> , then </a:t>
                </a:r>
                <a:r>
                  <a:rPr lang="zh-CN" altLang="en-US" sz="800" b="0" i="0">
                    <a:solidFill>
                      <a:srgbClr val="1B06BA"/>
                    </a:solidFill>
                    <a:latin typeface="Cambria Math" panose="02040503050406030204" pitchFamily="18" charset="0"/>
                  </a:rPr>
                  <a:t>𝛼𝛾→𝛽𝛾</a:t>
                </a:r>
                <a:r>
                  <a:rPr lang="en-US" altLang="zh-CN" sz="800" b="0" i="0" dirty="0">
                    <a:solidFill>
                      <a:srgbClr val="1B06BA"/>
                    </a:solidFill>
                    <a:latin typeface="Cambria Math" panose="02040503050406030204" pitchFamily="18" charset="0"/>
                  </a:rPr>
                  <a:t>"</a:t>
                </a:r>
                <a:r>
                  <a:rPr lang="en-US" altLang="zh-CN" sz="800" b="0" i="0" dirty="0">
                    <a:solidFill>
                      <a:srgbClr val="1B06BA"/>
                    </a:solidFill>
                    <a:latin typeface="Cambria Math" panose="02040503050406030204" pitchFamily="18" charset="0"/>
                    <a:cs typeface="Times New Roman" panose="02020603050405020304" pitchFamily="18" charset="0"/>
                  </a:rPr>
                  <a:t> </a:t>
                </a:r>
                <a:r>
                  <a:rPr lang="zh-CN" altLang="en-US" sz="800" b="0" i="0" dirty="0">
                    <a:solidFill>
                      <a:srgbClr val="1B06BA"/>
                    </a:solidFill>
                    <a:latin typeface="Times New Roman" panose="02020603050405020304" pitchFamily="18" charset="0"/>
                    <a:cs typeface="Times New Roman" panose="02020603050405020304" pitchFamily="18" charset="0"/>
                  </a:rPr>
                  <a:t>"</a:t>
                </a:r>
                <a:endParaRPr lang="en-US" altLang="zh-CN" sz="800" b="0" dirty="0">
                  <a:solidFill>
                    <a:srgbClr val="1B06BA"/>
                  </a:solidFill>
                  <a:latin typeface="Times New Roman" panose="02020603050405020304" pitchFamily="18" charset="0"/>
                  <a:cs typeface="Times New Roman" panose="02020603050405020304" pitchFamily="18" charset="0"/>
                </a:endParaRPr>
              </a:p>
              <a:p>
                <a:pPr marL="0" indent="0">
                  <a:buFontTx/>
                  <a:buNone/>
                </a:pP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𝛾𝛽→𝛿</a:t>
                </a:r>
                <a:r>
                  <a:rPr lang="en-US" altLang="zh-CN" sz="800" b="0" dirty="0">
                    <a:solidFill>
                      <a:srgbClr val="1B06BA"/>
                    </a:solidFill>
                    <a:latin typeface="Times New Roman" panose="02020603050405020304" pitchFamily="18" charset="0"/>
                    <a:cs typeface="Times New Roman" panose="02020603050405020304" pitchFamily="18" charset="0"/>
                  </a:rPr>
                  <a:t> , then</a:t>
                </a:r>
                <a:r>
                  <a:rPr lang="en-US" altLang="zh-CN" sz="800" b="0" i="0">
                    <a:solidFill>
                      <a:srgbClr val="1B06BA"/>
                    </a:solidFill>
                    <a:latin typeface="Cambria Math" panose="02040503050406030204" pitchFamily="18" charset="0"/>
                  </a:rPr>
                  <a:t> </a:t>
                </a:r>
                <a:r>
                  <a:rPr lang="zh-CN" altLang="en-US" sz="800" b="0" i="0">
                    <a:solidFill>
                      <a:srgbClr val="1B06BA"/>
                    </a:solidFill>
                    <a:latin typeface="Cambria Math" panose="02040503050406030204" pitchFamily="18" charset="0"/>
                  </a:rPr>
                  <a:t>𝛼𝛾→𝛿</a:t>
                </a:r>
                <a:r>
                  <a:rPr lang="en-US" altLang="zh-CN" sz="800" b="0" dirty="0">
                    <a:solidFill>
                      <a:srgbClr val="1B06BA"/>
                    </a:solidFill>
                    <a:latin typeface="Times New Roman" panose="02020603050405020304" pitchFamily="18" charset="0"/>
                    <a:cs typeface="Times New Roman" panose="02020603050405020304" pitchFamily="18" charset="0"/>
                  </a:rPr>
                  <a:t> </a:t>
                </a:r>
              </a:p>
              <a:p>
                <a:pPr>
                  <a:buFontTx/>
                  <a:buNone/>
                </a:pPr>
                <a:endParaRPr lang="zh-CN" altLang="en-US" sz="800" b="0" dirty="0">
                  <a:latin typeface="Times New Roman" panose="02020603050405020304" pitchFamily="18" charset="0"/>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23</a:t>
            </a:fld>
            <a:endParaRPr lang="fi-FI" altLang="zh-CN"/>
          </a:p>
        </p:txBody>
      </p:sp>
    </p:spTree>
    <p:extLst>
      <p:ext uri="{BB962C8B-B14F-4D97-AF65-F5344CB8AC3E}">
        <p14:creationId xmlns:p14="http://schemas.microsoft.com/office/powerpoint/2010/main" val="95662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25</a:t>
            </a:fld>
            <a:endParaRPr lang="fi-FI" altLang="zh-CN"/>
          </a:p>
        </p:txBody>
      </p:sp>
    </p:spTree>
    <p:extLst>
      <p:ext uri="{BB962C8B-B14F-4D97-AF65-F5344CB8AC3E}">
        <p14:creationId xmlns:p14="http://schemas.microsoft.com/office/powerpoint/2010/main" val="202209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b="0" dirty="0">
                <a:latin typeface="+mn-ea"/>
                <a:ea typeface="+mn-ea"/>
              </a:rPr>
              <a:t>关注：</a:t>
            </a:r>
            <a:r>
              <a:rPr lang="en-US" altLang="zh-CN" sz="800" b="0" dirty="0">
                <a:latin typeface="+mn-ea"/>
                <a:ea typeface="+mn-ea"/>
              </a:rPr>
              <a:t>A</a:t>
            </a:r>
            <a:r>
              <a:rPr lang="zh-CN" altLang="en-US" sz="800" b="0" dirty="0">
                <a:latin typeface="+mn-ea"/>
                <a:ea typeface="+mn-ea"/>
              </a:rPr>
              <a:t>仅在左侧出现，</a:t>
            </a:r>
            <a:r>
              <a:rPr lang="en-US" altLang="zh-CN" sz="800" b="0" dirty="0">
                <a:latin typeface="+mn-ea"/>
                <a:ea typeface="+mn-ea"/>
              </a:rPr>
              <a:t>D</a:t>
            </a:r>
            <a:r>
              <a:rPr lang="zh-CN" altLang="en-US" sz="800" b="0" dirty="0">
                <a:latin typeface="+mn-ea"/>
                <a:ea typeface="+mn-ea"/>
              </a:rPr>
              <a:t>仅在右侧出现，</a:t>
            </a:r>
            <a:r>
              <a:rPr lang="en-US" altLang="zh-CN" sz="800" b="0" dirty="0">
                <a:latin typeface="+mn-ea"/>
                <a:ea typeface="+mn-ea"/>
              </a:rPr>
              <a:t>BCE</a:t>
            </a:r>
            <a:r>
              <a:rPr lang="zh-CN" altLang="en-US" sz="800" b="0" dirty="0">
                <a:latin typeface="+mn-ea"/>
                <a:ea typeface="+mn-ea"/>
              </a:rPr>
              <a:t>在左右都出现</a:t>
            </a:r>
            <a:endParaRPr lang="en-US" altLang="zh-CN" sz="800" b="0" dirty="0">
              <a:latin typeface="+mn-ea"/>
              <a:ea typeface="+mn-ea"/>
            </a:endParaRPr>
          </a:p>
          <a:p>
            <a:r>
              <a:rPr lang="en-US" altLang="zh-CN" sz="800" b="0" dirty="0">
                <a:latin typeface="+mn-ea"/>
                <a:ea typeface="+mn-ea"/>
              </a:rPr>
              <a:t>AB</a:t>
            </a:r>
            <a:r>
              <a:rPr lang="zh-CN" altLang="en-US" sz="800" b="0" dirty="0">
                <a:latin typeface="+mn-ea"/>
                <a:ea typeface="+mn-ea"/>
              </a:rPr>
              <a:t>、</a:t>
            </a:r>
            <a:r>
              <a:rPr lang="en-US" altLang="zh-CN" sz="800" b="0" dirty="0">
                <a:latin typeface="+mn-ea"/>
                <a:ea typeface="+mn-ea"/>
              </a:rPr>
              <a:t>AC</a:t>
            </a:r>
            <a:r>
              <a:rPr lang="zh-CN" altLang="en-US" sz="800" b="0" dirty="0">
                <a:latin typeface="+mn-ea"/>
                <a:ea typeface="+mn-ea"/>
              </a:rPr>
              <a:t>可以得到</a:t>
            </a:r>
            <a:r>
              <a:rPr lang="en-US" altLang="zh-CN" sz="800" b="0" dirty="0">
                <a:latin typeface="+mn-ea"/>
                <a:ea typeface="+mn-ea"/>
              </a:rPr>
              <a:t>R</a:t>
            </a:r>
            <a:r>
              <a:rPr lang="zh-CN" altLang="en-US" sz="800" b="0" dirty="0">
                <a:latin typeface="+mn-ea"/>
                <a:ea typeface="+mn-ea"/>
              </a:rPr>
              <a:t>，至少是超码，是否候选码？</a:t>
            </a:r>
            <a:endParaRPr lang="en-US" altLang="zh-CN" sz="800" b="0" dirty="0">
              <a:latin typeface="+mn-ea"/>
              <a:ea typeface="+mn-ea"/>
            </a:endParaRPr>
          </a:p>
          <a:p>
            <a:r>
              <a:rPr kumimoji="1" lang="zh-CN" altLang="en-US"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sym typeface="Wingdings" panose="05000000000000000000" pitchFamily="2" charset="2"/>
              </a:rPr>
              <a:t>再检查</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sym typeface="Wingdings" panose="05000000000000000000" pitchFamily="2" charset="2"/>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A)</a:t>
            </a:r>
            <a:r>
              <a:rPr kumimoji="1" lang="en-US" altLang="zh-CN" sz="800" b="0" i="0" u="none" strike="noStrike" kern="0" cap="none" spc="0" normalizeH="0" baseline="-25000" noProof="0" dirty="0">
                <a:ln>
                  <a:noFill/>
                </a:ln>
                <a:solidFill>
                  <a:srgbClr val="1F07CF"/>
                </a:solidFill>
                <a:effectLst/>
                <a:uLnTx/>
                <a:uFillTx/>
                <a:latin typeface="+mn-ea"/>
                <a:ea typeface="+mn-ea"/>
                <a:cs typeface="Times New Roman" panose="02020603050405020304" pitchFamily="18" charset="0"/>
              </a:rPr>
              <a:t>F</a:t>
            </a:r>
            <a:r>
              <a:rPr kumimoji="1" lang="en-US" altLang="zh-CN" sz="800" b="0" i="0" u="none" strike="noStrike" kern="0" cap="none" spc="0" normalizeH="0" baseline="30000" noProof="0" dirty="0">
                <a:ln>
                  <a:noFill/>
                </a:ln>
                <a:solidFill>
                  <a:srgbClr val="1F07CF"/>
                </a:solidFill>
                <a:effectLst/>
                <a:uLnTx/>
                <a:uFillTx/>
                <a:latin typeface="+mn-ea"/>
                <a:ea typeface="+mn-ea"/>
                <a:cs typeface="Times New Roman" panose="02020603050405020304" pitchFamily="18" charset="0"/>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 =A</a:t>
            </a:r>
            <a:r>
              <a:rPr kumimoji="1" lang="zh-CN" altLang="en-US"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sym typeface="Wingdings" panose="05000000000000000000" pitchFamily="2" charset="2"/>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B)</a:t>
            </a:r>
            <a:r>
              <a:rPr kumimoji="1" lang="en-US" altLang="zh-CN" sz="800" b="0" i="0" u="none" strike="noStrike" kern="0" cap="none" spc="0" normalizeH="0" baseline="-25000" noProof="0" dirty="0">
                <a:ln>
                  <a:noFill/>
                </a:ln>
                <a:solidFill>
                  <a:srgbClr val="1F07CF"/>
                </a:solidFill>
                <a:effectLst/>
                <a:uLnTx/>
                <a:uFillTx/>
                <a:latin typeface="+mn-ea"/>
                <a:ea typeface="+mn-ea"/>
                <a:cs typeface="Times New Roman" panose="02020603050405020304" pitchFamily="18" charset="0"/>
              </a:rPr>
              <a:t>F</a:t>
            </a:r>
            <a:r>
              <a:rPr kumimoji="1" lang="en-US" altLang="zh-CN" sz="800" b="0" i="0" u="none" strike="noStrike" kern="0" cap="none" spc="0" normalizeH="0" baseline="30000" noProof="0" dirty="0">
                <a:ln>
                  <a:noFill/>
                </a:ln>
                <a:solidFill>
                  <a:srgbClr val="1F07CF"/>
                </a:solidFill>
                <a:effectLst/>
                <a:uLnTx/>
                <a:uFillTx/>
                <a:latin typeface="+mn-ea"/>
                <a:ea typeface="+mn-ea"/>
                <a:cs typeface="Times New Roman" panose="02020603050405020304" pitchFamily="18" charset="0"/>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 =BD</a:t>
            </a:r>
            <a:r>
              <a:rPr kumimoji="1" lang="zh-CN" altLang="en-US"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sym typeface="Wingdings" panose="05000000000000000000" pitchFamily="2" charset="2"/>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C)</a:t>
            </a:r>
            <a:r>
              <a:rPr kumimoji="1" lang="en-US" altLang="zh-CN" sz="800" b="0" i="0" u="none" strike="noStrike" kern="0" cap="none" spc="0" normalizeH="0" baseline="-25000" noProof="0" dirty="0">
                <a:ln>
                  <a:noFill/>
                </a:ln>
                <a:solidFill>
                  <a:srgbClr val="1F07CF"/>
                </a:solidFill>
                <a:effectLst/>
                <a:uLnTx/>
                <a:uFillTx/>
                <a:latin typeface="+mn-ea"/>
                <a:ea typeface="+mn-ea"/>
                <a:cs typeface="Times New Roman" panose="02020603050405020304" pitchFamily="18" charset="0"/>
              </a:rPr>
              <a:t>F</a:t>
            </a:r>
            <a:r>
              <a:rPr kumimoji="1" lang="en-US" altLang="zh-CN" sz="800" b="0" i="0" u="none" strike="noStrike" kern="0" cap="none" spc="0" normalizeH="0" baseline="30000" noProof="0" dirty="0">
                <a:ln>
                  <a:noFill/>
                </a:ln>
                <a:solidFill>
                  <a:srgbClr val="1F07CF"/>
                </a:solidFill>
                <a:effectLst/>
                <a:uLnTx/>
                <a:uFillTx/>
                <a:latin typeface="+mn-ea"/>
                <a:ea typeface="+mn-ea"/>
                <a:cs typeface="Times New Roman" panose="02020603050405020304" pitchFamily="18" charset="0"/>
              </a:rPr>
              <a:t>+</a:t>
            </a:r>
            <a:r>
              <a:rPr kumimoji="1" lang="en-US" altLang="zh-CN" sz="800" b="0" i="0" u="none" strike="noStrike" kern="0" cap="none" spc="0" normalizeH="0" baseline="0" noProof="0" dirty="0">
                <a:ln>
                  <a:noFill/>
                </a:ln>
                <a:solidFill>
                  <a:srgbClr val="1F07CF"/>
                </a:solidFill>
                <a:effectLst/>
                <a:uLnTx/>
                <a:uFillTx/>
                <a:latin typeface="+mn-ea"/>
                <a:ea typeface="+mn-ea"/>
                <a:cs typeface="Times New Roman" panose="02020603050405020304" pitchFamily="18" charset="0"/>
              </a:rPr>
              <a:t> =CEBD</a:t>
            </a:r>
          </a:p>
          <a:p>
            <a:r>
              <a:rPr lang="en-US" altLang="zh-CN" sz="800" b="0" dirty="0">
                <a:latin typeface="+mn-ea"/>
                <a:ea typeface="+mn-ea"/>
              </a:rPr>
              <a:t>AB</a:t>
            </a:r>
            <a:r>
              <a:rPr lang="zh-CN" altLang="en-US" sz="800" b="0" dirty="0">
                <a:latin typeface="+mn-ea"/>
                <a:ea typeface="+mn-ea"/>
              </a:rPr>
              <a:t>、</a:t>
            </a:r>
            <a:r>
              <a:rPr lang="en-US" altLang="zh-CN" sz="800" b="0" dirty="0">
                <a:latin typeface="+mn-ea"/>
                <a:ea typeface="+mn-ea"/>
              </a:rPr>
              <a:t>AC</a:t>
            </a:r>
            <a:r>
              <a:rPr lang="zh-CN" altLang="en-US" sz="800" b="0" dirty="0">
                <a:latin typeface="+mn-ea"/>
                <a:ea typeface="+mn-ea"/>
              </a:rPr>
              <a:t>是候选码</a:t>
            </a:r>
            <a:endParaRPr lang="en-US" altLang="zh-CN" sz="800" b="0" dirty="0">
              <a:latin typeface="+mn-ea"/>
              <a:ea typeface="+mn-ea"/>
            </a:endParaRPr>
          </a:p>
          <a:p>
            <a:r>
              <a:rPr lang="en-US" altLang="zh-CN" sz="800" b="0" dirty="0">
                <a:latin typeface="+mn-ea"/>
                <a:ea typeface="+mn-ea"/>
              </a:rPr>
              <a:t>A</a:t>
            </a:r>
            <a:r>
              <a:rPr lang="zh-CN" altLang="en-US" sz="800" b="0" dirty="0">
                <a:latin typeface="+mn-ea"/>
                <a:ea typeface="+mn-ea"/>
              </a:rPr>
              <a:t>仅在左侧出现，必须在候选码中出现！</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29</a:t>
            </a:fld>
            <a:endParaRPr lang="fi-FI" altLang="zh-CN"/>
          </a:p>
        </p:txBody>
      </p:sp>
    </p:spTree>
    <p:extLst>
      <p:ext uri="{BB962C8B-B14F-4D97-AF65-F5344CB8AC3E}">
        <p14:creationId xmlns:p14="http://schemas.microsoft.com/office/powerpoint/2010/main" val="114194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p>
                      <m:sSupPr>
                        <m:ctrlPr>
                          <a:rPr lang="en-US" altLang="zh-CN" sz="1200" b="1" i="1" smtClean="0">
                            <a:solidFill>
                              <a:srgbClr val="1F07CF"/>
                            </a:solidFill>
                            <a:latin typeface="Cambria Math" panose="02040503050406030204" pitchFamily="18" charset="0"/>
                          </a:rPr>
                        </m:ctrlPr>
                      </m:sSupPr>
                      <m:e>
                        <m:r>
                          <a:rPr lang="en-US" altLang="zh-CN" sz="1200" b="1" i="1" smtClean="0">
                            <a:solidFill>
                              <a:srgbClr val="1F07CF"/>
                            </a:solidFill>
                            <a:latin typeface="Cambria Math" panose="02040503050406030204" pitchFamily="18" charset="0"/>
                          </a:rPr>
                          <m:t> </m:t>
                        </m:r>
                        <m:r>
                          <a:rPr lang="en-US" altLang="zh-CN" sz="1200" b="1" i="1">
                            <a:solidFill>
                              <a:srgbClr val="1F07CF"/>
                            </a:solidFill>
                            <a:latin typeface="Cambria Math" panose="02040503050406030204" pitchFamily="18" charset="0"/>
                          </a:rPr>
                          <m:t>(</m:t>
                        </m:r>
                        <m:r>
                          <a:rPr lang="en-US" altLang="zh-CN" sz="1200" b="1" i="1">
                            <a:solidFill>
                              <a:srgbClr val="1F07CF"/>
                            </a:solidFill>
                            <a:latin typeface="Cambria Math" panose="02040503050406030204" pitchFamily="18" charset="0"/>
                          </a:rPr>
                          <m:t>𝑨</m:t>
                        </m:r>
                        <m:r>
                          <a:rPr lang="en-US" altLang="zh-CN" sz="1200" b="1" i="1">
                            <a:solidFill>
                              <a:srgbClr val="1F07CF"/>
                            </a:solidFill>
                            <a:latin typeface="Cambria Math" panose="02040503050406030204" pitchFamily="18" charset="0"/>
                          </a:rPr>
                          <m:t>)</m:t>
                        </m:r>
                      </m:e>
                      <m:sup>
                        <m:r>
                          <a:rPr lang="en-US" altLang="zh-CN" sz="1200" b="1" i="1">
                            <a:solidFill>
                              <a:srgbClr val="1F07CF"/>
                            </a:solidFill>
                            <a:latin typeface="Cambria Math" panose="02040503050406030204" pitchFamily="18" charset="0"/>
                          </a:rPr>
                          <m:t>+</m:t>
                        </m:r>
                      </m:sup>
                    </m:sSup>
                  </m:oMath>
                </a14:m>
                <a:r>
                  <a:rPr lang="en-US" altLang="zh-CN" sz="1200" b="1" dirty="0">
                    <a:solidFill>
                      <a:srgbClr val="1F07CF"/>
                    </a:solidFill>
                    <a:latin typeface="Comic Sans MS" pitchFamily="66" charset="0"/>
                  </a:rPr>
                  <a:t>=ABCH</a:t>
                </a:r>
              </a:p>
              <a:p>
                <a14:m>
                  <m:oMath xmlns:m="http://schemas.openxmlformats.org/officeDocument/2006/math">
                    <m:sSup>
                      <m:sSupPr>
                        <m:ctrlPr>
                          <a:rPr lang="en-US" altLang="zh-CN" sz="1200" b="1" i="1" smtClean="0">
                            <a:solidFill>
                              <a:srgbClr val="1F07CF"/>
                            </a:solidFill>
                            <a:latin typeface="Cambria Math" panose="02040503050406030204" pitchFamily="18" charset="0"/>
                          </a:rPr>
                        </m:ctrlPr>
                      </m:sSupPr>
                      <m:e>
                        <m:r>
                          <a:rPr lang="en-US" altLang="zh-CN" sz="1200" b="1" i="1">
                            <a:solidFill>
                              <a:srgbClr val="1F07CF"/>
                            </a:solidFill>
                            <a:latin typeface="Cambria Math" panose="02040503050406030204" pitchFamily="18" charset="0"/>
                          </a:rPr>
                          <m:t>(</m:t>
                        </m:r>
                        <m:r>
                          <a:rPr lang="en-US" altLang="zh-CN" sz="1200" b="1" i="1">
                            <a:solidFill>
                              <a:srgbClr val="1F07CF"/>
                            </a:solidFill>
                            <a:latin typeface="Cambria Math" panose="02040503050406030204" pitchFamily="18" charset="0"/>
                          </a:rPr>
                          <m:t>𝑮</m:t>
                        </m:r>
                        <m:r>
                          <a:rPr lang="en-US" altLang="zh-CN" sz="1200" b="1" i="1">
                            <a:solidFill>
                              <a:srgbClr val="1F07CF"/>
                            </a:solidFill>
                            <a:latin typeface="Cambria Math" panose="02040503050406030204" pitchFamily="18" charset="0"/>
                          </a:rPr>
                          <m:t>)</m:t>
                        </m:r>
                      </m:e>
                      <m:sup>
                        <m:r>
                          <a:rPr lang="en-US" altLang="zh-CN" sz="1200" b="1" i="1">
                            <a:solidFill>
                              <a:srgbClr val="1F07CF"/>
                            </a:solidFill>
                            <a:latin typeface="Cambria Math" panose="02040503050406030204" pitchFamily="18" charset="0"/>
                          </a:rPr>
                          <m:t>+</m:t>
                        </m:r>
                      </m:sup>
                    </m:sSup>
                    <m:r>
                      <a:rPr lang="en-US" altLang="zh-CN" sz="1200" b="1" i="1" smtClean="0">
                        <a:solidFill>
                          <a:srgbClr val="1F07CF"/>
                        </a:solidFill>
                        <a:latin typeface="Cambria Math" panose="02040503050406030204" pitchFamily="18" charset="0"/>
                      </a:rPr>
                      <m:t>=</m:t>
                    </m:r>
                  </m:oMath>
                </a14:m>
                <a:r>
                  <a:rPr lang="en-US" altLang="zh-CN" sz="1200" b="1" dirty="0">
                    <a:solidFill>
                      <a:srgbClr val="1F07CF"/>
                    </a:solidFill>
                    <a:latin typeface="Comic Sans MS" pitchFamily="66" charset="0"/>
                  </a:rPr>
                  <a:t>G  </a:t>
                </a:r>
                <a:r>
                  <a:rPr lang="zh-CN" altLang="en-US" sz="1200" b="1" dirty="0">
                    <a:solidFill>
                      <a:srgbClr val="FF0000"/>
                    </a:solidFill>
                    <a:latin typeface="Comic Sans MS" pitchFamily="66" charset="0"/>
                  </a:rPr>
                  <a:t>（观察属性</a:t>
                </a:r>
                <a:r>
                  <a:rPr lang="en-US" altLang="zh-CN" sz="1200" b="1" dirty="0">
                    <a:solidFill>
                      <a:srgbClr val="FF0000"/>
                    </a:solidFill>
                    <a:latin typeface="Comic Sans MS" pitchFamily="66" charset="0"/>
                  </a:rPr>
                  <a:t>G</a:t>
                </a:r>
                <a:r>
                  <a:rPr lang="zh-CN" altLang="en-US" sz="1200" b="1" dirty="0">
                    <a:solidFill>
                      <a:srgbClr val="FF0000"/>
                    </a:solidFill>
                    <a:latin typeface="Comic Sans MS" pitchFamily="66" charset="0"/>
                  </a:rPr>
                  <a:t>）</a:t>
                </a:r>
                <a:endParaRPr lang="zh-CN" altLang="en-US" dirty="0"/>
              </a:p>
            </p:txBody>
          </p:sp>
        </mc:Choice>
        <mc:Fallback xmlns="">
          <p:sp>
            <p:nvSpPr>
              <p:cNvPr id="3" name="备注占位符 2"/>
              <p:cNvSpPr>
                <a:spLocks noGrp="1"/>
              </p:cNvSpPr>
              <p:nvPr>
                <p:ph type="body" idx="1"/>
              </p:nvPr>
            </p:nvSpPr>
            <p:spPr/>
            <p:txBody>
              <a:bodyPr/>
              <a:lstStyle/>
              <a:p>
                <a:r>
                  <a:rPr lang="en-US" altLang="zh-CN" sz="1200" b="1" i="0">
                    <a:solidFill>
                      <a:srgbClr val="1F07CF"/>
                    </a:solidFill>
                    <a:latin typeface="Cambria Math" panose="02040503050406030204" pitchFamily="18" charset="0"/>
                  </a:rPr>
                  <a:t>〖 (𝑨)〗^+</a:t>
                </a:r>
                <a:r>
                  <a:rPr lang="en-US" altLang="zh-CN" sz="1200" b="1" dirty="0">
                    <a:solidFill>
                      <a:srgbClr val="1F07CF"/>
                    </a:solidFill>
                    <a:latin typeface="Comic Sans MS" pitchFamily="66" charset="0"/>
                  </a:rPr>
                  <a:t>=ABCH</a:t>
                </a:r>
              </a:p>
              <a:p>
                <a:r>
                  <a:rPr lang="en-US" altLang="zh-CN" sz="1200" b="1" i="0">
                    <a:solidFill>
                      <a:srgbClr val="1F07CF"/>
                    </a:solidFill>
                    <a:latin typeface="Cambria Math" panose="02040503050406030204" pitchFamily="18" charset="0"/>
                  </a:rPr>
                  <a:t>〖(𝑮)〗^+=</a:t>
                </a:r>
                <a:r>
                  <a:rPr lang="en-US" altLang="zh-CN" sz="1200" b="1" dirty="0">
                    <a:solidFill>
                      <a:srgbClr val="1F07CF"/>
                    </a:solidFill>
                    <a:latin typeface="Comic Sans MS" pitchFamily="66" charset="0"/>
                  </a:rPr>
                  <a:t>G  </a:t>
                </a:r>
                <a:r>
                  <a:rPr lang="zh-CN" altLang="en-US" sz="1200" b="1" dirty="0">
                    <a:solidFill>
                      <a:srgbClr val="FF0000"/>
                    </a:solidFill>
                    <a:latin typeface="Comic Sans MS" pitchFamily="66" charset="0"/>
                  </a:rPr>
                  <a:t>（观察属性</a:t>
                </a:r>
                <a:r>
                  <a:rPr lang="en-US" altLang="zh-CN" sz="1200" b="1" dirty="0">
                    <a:solidFill>
                      <a:srgbClr val="FF0000"/>
                    </a:solidFill>
                    <a:latin typeface="Comic Sans MS" pitchFamily="66" charset="0"/>
                  </a:rPr>
                  <a:t>G</a:t>
                </a:r>
                <a:r>
                  <a:rPr lang="zh-CN" altLang="en-US" sz="1200" b="1" dirty="0">
                    <a:solidFill>
                      <a:srgbClr val="FF0000"/>
                    </a:solidFill>
                    <a:latin typeface="Comic Sans MS" pitchFamily="66" charset="0"/>
                  </a:rPr>
                  <a:t>）</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30</a:t>
            </a:fld>
            <a:endParaRPr lang="fi-FI" altLang="zh-CN"/>
          </a:p>
        </p:txBody>
      </p:sp>
    </p:spTree>
    <p:extLst>
      <p:ext uri="{BB962C8B-B14F-4D97-AF65-F5344CB8AC3E}">
        <p14:creationId xmlns:p14="http://schemas.microsoft.com/office/powerpoint/2010/main" val="187621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i="1" dirty="0">
                <a:sym typeface="Greek Symbols" pitchFamily="18" charset="2"/>
              </a:rPr>
              <a:t>F</a:t>
            </a:r>
            <a:r>
              <a:rPr lang="en-US" altLang="zh-CN" b="1" dirty="0">
                <a:sym typeface="Greek Symbols" pitchFamily="18" charset="2"/>
              </a:rPr>
              <a:t> logically implies </a:t>
            </a:r>
            <a:r>
              <a:rPr lang="en-US" altLang="zh-CN" b="1" dirty="0">
                <a:solidFill>
                  <a:srgbClr val="0000FF"/>
                </a:solidFill>
                <a:sym typeface="Greek Symbols" pitchFamily="18" charset="2"/>
              </a:rPr>
              <a:t>(</a:t>
            </a:r>
            <a:r>
              <a:rPr lang="en-US" altLang="zh-CN" b="1" i="1" dirty="0">
                <a:solidFill>
                  <a:srgbClr val="0000FF"/>
                </a:solidFill>
                <a:sym typeface="Greek Symbols" pitchFamily="18" charset="2"/>
              </a:rPr>
              <a:t>F </a:t>
            </a:r>
            <a:r>
              <a:rPr lang="en-US" altLang="zh-CN" b="1" dirty="0">
                <a:solidFill>
                  <a:srgbClr val="0000FF"/>
                </a:solidFill>
                <a:latin typeface="Helvetica" panose="020B0604020202020204" pitchFamily="34" charset="0"/>
                <a:sym typeface="Greek Symbols"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 {(</a:t>
            </a:r>
            <a:r>
              <a:rPr lang="en-US" altLang="zh-CN" b="1" dirty="0">
                <a:solidFill>
                  <a:srgbClr val="0000FF"/>
                </a:solidFill>
                <a:latin typeface="Helvetica" panose="020B0604020202020204" pitchFamily="34" charset="0"/>
                <a:sym typeface="Greek Symbols" pitchFamily="18" charset="2"/>
              </a:rPr>
              <a:t>–</a:t>
            </a:r>
            <a:r>
              <a:rPr lang="en-US" altLang="zh-CN" b="1" i="1" dirty="0">
                <a:solidFill>
                  <a:srgbClr val="0000FF"/>
                </a:solidFill>
                <a:sym typeface="Greek Symbols" pitchFamily="18" charset="2"/>
              </a:rPr>
              <a:t>A</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a:t>
            </a:r>
            <a:r>
              <a:rPr lang="zh-CN" altLang="en-US" b="1" dirty="0">
                <a:solidFill>
                  <a:srgbClr val="0000FF"/>
                </a:solidFill>
                <a:sym typeface="Greek Symbols" pitchFamily="18" charset="2"/>
              </a:rPr>
              <a:t>或者：</a:t>
            </a:r>
            <a:r>
              <a:rPr lang="en-US" altLang="zh-CN" b="1" i="1" dirty="0">
                <a:sym typeface="Greek Symbols" pitchFamily="18" charset="2"/>
              </a:rPr>
              <a:t> </a:t>
            </a:r>
            <a:r>
              <a:rPr lang="en-US" altLang="zh-CN" b="1" dirty="0">
                <a:solidFill>
                  <a:srgbClr val="0000FF"/>
                </a:solidFill>
                <a:sym typeface="Greek Symbols" pitchFamily="18" charset="2"/>
              </a:rPr>
              <a:t>(</a:t>
            </a:r>
            <a:r>
              <a:rPr lang="en-US" altLang="zh-CN" b="1" i="1" dirty="0">
                <a:solidFill>
                  <a:srgbClr val="0000FF"/>
                </a:solidFill>
                <a:sym typeface="Greek Symbols" pitchFamily="18" charset="2"/>
              </a:rPr>
              <a:t>F </a:t>
            </a:r>
            <a:r>
              <a:rPr lang="en-US" altLang="zh-CN" b="1" dirty="0">
                <a:solidFill>
                  <a:srgbClr val="0000FF"/>
                </a:solidFill>
                <a:latin typeface="Helvetica" panose="020B0604020202020204" pitchFamily="34" charset="0"/>
                <a:sym typeface="Greek Symbols"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 {(</a:t>
            </a:r>
            <a:r>
              <a:rPr lang="en-US" altLang="zh-CN" b="1" dirty="0">
                <a:solidFill>
                  <a:srgbClr val="0000FF"/>
                </a:solidFill>
                <a:latin typeface="Helvetica" panose="020B0604020202020204" pitchFamily="34" charset="0"/>
                <a:sym typeface="Greek Symbols" pitchFamily="18" charset="2"/>
              </a:rPr>
              <a:t>–</a:t>
            </a:r>
            <a:r>
              <a:rPr lang="en-US" altLang="zh-CN" b="1" i="1" dirty="0">
                <a:solidFill>
                  <a:srgbClr val="0000FF"/>
                </a:solidFill>
                <a:sym typeface="Greek Symbols" pitchFamily="18" charset="2"/>
              </a:rPr>
              <a:t>A</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ym typeface="Greek Symbols" pitchFamily="18" charset="2"/>
              </a:rPr>
              <a:t>logically implies </a:t>
            </a:r>
            <a:r>
              <a:rPr lang="en-US" altLang="zh-CN" b="1" i="1" dirty="0">
                <a:sym typeface="Greek Symbols" pitchFamily="18" charset="2"/>
              </a:rPr>
              <a:t>F</a:t>
            </a:r>
            <a:r>
              <a:rPr lang="en-US" altLang="zh-CN" b="1" dirty="0">
                <a:sym typeface="Greek Symbols" pitchFamily="18" charset="2"/>
              </a:rPr>
              <a:t> </a:t>
            </a:r>
            <a:r>
              <a:rPr lang="en-US" altLang="zh-CN" b="1" dirty="0">
                <a:solidFill>
                  <a:srgbClr val="0000FF"/>
                </a:solidFill>
                <a:sym typeface="Greek Symbols" pitchFamily="18" charset="2"/>
              </a:rPr>
              <a:t>.</a:t>
            </a:r>
            <a:r>
              <a:rPr lang="zh-CN" altLang="en-US" b="1" dirty="0">
                <a:solidFill>
                  <a:srgbClr val="0000FF"/>
                </a:solidFill>
                <a:sym typeface="Greek Symbols" pitchFamily="18" charset="2"/>
              </a:rPr>
              <a:t>是一样的。</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34</a:t>
            </a:fld>
            <a:endParaRPr lang="fi-FI" altLang="zh-CN"/>
          </a:p>
        </p:txBody>
      </p:sp>
    </p:spTree>
    <p:extLst>
      <p:ext uri="{BB962C8B-B14F-4D97-AF65-F5344CB8AC3E}">
        <p14:creationId xmlns:p14="http://schemas.microsoft.com/office/powerpoint/2010/main" val="46602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46</a:t>
            </a:fld>
            <a:endParaRPr lang="fi-FI" altLang="zh-CN"/>
          </a:p>
        </p:txBody>
      </p:sp>
    </p:spTree>
    <p:extLst>
      <p:ext uri="{BB962C8B-B14F-4D97-AF65-F5344CB8AC3E}">
        <p14:creationId xmlns:p14="http://schemas.microsoft.com/office/powerpoint/2010/main" val="19967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Arial" panose="020B0604020202020204" pitchFamily="34" charset="0"/>
                <a:ea typeface="微软雅黑" pitchFamily="34" charset="-122"/>
                <a:cs typeface="Arial" panose="020B0604020202020204" pitchFamily="34" charset="0"/>
              </a:defRPr>
            </a:lvl1pPr>
            <a:lvl2pPr>
              <a:defRPr sz="2000">
                <a:latin typeface="Arial" panose="020B0604020202020204" pitchFamily="34" charset="0"/>
                <a:ea typeface="微软雅黑" pitchFamily="34" charset="-122"/>
                <a:cs typeface="Arial" panose="020B0604020202020204" pitchFamily="34" charset="0"/>
              </a:defRPr>
            </a:lvl2pPr>
            <a:lvl3pPr>
              <a:defRPr sz="1800">
                <a:latin typeface="Arial" panose="020B0604020202020204" pitchFamily="34" charset="0"/>
                <a:ea typeface="微软雅黑" pitchFamily="34" charset="-122"/>
                <a:cs typeface="Arial" panose="020B0604020202020204" pitchFamily="34" charset="0"/>
              </a:defRPr>
            </a:lvl3pPr>
            <a:lvl4pPr>
              <a:defRPr sz="1600">
                <a:latin typeface="Arial" panose="020B0604020202020204" pitchFamily="34" charset="0"/>
                <a:ea typeface="微软雅黑" pitchFamily="34" charset="-122"/>
                <a:cs typeface="Arial" panose="020B0604020202020204" pitchFamily="34" charset="0"/>
              </a:defRPr>
            </a:lvl4pPr>
            <a:lvl5pPr>
              <a:defRPr sz="1600">
                <a:latin typeface="Arial" panose="020B0604020202020204" pitchFamily="34" charset="0"/>
                <a:ea typeface="微软雅黑" pitchFamily="34" charset="-122"/>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1556925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8271714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45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4041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97C38C-D414-4266-B351-EA95CA0D0684}"/>
              </a:ext>
            </a:extLst>
          </p:cNvPr>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3"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p>
        </p:txBody>
      </p:sp>
      <p:sp>
        <p:nvSpPr>
          <p:cNvPr id="4" name="日期占位符 29">
            <a:extLst>
              <a:ext uri="{FF2B5EF4-FFF2-40B4-BE49-F238E27FC236}">
                <a16:creationId xmlns:a16="http://schemas.microsoft.com/office/drawing/2014/main" id="{3CDAD826-20E7-4438-B5DD-D3AA4ED66200}"/>
              </a:ext>
            </a:extLst>
          </p:cNvPr>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pPr>
                <a:defRPr/>
              </a:pPr>
              <a:t>2023/11/13</a:t>
            </a:fld>
            <a:endParaRPr lang="zh-CN" altLang="en-US" dirty="0"/>
          </a:p>
        </p:txBody>
      </p:sp>
      <p:sp>
        <p:nvSpPr>
          <p:cNvPr id="5" name="页脚占位符 1">
            <a:extLst>
              <a:ext uri="{FF2B5EF4-FFF2-40B4-BE49-F238E27FC236}">
                <a16:creationId xmlns:a16="http://schemas.microsoft.com/office/drawing/2014/main" id="{9AB88EAB-A34D-4476-93DF-3FF872F77EE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
            <a:extLst>
              <a:ext uri="{FF2B5EF4-FFF2-40B4-BE49-F238E27FC236}">
                <a16:creationId xmlns:a16="http://schemas.microsoft.com/office/drawing/2014/main" id="{A2800A24-BF08-446B-9251-F108E901EDFC}"/>
              </a:ext>
            </a:extLst>
          </p:cNvPr>
          <p:cNvSpPr>
            <a:spLocks noGrp="1"/>
          </p:cNvSpPr>
          <p:nvPr>
            <p:ph type="sldNum" sz="quarter" idx="12"/>
          </p:nvPr>
        </p:nvSpPr>
        <p:spPr/>
        <p:txBody>
          <a:bodyPr/>
          <a:lstStyle>
            <a:lvl1pPr>
              <a:defRPr/>
            </a:lvl1pPr>
          </a:lstStyle>
          <a:p>
            <a:fld id="{858CD63E-90B4-4137-BE3E-A082E383778B}" type="slidenum">
              <a:rPr lang="zh-CN" altLang="en-US"/>
              <a:pPr/>
              <a:t>‹#›</a:t>
            </a:fld>
            <a:endParaRPr lang="zh-CN" altLang="en-US"/>
          </a:p>
        </p:txBody>
      </p:sp>
    </p:spTree>
    <p:extLst>
      <p:ext uri="{BB962C8B-B14F-4D97-AF65-F5344CB8AC3E}">
        <p14:creationId xmlns:p14="http://schemas.microsoft.com/office/powerpoint/2010/main" val="1259990964"/>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97C38C-D414-4266-B351-EA95CA0D0684}"/>
              </a:ext>
            </a:extLst>
          </p:cNvPr>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3"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p>
        </p:txBody>
      </p:sp>
      <p:sp>
        <p:nvSpPr>
          <p:cNvPr id="4" name="日期占位符 29">
            <a:extLst>
              <a:ext uri="{FF2B5EF4-FFF2-40B4-BE49-F238E27FC236}">
                <a16:creationId xmlns:a16="http://schemas.microsoft.com/office/drawing/2014/main" id="{3CDAD826-20E7-4438-B5DD-D3AA4ED66200}"/>
              </a:ext>
            </a:extLst>
          </p:cNvPr>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5" name="页脚占位符 1">
            <a:extLst>
              <a:ext uri="{FF2B5EF4-FFF2-40B4-BE49-F238E27FC236}">
                <a16:creationId xmlns:a16="http://schemas.microsoft.com/office/drawing/2014/main" id="{9AB88EAB-A34D-4476-93DF-3FF872F77EE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
            <a:extLst>
              <a:ext uri="{FF2B5EF4-FFF2-40B4-BE49-F238E27FC236}">
                <a16:creationId xmlns:a16="http://schemas.microsoft.com/office/drawing/2014/main" id="{A2800A24-BF08-446B-9251-F108E901EDFC}"/>
              </a:ext>
            </a:extLst>
          </p:cNvPr>
          <p:cNvSpPr>
            <a:spLocks noGrp="1"/>
          </p:cNvSpPr>
          <p:nvPr>
            <p:ph type="sldNum" sz="quarter" idx="12"/>
          </p:nvPr>
        </p:nvSpPr>
        <p:spPr/>
        <p:txBody>
          <a:bodyPr/>
          <a:lstStyle>
            <a:lvl1pPr>
              <a:defRPr/>
            </a:lvl1pPr>
          </a:lstStyle>
          <a:p>
            <a:fld id="{858CD63E-90B4-4137-BE3E-A082E383778B}" type="slidenum">
              <a:rPr lang="zh-CN" altLang="en-US"/>
              <a:pPr/>
              <a:t>‹#›</a:t>
            </a:fld>
            <a:endParaRPr lang="zh-CN" altLang="en-US"/>
          </a:p>
        </p:txBody>
      </p:sp>
    </p:spTree>
    <p:extLst>
      <p:ext uri="{BB962C8B-B14F-4D97-AF65-F5344CB8AC3E}">
        <p14:creationId xmlns:p14="http://schemas.microsoft.com/office/powerpoint/2010/main" val="267149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16752D73-FCE0-4C91-9046-B443BB0EE747}"/>
              </a:ext>
            </a:extLst>
          </p:cNvPr>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0AB1787-2FB0-4C6A-B98A-30C644A6BEF9}" type="slidenum">
              <a:rPr lang="en-US" altLang="zh-CN" sz="750">
                <a:latin typeface="Arial" panose="020B0604020202020204" pitchFamily="34" charset="0"/>
              </a:rPr>
              <a:pPr algn="ctr"/>
              <a:t>‹#›</a:t>
            </a:fld>
            <a:endParaRPr lang="en-US" altLang="zh-CN" sz="750">
              <a:latin typeface="Arial" panose="020B0604020202020204" pitchFamily="34" charset="0"/>
              <a:cs typeface="Arial" panose="020B0604020202020204" pitchFamily="34" charset="0"/>
            </a:endParaRPr>
          </a:p>
        </p:txBody>
      </p:sp>
      <p:cxnSp>
        <p:nvCxnSpPr>
          <p:cNvPr id="6" name="直接连接符 19">
            <a:extLst>
              <a:ext uri="{FF2B5EF4-FFF2-40B4-BE49-F238E27FC236}">
                <a16:creationId xmlns:a16="http://schemas.microsoft.com/office/drawing/2014/main" id="{81265A1D-E753-4B73-A145-8601358CF94C}"/>
              </a:ext>
            </a:extLst>
          </p:cNvPr>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a:extLst>
              <a:ext uri="{FF2B5EF4-FFF2-40B4-BE49-F238E27FC236}">
                <a16:creationId xmlns:a16="http://schemas.microsoft.com/office/drawing/2014/main" id="{A2112050-F8FB-4C93-9752-2D3FE7B75F9C}"/>
              </a:ext>
            </a:extLst>
          </p:cNvPr>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a:extLst>
              <a:ext uri="{FF2B5EF4-FFF2-40B4-BE49-F238E27FC236}">
                <a16:creationId xmlns:a16="http://schemas.microsoft.com/office/drawing/2014/main" id="{5BBE3BC9-B6A4-42F2-9408-BD266AA06A16}"/>
              </a:ext>
            </a:extLst>
          </p:cNvPr>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sp>
        <p:nvSpPr>
          <p:cNvPr id="9" name="AutoShape 23">
            <a:extLst>
              <a:ext uri="{FF2B5EF4-FFF2-40B4-BE49-F238E27FC236}">
                <a16:creationId xmlns:a16="http://schemas.microsoft.com/office/drawing/2014/main" id="{E2368EDB-C388-4E28-BBE5-4F255162B9FF}"/>
              </a:ext>
            </a:extLst>
          </p:cNvPr>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cxnSp>
        <p:nvCxnSpPr>
          <p:cNvPr id="10" name="直接连接符 9">
            <a:extLst>
              <a:ext uri="{FF2B5EF4-FFF2-40B4-BE49-F238E27FC236}">
                <a16:creationId xmlns:a16="http://schemas.microsoft.com/office/drawing/2014/main" id="{A9872EB7-0880-4D4B-AB94-8A492573263B}"/>
              </a:ext>
            </a:extLst>
          </p:cNvPr>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317865" y="1315256"/>
            <a:ext cx="8330701" cy="3254791"/>
          </a:xfrm>
        </p:spPr>
        <p:txBody>
          <a:bodyPr>
            <a:noAutofit/>
          </a:bodyPr>
          <a:lstStyle>
            <a:lvl1pPr marL="271939" indent="-271939">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48" b="0">
                <a:latin typeface="微软雅黑" panose="020B0503020204020204" pitchFamily="34" charset="-122"/>
                <a:ea typeface="微软雅黑" panose="020B0503020204020204" pitchFamily="34" charset="-122"/>
              </a:defRPr>
            </a:lvl2pPr>
            <a:lvl3pPr>
              <a:defRPr sz="1429" b="0">
                <a:latin typeface="微软雅黑" panose="020B0503020204020204" pitchFamily="34" charset="-122"/>
                <a:ea typeface="微软雅黑" panose="020B0503020204020204" pitchFamily="34" charset="-122"/>
              </a:defRPr>
            </a:lvl3pPr>
            <a:lvl4pPr>
              <a:defRPr sz="1429" b="0">
                <a:latin typeface="微软雅黑" panose="020B0503020204020204" pitchFamily="34" charset="-122"/>
                <a:ea typeface="微软雅黑" panose="020B0503020204020204" pitchFamily="34" charset="-122"/>
              </a:defRPr>
            </a:lvl4pPr>
            <a:lvl5pPr>
              <a:defRPr sz="1429" b="0">
                <a:latin typeface="微软雅黑" panose="020B0503020204020204" pitchFamily="34" charset="-122"/>
                <a:ea typeface="微软雅黑" panose="020B0503020204020204" pitchFamily="34" charset="-122"/>
              </a:defRPr>
            </a:lvl5pPr>
          </a:lstStyle>
          <a:p>
            <a:pPr lvl="0"/>
            <a:r>
              <a:rPr lang="zh-CN" altLang="en-US" noProof="1"/>
              <a:t>编辑母版文本样式</a:t>
            </a:r>
          </a:p>
          <a:p>
            <a:pPr lvl="1"/>
            <a:r>
              <a:rPr lang="zh-CN" altLang="en-US" noProof="1"/>
              <a:t>第二级</a:t>
            </a:r>
          </a:p>
          <a:p>
            <a:pPr lvl="2"/>
            <a:r>
              <a:rPr lang="zh-CN" altLang="en-US" noProof="1"/>
              <a:t>第三级</a:t>
            </a:r>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p>
        </p:txBody>
      </p:sp>
      <p:sp>
        <p:nvSpPr>
          <p:cNvPr id="14" name="内容占位符 2"/>
          <p:cNvSpPr>
            <a:spLocks noGrp="1"/>
          </p:cNvSpPr>
          <p:nvPr>
            <p:ph idx="10"/>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p>
        </p:txBody>
      </p:sp>
      <p:sp>
        <p:nvSpPr>
          <p:cNvPr id="11" name="日期占位符 2">
            <a:extLst>
              <a:ext uri="{FF2B5EF4-FFF2-40B4-BE49-F238E27FC236}">
                <a16:creationId xmlns:a16="http://schemas.microsoft.com/office/drawing/2014/main" id="{C8DF600F-69D6-4B54-9FE0-7418FD2F14F2}"/>
              </a:ext>
            </a:extLst>
          </p:cNvPr>
          <p:cNvSpPr>
            <a:spLocks noGrp="1"/>
          </p:cNvSpPr>
          <p:nvPr>
            <p:ph type="dt" sz="half" idx="11"/>
          </p:nvPr>
        </p:nvSpPr>
        <p:spPr/>
        <p:txBody>
          <a:bodyPr/>
          <a:lstStyle>
            <a:lvl1pPr>
              <a:defRPr/>
            </a:lvl1pPr>
          </a:lstStyle>
          <a:p>
            <a:pPr>
              <a:defRPr/>
            </a:pPr>
            <a:endParaRPr lang="zh-CN" altLang="en-US"/>
          </a:p>
        </p:txBody>
      </p:sp>
      <p:sp>
        <p:nvSpPr>
          <p:cNvPr id="12" name="页脚占位符 4">
            <a:extLst>
              <a:ext uri="{FF2B5EF4-FFF2-40B4-BE49-F238E27FC236}">
                <a16:creationId xmlns:a16="http://schemas.microsoft.com/office/drawing/2014/main" id="{9F403212-3DFD-47AC-9FCD-43C4135BB60D}"/>
              </a:ext>
            </a:extLst>
          </p:cNvPr>
          <p:cNvSpPr>
            <a:spLocks noGrp="1"/>
          </p:cNvSpPr>
          <p:nvPr>
            <p:ph type="ftr" sz="quarter" idx="12"/>
          </p:nvPr>
        </p:nvSpPr>
        <p:spPr/>
        <p:txBody>
          <a:bodyPr/>
          <a:lstStyle>
            <a:lvl1pPr>
              <a:defRPr/>
            </a:lvl1pPr>
          </a:lstStyle>
          <a:p>
            <a:pPr>
              <a:defRPr/>
            </a:pPr>
            <a:endParaRPr lang="zh-CN" altLang="en-US"/>
          </a:p>
        </p:txBody>
      </p:sp>
      <p:sp>
        <p:nvSpPr>
          <p:cNvPr id="13" name="灯片编号占位符 5">
            <a:extLst>
              <a:ext uri="{FF2B5EF4-FFF2-40B4-BE49-F238E27FC236}">
                <a16:creationId xmlns:a16="http://schemas.microsoft.com/office/drawing/2014/main" id="{07A37F3F-9709-495C-A02A-28A1719A3759}"/>
              </a:ext>
            </a:extLst>
          </p:cNvPr>
          <p:cNvSpPr>
            <a:spLocks noGrp="1"/>
          </p:cNvSpPr>
          <p:nvPr>
            <p:ph type="sldNum" sz="quarter" idx="13"/>
          </p:nvPr>
        </p:nvSpPr>
        <p:spPr/>
        <p:txBody>
          <a:bodyPr/>
          <a:lstStyle>
            <a:lvl1pPr>
              <a:defRPr/>
            </a:lvl1pPr>
          </a:lstStyle>
          <a:p>
            <a:fld id="{791A760A-A8F5-4109-B3A7-90E0284994A6}" type="slidenum">
              <a:rPr lang="zh-CN" altLang="en-US"/>
              <a:pPr/>
              <a:t>‹#›</a:t>
            </a:fld>
            <a:endParaRPr lang="zh-CN" altLang="en-US"/>
          </a:p>
        </p:txBody>
      </p:sp>
    </p:spTree>
    <p:extLst>
      <p:ext uri="{BB962C8B-B14F-4D97-AF65-F5344CB8AC3E}">
        <p14:creationId xmlns:p14="http://schemas.microsoft.com/office/powerpoint/2010/main" val="283940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A5457454-CD41-4EC0-92FC-4BEB76B02395}"/>
              </a:ext>
            </a:extLst>
          </p:cNvPr>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9AB6661-0E74-4BEC-A242-46590437B53C}" type="slidenum">
              <a:rPr lang="en-US" altLang="zh-CN" sz="750">
                <a:latin typeface="Arial" panose="020B0604020202020204" pitchFamily="34" charset="0"/>
              </a:rPr>
              <a:pPr algn="ctr"/>
              <a:t>‹#›</a:t>
            </a:fld>
            <a:endParaRPr lang="en-US" altLang="zh-CN" sz="750">
              <a:latin typeface="Arial" panose="020B0604020202020204" pitchFamily="34" charset="0"/>
              <a:cs typeface="Arial" panose="020B0604020202020204" pitchFamily="34" charset="0"/>
            </a:endParaRPr>
          </a:p>
        </p:txBody>
      </p:sp>
      <p:cxnSp>
        <p:nvCxnSpPr>
          <p:cNvPr id="6" name="直接连接符 19">
            <a:extLst>
              <a:ext uri="{FF2B5EF4-FFF2-40B4-BE49-F238E27FC236}">
                <a16:creationId xmlns:a16="http://schemas.microsoft.com/office/drawing/2014/main" id="{35396A89-02DC-47BF-A242-E77FB2856038}"/>
              </a:ext>
            </a:extLst>
          </p:cNvPr>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a:extLst>
              <a:ext uri="{FF2B5EF4-FFF2-40B4-BE49-F238E27FC236}">
                <a16:creationId xmlns:a16="http://schemas.microsoft.com/office/drawing/2014/main" id="{E84470B1-7E26-445E-8261-EF124C84FCBC}"/>
              </a:ext>
            </a:extLst>
          </p:cNvPr>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a:extLst>
              <a:ext uri="{FF2B5EF4-FFF2-40B4-BE49-F238E27FC236}">
                <a16:creationId xmlns:a16="http://schemas.microsoft.com/office/drawing/2014/main" id="{DC54CF8F-955A-4A75-ADB5-E00F1353FF6D}"/>
              </a:ext>
            </a:extLst>
          </p:cNvPr>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sp>
        <p:nvSpPr>
          <p:cNvPr id="9" name="AutoShape 23">
            <a:extLst>
              <a:ext uri="{FF2B5EF4-FFF2-40B4-BE49-F238E27FC236}">
                <a16:creationId xmlns:a16="http://schemas.microsoft.com/office/drawing/2014/main" id="{8367A01C-6193-475C-8106-FED3AEAAA7ED}"/>
              </a:ext>
            </a:extLst>
          </p:cNvPr>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cxnSp>
        <p:nvCxnSpPr>
          <p:cNvPr id="10" name="直接连接符 9">
            <a:extLst>
              <a:ext uri="{FF2B5EF4-FFF2-40B4-BE49-F238E27FC236}">
                <a16:creationId xmlns:a16="http://schemas.microsoft.com/office/drawing/2014/main" id="{6FEFBF47-4E4E-4907-8B9A-381E7A293BE9}"/>
              </a:ext>
            </a:extLst>
          </p:cNvPr>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317865" y="1316002"/>
            <a:ext cx="8330701" cy="3276923"/>
          </a:xfrm>
        </p:spPr>
        <p:txBody>
          <a:bodyPr>
            <a:noAutofit/>
          </a:bodyPr>
          <a:lstStyle>
            <a:lvl1pPr marL="271939" indent="-271939">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48" b="0">
                <a:latin typeface="微软雅黑" panose="020B0503020204020204" pitchFamily="34" charset="-122"/>
                <a:ea typeface="微软雅黑" panose="020B0503020204020204" pitchFamily="34" charset="-122"/>
              </a:defRPr>
            </a:lvl2pPr>
            <a:lvl3pPr>
              <a:defRPr sz="1429" b="0">
                <a:latin typeface="微软雅黑" panose="020B0503020204020204" pitchFamily="34" charset="-122"/>
                <a:ea typeface="微软雅黑" panose="020B0503020204020204" pitchFamily="34" charset="-122"/>
              </a:defRPr>
            </a:lvl3pPr>
            <a:lvl4pPr>
              <a:defRPr sz="1429" b="0">
                <a:latin typeface="微软雅黑" panose="020B0503020204020204" pitchFamily="34" charset="-122"/>
                <a:ea typeface="微软雅黑" panose="020B0503020204020204" pitchFamily="34" charset="-122"/>
              </a:defRPr>
            </a:lvl4pPr>
            <a:lvl5pPr>
              <a:defRPr sz="1429" b="0">
                <a:latin typeface="微软雅黑" panose="020B0503020204020204" pitchFamily="34" charset="-122"/>
                <a:ea typeface="微软雅黑" panose="020B0503020204020204" pitchFamily="34" charset="-122"/>
              </a:defRPr>
            </a:lvl5pPr>
          </a:lstStyle>
          <a:p>
            <a:pPr lvl="0"/>
            <a:r>
              <a:rPr lang="zh-CN" altLang="en-US" noProof="1"/>
              <a:t>编辑母版文本样式</a:t>
            </a:r>
          </a:p>
          <a:p>
            <a:pPr lvl="1"/>
            <a:r>
              <a:rPr lang="zh-CN" altLang="en-US" noProof="1"/>
              <a:t>第二级</a:t>
            </a:r>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p>
        </p:txBody>
      </p:sp>
      <p:sp>
        <p:nvSpPr>
          <p:cNvPr id="14" name="内容占位符 2"/>
          <p:cNvSpPr>
            <a:spLocks noGrp="1"/>
          </p:cNvSpPr>
          <p:nvPr>
            <p:ph idx="10"/>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p>
        </p:txBody>
      </p:sp>
      <p:sp>
        <p:nvSpPr>
          <p:cNvPr id="11" name="日期占位符 2">
            <a:extLst>
              <a:ext uri="{FF2B5EF4-FFF2-40B4-BE49-F238E27FC236}">
                <a16:creationId xmlns:a16="http://schemas.microsoft.com/office/drawing/2014/main" id="{8C9D253A-10DE-481D-988E-6BEC0CDA20F6}"/>
              </a:ext>
            </a:extLst>
          </p:cNvPr>
          <p:cNvSpPr>
            <a:spLocks noGrp="1"/>
          </p:cNvSpPr>
          <p:nvPr>
            <p:ph type="dt" sz="half" idx="11"/>
          </p:nvPr>
        </p:nvSpPr>
        <p:spPr/>
        <p:txBody>
          <a:bodyPr/>
          <a:lstStyle>
            <a:lvl1pPr>
              <a:defRPr/>
            </a:lvl1pPr>
          </a:lstStyle>
          <a:p>
            <a:pPr>
              <a:defRPr/>
            </a:pPr>
            <a:endParaRPr lang="zh-CN" altLang="en-US"/>
          </a:p>
        </p:txBody>
      </p:sp>
      <p:sp>
        <p:nvSpPr>
          <p:cNvPr id="12" name="页脚占位符 4">
            <a:extLst>
              <a:ext uri="{FF2B5EF4-FFF2-40B4-BE49-F238E27FC236}">
                <a16:creationId xmlns:a16="http://schemas.microsoft.com/office/drawing/2014/main" id="{B2901E17-58DF-49C4-9DE2-A12586FCDAEF}"/>
              </a:ext>
            </a:extLst>
          </p:cNvPr>
          <p:cNvSpPr>
            <a:spLocks noGrp="1"/>
          </p:cNvSpPr>
          <p:nvPr>
            <p:ph type="ftr" sz="quarter" idx="12"/>
          </p:nvPr>
        </p:nvSpPr>
        <p:spPr/>
        <p:txBody>
          <a:bodyPr/>
          <a:lstStyle>
            <a:lvl1pPr>
              <a:defRPr/>
            </a:lvl1pPr>
          </a:lstStyle>
          <a:p>
            <a:pPr>
              <a:defRPr/>
            </a:pPr>
            <a:endParaRPr lang="zh-CN" altLang="en-US"/>
          </a:p>
        </p:txBody>
      </p:sp>
      <p:sp>
        <p:nvSpPr>
          <p:cNvPr id="13" name="灯片编号占位符 5">
            <a:extLst>
              <a:ext uri="{FF2B5EF4-FFF2-40B4-BE49-F238E27FC236}">
                <a16:creationId xmlns:a16="http://schemas.microsoft.com/office/drawing/2014/main" id="{27DC25B2-A5E5-4F2C-BA98-D1B72330E665}"/>
              </a:ext>
            </a:extLst>
          </p:cNvPr>
          <p:cNvSpPr>
            <a:spLocks noGrp="1"/>
          </p:cNvSpPr>
          <p:nvPr>
            <p:ph type="sldNum" sz="quarter" idx="13"/>
          </p:nvPr>
        </p:nvSpPr>
        <p:spPr/>
        <p:txBody>
          <a:bodyPr/>
          <a:lstStyle>
            <a:lvl1pPr>
              <a:defRPr/>
            </a:lvl1pPr>
          </a:lstStyle>
          <a:p>
            <a:fld id="{B22652B3-2E09-4BBA-A0D6-24503131B011}" type="slidenum">
              <a:rPr lang="zh-CN" altLang="en-US"/>
              <a:pPr/>
              <a:t>‹#›</a:t>
            </a:fld>
            <a:endParaRPr lang="zh-CN" altLang="en-US"/>
          </a:p>
        </p:txBody>
      </p:sp>
    </p:spTree>
    <p:extLst>
      <p:ext uri="{BB962C8B-B14F-4D97-AF65-F5344CB8AC3E}">
        <p14:creationId xmlns:p14="http://schemas.microsoft.com/office/powerpoint/2010/main" val="218772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31A94-F931-4AAA-8DB5-6ED9F8502A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8E0AB-1C0D-42C7-851F-DD65AD7BF302}"/>
              </a:ext>
            </a:extLst>
          </p:cNvPr>
          <p:cNvSpPr>
            <a:spLocks noGrp="1"/>
          </p:cNvSpPr>
          <p:nvPr>
            <p:ph type="dt" sz="half" idx="10"/>
          </p:nvPr>
        </p:nvSpPr>
        <p:spPr/>
        <p:txBody>
          <a:bodyPr/>
          <a:lstStyle/>
          <a:p>
            <a:pPr>
              <a:defRPr/>
            </a:pPr>
            <a:endParaRPr lang="zh-CN" altLang="en-US"/>
          </a:p>
        </p:txBody>
      </p:sp>
      <p:sp>
        <p:nvSpPr>
          <p:cNvPr id="4" name="页脚占位符 3">
            <a:extLst>
              <a:ext uri="{FF2B5EF4-FFF2-40B4-BE49-F238E27FC236}">
                <a16:creationId xmlns:a16="http://schemas.microsoft.com/office/drawing/2014/main" id="{0D48D610-C3FB-43EF-84BB-9022A4747168}"/>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D871D823-BC15-486B-873C-13E261F2D689}"/>
              </a:ext>
            </a:extLst>
          </p:cNvPr>
          <p:cNvSpPr>
            <a:spLocks noGrp="1"/>
          </p:cNvSpPr>
          <p:nvPr>
            <p:ph type="sldNum" sz="quarter" idx="12"/>
          </p:nvPr>
        </p:nvSpPr>
        <p:spPr/>
        <p:txBody>
          <a:bodyPr/>
          <a:lstStyle/>
          <a:p>
            <a:fld id="{BD211C93-5505-452B-8265-D50E35693F66}" type="slidenum">
              <a:rPr lang="zh-CN" altLang="en-US" smtClean="0"/>
              <a:pPr/>
              <a:t>‹#›</a:t>
            </a:fld>
            <a:endParaRPr lang="zh-CN" altLang="en-US"/>
          </a:p>
        </p:txBody>
      </p:sp>
    </p:spTree>
    <p:extLst>
      <p:ext uri="{BB962C8B-B14F-4D97-AF65-F5344CB8AC3E}">
        <p14:creationId xmlns:p14="http://schemas.microsoft.com/office/powerpoint/2010/main" val="2803912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pPr algn="r"/>
              <a:t>‹#›</a:t>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4" r:id="rId4"/>
    <p:sldLayoutId id="2147483741" r:id="rId5"/>
  </p:sldLayoutIdLst>
  <p:transition>
    <p:fade/>
  </p:transition>
  <p:hf sldNum="0"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4CABCC62-743F-4022-8159-B19A201B0BB8}"/>
              </a:ext>
            </a:extLst>
          </p:cNvPr>
          <p:cNvSpPr>
            <a:spLocks noGrp="1" noChangeArrowheads="1"/>
          </p:cNvSpPr>
          <p:nvPr>
            <p:ph type="title" idx="4294967295"/>
          </p:nvPr>
        </p:nvSpPr>
        <p:spPr bwMode="auto">
          <a:xfrm>
            <a:off x="191691" y="146447"/>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8EE9B879-BEBD-4844-945E-D696D6281BD4}"/>
              </a:ext>
            </a:extLst>
          </p:cNvPr>
          <p:cNvSpPr>
            <a:spLocks noGrp="1" noChangeArrowheads="1"/>
          </p:cNvSpPr>
          <p:nvPr>
            <p:ph type="body" idx="4294967295"/>
          </p:nvPr>
        </p:nvSpPr>
        <p:spPr bwMode="auto">
          <a:xfrm>
            <a:off x="316706" y="890588"/>
            <a:ext cx="822960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a:t>
            </a:r>
          </a:p>
        </p:txBody>
      </p:sp>
      <p:sp>
        <p:nvSpPr>
          <p:cNvPr id="8" name="日期占位符 7">
            <a:extLst>
              <a:ext uri="{FF2B5EF4-FFF2-40B4-BE49-F238E27FC236}">
                <a16:creationId xmlns:a16="http://schemas.microsoft.com/office/drawing/2014/main" id="{C95541F1-4DC5-4655-B057-934C72C6894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3" name="页脚占位符 12">
            <a:extLst>
              <a:ext uri="{FF2B5EF4-FFF2-40B4-BE49-F238E27FC236}">
                <a16:creationId xmlns:a16="http://schemas.microsoft.com/office/drawing/2014/main" id="{D41541A6-4A6E-4EAB-92E4-324E52AD6F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4" name="灯片编号占位符 13">
            <a:extLst>
              <a:ext uri="{FF2B5EF4-FFF2-40B4-BE49-F238E27FC236}">
                <a16:creationId xmlns:a16="http://schemas.microsoft.com/office/drawing/2014/main" id="{00D96588-48D9-48F6-8566-84A7CB18ECD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noProof="1" dirty="0">
                <a:solidFill>
                  <a:srgbClr val="898989"/>
                </a:solidFill>
              </a:defRPr>
            </a:lvl1pPr>
          </a:lstStyle>
          <a:p>
            <a:fld id="{BD211C93-5505-452B-8265-D50E35693F66}" type="slidenum">
              <a:rPr lang="zh-CN" altLang="en-US"/>
              <a:pPr/>
              <a:t>‹#›</a:t>
            </a:fld>
            <a:endParaRPr lang="zh-CN" altLang="en-US"/>
          </a:p>
        </p:txBody>
      </p:sp>
    </p:spTree>
    <p:extLst>
      <p:ext uri="{BB962C8B-B14F-4D97-AF65-F5344CB8AC3E}">
        <p14:creationId xmlns:p14="http://schemas.microsoft.com/office/powerpoint/2010/main" val="101534131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40" r:id="rId4"/>
  </p:sldLayoutIdLst>
  <p:hf sldNum="0" hdr="0" ftr="0" dt="0"/>
  <p:txStyles>
    <p:titleStyle>
      <a:lvl1pPr algn="l" rtl="0" eaLnBrk="1" fontAlgn="base" hangingPunct="1">
        <a:spcBef>
          <a:spcPct val="0"/>
        </a:spcBef>
        <a:spcAft>
          <a:spcPct val="0"/>
        </a:spcAft>
        <a:defRPr sz="1875">
          <a:solidFill>
            <a:schemeClr val="tx1"/>
          </a:solidFill>
          <a:latin typeface="+mj-lt"/>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362903"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6pPr>
      <a:lvl7pPr marL="725805"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7pPr>
      <a:lvl8pPr marL="1088231"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8pPr>
      <a:lvl9pPr marL="1451134"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9pPr>
    </p:titleStyle>
    <p:bodyStyle>
      <a:lvl1pPr marL="271463" indent="-271463" algn="l" rtl="0" eaLnBrk="1" fontAlgn="base" hangingPunct="1">
        <a:spcBef>
          <a:spcPct val="20000"/>
        </a:spcBef>
        <a:spcAft>
          <a:spcPct val="0"/>
        </a:spcAft>
        <a:buClr>
          <a:srgbClr val="000066"/>
        </a:buClr>
        <a:buFont typeface="Wingdings" panose="05000000000000000000" pitchFamily="2" charset="2"/>
        <a:buChar char="n"/>
        <a:defRPr sz="1575">
          <a:solidFill>
            <a:schemeClr val="tx1"/>
          </a:solidFill>
          <a:latin typeface="+mn-lt"/>
          <a:ea typeface="+mn-ea"/>
          <a:cs typeface="宋体" panose="02010600030101010101" pitchFamily="2" charset="-122"/>
        </a:defRPr>
      </a:lvl1pPr>
      <a:lvl2pPr marL="589360" indent="-226219" algn="l" rtl="0" eaLnBrk="1" fontAlgn="base" hangingPunct="1">
        <a:spcBef>
          <a:spcPct val="20000"/>
        </a:spcBef>
        <a:spcAft>
          <a:spcPct val="0"/>
        </a:spcAft>
        <a:buFont typeface="Arial" panose="020B0604020202020204" pitchFamily="34" charset="0"/>
        <a:buChar char="–"/>
        <a:defRPr sz="2175">
          <a:solidFill>
            <a:schemeClr val="tx1"/>
          </a:solidFill>
          <a:latin typeface="+mn-lt"/>
          <a:ea typeface="+mn-ea"/>
        </a:defRPr>
      </a:lvl2pPr>
      <a:lvl3pPr marL="906066" indent="-180975" algn="l" rtl="0" eaLnBrk="1" fontAlgn="base" hangingPunct="1">
        <a:spcBef>
          <a:spcPct val="20000"/>
        </a:spcBef>
        <a:spcAft>
          <a:spcPct val="0"/>
        </a:spcAft>
        <a:buFont typeface="Arial" panose="020B0604020202020204" pitchFamily="34" charset="0"/>
        <a:buChar char="•"/>
        <a:defRPr sz="1875">
          <a:solidFill>
            <a:schemeClr val="tx1"/>
          </a:solidFill>
          <a:latin typeface="+mn-lt"/>
          <a:ea typeface="+mn-ea"/>
        </a:defRPr>
      </a:lvl3pPr>
      <a:lvl4pPr marL="1269206"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4pPr>
      <a:lvl5pPr marL="1632347"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5pPr>
      <a:lvl6pPr marL="1995488"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6pPr>
      <a:lvl7pPr marL="2358390"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7pPr>
      <a:lvl8pPr marL="2721293"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8pPr>
      <a:lvl9pPr marL="3084195"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9pPr>
    </p:bodyStyle>
    <p:otherStyle>
      <a:defPPr>
        <a:defRPr lang="zh-CN"/>
      </a:defPPr>
      <a:lvl1pPr marL="0" algn="l" defTabSz="725329" rtl="0" eaLnBrk="1" latinLnBrk="0" hangingPunct="1">
        <a:defRPr sz="1429" kern="1200">
          <a:solidFill>
            <a:schemeClr val="tx1"/>
          </a:solidFill>
          <a:latin typeface="+mn-lt"/>
          <a:ea typeface="+mn-ea"/>
          <a:cs typeface="+mn-cs"/>
        </a:defRPr>
      </a:lvl1pPr>
      <a:lvl2pPr marL="362903" algn="l" defTabSz="725329" rtl="0" eaLnBrk="1" latinLnBrk="0" hangingPunct="1">
        <a:defRPr sz="1429" kern="1200">
          <a:solidFill>
            <a:schemeClr val="tx1"/>
          </a:solidFill>
          <a:latin typeface="+mn-lt"/>
          <a:ea typeface="+mn-ea"/>
          <a:cs typeface="+mn-cs"/>
        </a:defRPr>
      </a:lvl2pPr>
      <a:lvl3pPr marL="725805" algn="l" defTabSz="725329" rtl="0" eaLnBrk="1" latinLnBrk="0" hangingPunct="1">
        <a:defRPr sz="1429" kern="1200">
          <a:solidFill>
            <a:schemeClr val="tx1"/>
          </a:solidFill>
          <a:latin typeface="+mn-lt"/>
          <a:ea typeface="+mn-ea"/>
          <a:cs typeface="+mn-cs"/>
        </a:defRPr>
      </a:lvl3pPr>
      <a:lvl4pPr marL="1088231" algn="l" defTabSz="725329" rtl="0" eaLnBrk="1" latinLnBrk="0" hangingPunct="1">
        <a:defRPr sz="1429" kern="1200">
          <a:solidFill>
            <a:schemeClr val="tx1"/>
          </a:solidFill>
          <a:latin typeface="+mn-lt"/>
          <a:ea typeface="+mn-ea"/>
          <a:cs typeface="+mn-cs"/>
        </a:defRPr>
      </a:lvl4pPr>
      <a:lvl5pPr marL="1451134" algn="l" defTabSz="725329" rtl="0" eaLnBrk="1" latinLnBrk="0" hangingPunct="1">
        <a:defRPr sz="1429" kern="1200">
          <a:solidFill>
            <a:schemeClr val="tx1"/>
          </a:solidFill>
          <a:latin typeface="+mn-lt"/>
          <a:ea typeface="+mn-ea"/>
          <a:cs typeface="+mn-cs"/>
        </a:defRPr>
      </a:lvl5pPr>
      <a:lvl6pPr marL="1814036" algn="l" defTabSz="725329" rtl="0" eaLnBrk="1" latinLnBrk="0" hangingPunct="1">
        <a:defRPr sz="1429" kern="1200">
          <a:solidFill>
            <a:schemeClr val="tx1"/>
          </a:solidFill>
          <a:latin typeface="+mn-lt"/>
          <a:ea typeface="+mn-ea"/>
          <a:cs typeface="+mn-cs"/>
        </a:defRPr>
      </a:lvl6pPr>
      <a:lvl7pPr marL="2176939" algn="l" defTabSz="725329" rtl="0" eaLnBrk="1" latinLnBrk="0" hangingPunct="1">
        <a:defRPr sz="1429" kern="1200">
          <a:solidFill>
            <a:schemeClr val="tx1"/>
          </a:solidFill>
          <a:latin typeface="+mn-lt"/>
          <a:ea typeface="+mn-ea"/>
          <a:cs typeface="+mn-cs"/>
        </a:defRPr>
      </a:lvl7pPr>
      <a:lvl8pPr marL="2539841" algn="l" defTabSz="725329" rtl="0" eaLnBrk="1" latinLnBrk="0" hangingPunct="1">
        <a:defRPr sz="1429" kern="1200">
          <a:solidFill>
            <a:schemeClr val="tx1"/>
          </a:solidFill>
          <a:latin typeface="+mn-lt"/>
          <a:ea typeface="+mn-ea"/>
          <a:cs typeface="+mn-cs"/>
        </a:defRPr>
      </a:lvl8pPr>
      <a:lvl9pPr marL="2902744" algn="l" defTabSz="725329" rtl="0" eaLnBrk="1" latinLnBrk="0" hangingPunct="1">
        <a:defRPr sz="14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christy.au@polyu.edu.h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oleObject" Target="../embeddings/oleObject2.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16" name="Title 1">
            <a:extLst>
              <a:ext uri="{FF2B5EF4-FFF2-40B4-BE49-F238E27FC236}">
                <a16:creationId xmlns:a16="http://schemas.microsoft.com/office/drawing/2014/main" id="{FA77F71E-B605-4820-B913-56173A09A2E7}"/>
              </a:ext>
            </a:extLst>
          </p:cNvPr>
          <p:cNvSpPr txBox="1">
            <a:spLocks noChangeArrowheads="1"/>
          </p:cNvSpPr>
          <p:nvPr/>
        </p:nvSpPr>
        <p:spPr bwMode="auto">
          <a:xfrm>
            <a:off x="-12605" y="2259123"/>
            <a:ext cx="9156340" cy="1116356"/>
          </a:xfrm>
          <a:prstGeom prst="rect">
            <a:avLst/>
          </a:prstGeom>
          <a:noFill/>
          <a:ln>
            <a:noFill/>
          </a:ln>
        </p:spPr>
        <p:txBody>
          <a:bodyPr lIns="92075" tIns="46038" rIns="92075" bIns="46038" anchor="ctr"/>
          <a:lstStyle>
            <a:lvl1pPr>
              <a:defRPr kumimoji="1" sz="2400">
                <a:solidFill>
                  <a:schemeClr val="tx1"/>
                </a:solidFill>
                <a:latin typeface="Arial" charset="0"/>
                <a:ea typeface="MS PGothic" charset="0"/>
                <a:cs typeface="MS PGothic" charset="0"/>
              </a:defRPr>
            </a:lvl1pPr>
            <a:lvl2pPr marL="742950" indent="-285750">
              <a:defRPr kumimoji="1" sz="2400">
                <a:solidFill>
                  <a:schemeClr val="tx1"/>
                </a:solidFill>
                <a:latin typeface="Arial" charset="0"/>
                <a:ea typeface="MS PGothic" charset="0"/>
                <a:cs typeface="MS PGothic" charset="0"/>
              </a:defRPr>
            </a:lvl2pPr>
            <a:lvl3pPr marL="1143000" indent="-228600">
              <a:defRPr kumimoji="1" sz="2400">
                <a:solidFill>
                  <a:schemeClr val="tx1"/>
                </a:solidFill>
                <a:latin typeface="Arial" charset="0"/>
                <a:ea typeface="MS PGothic" charset="0"/>
                <a:cs typeface="MS PGothic" charset="0"/>
              </a:defRPr>
            </a:lvl3pPr>
            <a:lvl4pPr marL="1600200" indent="-228600">
              <a:defRPr kumimoji="1" sz="2400">
                <a:solidFill>
                  <a:schemeClr val="tx1"/>
                </a:solidFill>
                <a:latin typeface="Arial" charset="0"/>
                <a:ea typeface="MS PGothic" charset="0"/>
                <a:cs typeface="MS PGothic" charset="0"/>
              </a:defRPr>
            </a:lvl4pPr>
            <a:lvl5pPr marL="2057400" indent="-228600">
              <a:defRPr kumimoji="1"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9pPr>
          </a:lstStyle>
          <a:p>
            <a:pPr algn="ctr">
              <a:spcBef>
                <a:spcPts val="600"/>
              </a:spcBef>
              <a:defRPr/>
            </a:pPr>
            <a:r>
              <a:rPr lang="en-US" altLang="zh-CN" sz="2800" b="1">
                <a:solidFill>
                  <a:prstClr val="black"/>
                </a:solidFill>
                <a:latin typeface="Comic Sans MS" pitchFamily="66" charset="0"/>
                <a:ea typeface="华文楷体" panose="02010600040101010101" pitchFamily="2" charset="-122"/>
                <a:cs typeface="Arial" panose="020B0604020202020204" pitchFamily="34" charset="0"/>
              </a:rPr>
              <a:t>Lecture 7 Relational </a:t>
            </a:r>
            <a:r>
              <a:rPr lang="en-US" altLang="zh-CN" sz="2800" b="1" dirty="0">
                <a:solidFill>
                  <a:prstClr val="black"/>
                </a:solidFill>
                <a:latin typeface="Comic Sans MS" pitchFamily="66" charset="0"/>
                <a:ea typeface="华文楷体" panose="02010600040101010101" pitchFamily="2" charset="-122"/>
                <a:cs typeface="Arial" panose="020B0604020202020204" pitchFamily="34" charset="0"/>
              </a:rPr>
              <a:t>Database Design </a:t>
            </a:r>
            <a:r>
              <a:rPr lang="en-US" altLang="zh-CN" sz="2800" b="1" dirty="0">
                <a:solidFill>
                  <a:srgbClr val="FF0000"/>
                </a:solidFill>
                <a:latin typeface="Comic Sans MS" pitchFamily="66" charset="0"/>
                <a:ea typeface="华文楷体" panose="02010600040101010101" pitchFamily="2" charset="-122"/>
                <a:cs typeface="Arial" panose="020B0604020202020204" pitchFamily="34" charset="0"/>
              </a:rPr>
              <a:t>Theory</a:t>
            </a:r>
          </a:p>
          <a:p>
            <a:pPr algn="ctr">
              <a:spcBef>
                <a:spcPts val="600"/>
              </a:spcBef>
              <a:defRPr/>
            </a:pPr>
            <a:r>
              <a:rPr lang="en-US" altLang="zh-CN" sz="2800" b="1">
                <a:latin typeface="Comic Sans MS" pitchFamily="66" charset="0"/>
                <a:ea typeface="微软雅黑" panose="020B0503020204020204" pitchFamily="34" charset="-122"/>
                <a:cs typeface="Arial" panose="020B0604020202020204" pitchFamily="34" charset="0"/>
              </a:rPr>
              <a:t>(</a:t>
            </a:r>
            <a:r>
              <a:rPr lang="zh-CN" altLang="en-US" sz="2800" b="1">
                <a:latin typeface="Comic Sans MS" pitchFamily="66" charset="0"/>
                <a:ea typeface="微软雅黑" panose="020B0503020204020204" pitchFamily="34" charset="-122"/>
                <a:cs typeface="Arial" panose="020B0604020202020204" pitchFamily="34" charset="0"/>
              </a:rPr>
              <a:t>关系数据库设计理论</a:t>
            </a:r>
            <a:r>
              <a:rPr lang="en-US" altLang="zh-CN" sz="2800">
                <a:solidFill>
                  <a:prstClr val="black"/>
                </a:solidFill>
                <a:latin typeface="Comic Sans MS" pitchFamily="66" charset="0"/>
                <a:ea typeface="华文楷体" panose="02010600040101010101" pitchFamily="2" charset="-122"/>
                <a:cs typeface="Arial" panose="020B0604020202020204" pitchFamily="34" charset="0"/>
              </a:rPr>
              <a:t>)</a:t>
            </a:r>
            <a:endParaRPr lang="en-US" altLang="zh-CN" sz="2800" dirty="0">
              <a:solidFill>
                <a:prstClr val="black"/>
              </a:solidFill>
              <a:latin typeface="Comic Sans MS" pitchFamily="66" charset="0"/>
              <a:ea typeface="华文楷体" panose="02010600040101010101" pitchFamily="2" charset="-122"/>
              <a:cs typeface="Arial" panose="020B0604020202020204" pitchFamily="34" charset="0"/>
            </a:endParaRPr>
          </a:p>
        </p:txBody>
      </p:sp>
      <p:sp>
        <p:nvSpPr>
          <p:cNvPr id="18" name="Subtitle 2">
            <a:extLst>
              <a:ext uri="{FF2B5EF4-FFF2-40B4-BE49-F238E27FC236}">
                <a16:creationId xmlns:a16="http://schemas.microsoft.com/office/drawing/2014/main" id="{5B0D7027-3D69-4E35-939E-995F28B50482}"/>
              </a:ext>
            </a:extLst>
          </p:cNvPr>
          <p:cNvSpPr txBox="1">
            <a:spLocks noChangeArrowheads="1"/>
          </p:cNvSpPr>
          <p:nvPr/>
        </p:nvSpPr>
        <p:spPr bwMode="auto">
          <a:xfrm>
            <a:off x="0" y="3507854"/>
            <a:ext cx="9156340" cy="110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en-US" altLang="zh-CN" sz="2000">
                <a:latin typeface="Comic Sans MS" pitchFamily="66" charset="0"/>
                <a:ea typeface="华文楷体" panose="02010600040101010101" pitchFamily="2" charset="-122"/>
                <a:cs typeface="Times New Roman" panose="02020603050405020304" pitchFamily="18" charset="0"/>
              </a:rPr>
              <a:t>Prof. Jihong Guan </a:t>
            </a:r>
          </a:p>
          <a:p>
            <a:pPr algn="ctr">
              <a:buClr>
                <a:srgbClr val="800080"/>
              </a:buClr>
              <a:buSzPct val="90000"/>
            </a:pPr>
            <a:r>
              <a:rPr lang="en-GB" altLang="zh-CN" sz="2000">
                <a:latin typeface="Comic Sans MS" pitchFamily="66" charset="0"/>
                <a:ea typeface="华文楷体" panose="02010600040101010101" pitchFamily="2" charset="-122"/>
                <a:cs typeface="Times New Roman" panose="02020603050405020304" pitchFamily="18" charset="0"/>
              </a:rPr>
              <a:t>Email: </a:t>
            </a:r>
            <a:r>
              <a:rPr lang="en-GB" altLang="zh-CN" sz="2000">
                <a:latin typeface="Comic Sans MS" pitchFamily="66" charset="0"/>
                <a:ea typeface="华文楷体" panose="02010600040101010101" pitchFamily="2" charset="-122"/>
                <a:cs typeface="Times New Roman" panose="02020603050405020304" pitchFamily="18" charset="0"/>
                <a:hlinkClick r:id="rId4"/>
              </a:rPr>
              <a:t>jhguan@tongji.edu.cn</a:t>
            </a:r>
            <a:endParaRPr lang="en-GB" altLang="zh-CN" sz="2000">
              <a:latin typeface="Comic Sans MS"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altLang="zh-CN" sz="2000">
                <a:solidFill>
                  <a:srgbClr val="000000"/>
                </a:solidFill>
                <a:latin typeface="Comic Sans MS" pitchFamily="66" charset="0"/>
                <a:ea typeface="华文楷体" panose="02010600040101010101" pitchFamily="2" charset="-122"/>
                <a:cs typeface="Times New Roman" panose="02020603050405020304" pitchFamily="18" charset="0"/>
              </a:rPr>
              <a:t>Department of Computer Science and Technology</a:t>
            </a:r>
          </a:p>
          <a:p>
            <a:pPr algn="ctr">
              <a:buClr>
                <a:srgbClr val="800080"/>
              </a:buClr>
              <a:buSzPct val="90000"/>
            </a:pPr>
            <a:r>
              <a:rPr lang="en-US" altLang="zh-CN" sz="2000">
                <a:solidFill>
                  <a:srgbClr val="000000"/>
                </a:solidFill>
                <a:latin typeface="Comic Sans MS" pitchFamily="66" charset="0"/>
                <a:ea typeface="华文楷体" panose="02010600040101010101" pitchFamily="2" charset="-122"/>
                <a:cs typeface="Times New Roman" panose="02020603050405020304" pitchFamily="18" charset="0"/>
              </a:rPr>
              <a:t>Tongji University</a:t>
            </a:r>
          </a:p>
        </p:txBody>
      </p:sp>
    </p:spTree>
    <p:extLst>
      <p:ext uri="{BB962C8B-B14F-4D97-AF65-F5344CB8AC3E}">
        <p14:creationId xmlns:p14="http://schemas.microsoft.com/office/powerpoint/2010/main" val="2758068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FED5A-60C2-4CA9-919A-BA5240FEF268}"/>
              </a:ext>
            </a:extLst>
          </p:cNvPr>
          <p:cNvSpPr>
            <a:spLocks noGrp="1"/>
          </p:cNvSpPr>
          <p:nvPr>
            <p:ph type="title"/>
          </p:nvPr>
        </p:nvSpPr>
        <p:spPr/>
        <p:txBody>
          <a:bodyPr/>
          <a:lstStyle/>
          <a:p>
            <a:pPr algn="ctr"/>
            <a:r>
              <a:rPr lang="en-US" altLang="zh-CN" sz="2800" dirty="0">
                <a:latin typeface="Comic Sans MS" pitchFamily="66" charset="0"/>
              </a:rPr>
              <a:t>Good Relation Schema</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07742C98-C699-46B2-8781-09811B93A042}"/>
              </a:ext>
            </a:extLst>
          </p:cNvPr>
          <p:cNvSpPr>
            <a:spLocks noGrp="1"/>
          </p:cNvSpPr>
          <p:nvPr>
            <p:ph idx="1"/>
          </p:nvPr>
        </p:nvSpPr>
        <p:spPr/>
        <p:txBody>
          <a:bodyPr/>
          <a:lstStyle/>
          <a:p>
            <a:r>
              <a:rPr lang="en-US" altLang="zh-CN" sz="2000" b="1" dirty="0">
                <a:latin typeface="Comic Sans MS" pitchFamily="66" charset="0"/>
              </a:rPr>
              <a:t>RDB design is to find a “</a:t>
            </a:r>
            <a:r>
              <a:rPr lang="en-US" altLang="zh-CN" sz="2000" b="1" dirty="0">
                <a:solidFill>
                  <a:srgbClr val="FF0000"/>
                </a:solidFill>
                <a:latin typeface="Comic Sans MS" pitchFamily="66" charset="0"/>
              </a:rPr>
              <a:t>good</a:t>
            </a:r>
            <a:r>
              <a:rPr lang="en-US" altLang="zh-CN" sz="2000" b="1" dirty="0">
                <a:latin typeface="Comic Sans MS" pitchFamily="66" charset="0"/>
              </a:rPr>
              <a:t>” collection of schemas. A bad design may lead to </a:t>
            </a:r>
          </a:p>
          <a:p>
            <a:pPr lvl="1"/>
            <a:r>
              <a:rPr lang="en-US" altLang="zh-CN" sz="1800" dirty="0">
                <a:latin typeface="Comic Sans MS" pitchFamily="66" charset="0"/>
              </a:rPr>
              <a:t>Repetition of information</a:t>
            </a:r>
          </a:p>
          <a:p>
            <a:pPr lvl="1"/>
            <a:r>
              <a:rPr lang="en-US" altLang="zh-CN" sz="1800" dirty="0">
                <a:latin typeface="Comic Sans MS" pitchFamily="66" charset="0"/>
              </a:rPr>
              <a:t>Inability to represent certain information</a:t>
            </a:r>
          </a:p>
          <a:p>
            <a:r>
              <a:rPr lang="en-US" altLang="zh-CN" sz="2000" b="1" dirty="0">
                <a:solidFill>
                  <a:srgbClr val="FF0000"/>
                </a:solidFill>
                <a:latin typeface="Comic Sans MS" pitchFamily="66" charset="0"/>
              </a:rPr>
              <a:t>Design goals</a:t>
            </a:r>
          </a:p>
          <a:p>
            <a:pPr lvl="1"/>
            <a:r>
              <a:rPr lang="en-US" altLang="zh-CN" sz="1800" b="1" dirty="0">
                <a:solidFill>
                  <a:srgbClr val="1B06BA"/>
                </a:solidFill>
                <a:latin typeface="Comic Sans MS" pitchFamily="66" charset="0"/>
              </a:rPr>
              <a:t>Avoid redundant data</a:t>
            </a:r>
          </a:p>
          <a:p>
            <a:pPr lvl="1"/>
            <a:r>
              <a:rPr lang="en-US" altLang="zh-CN" sz="1800" b="1" dirty="0">
                <a:solidFill>
                  <a:srgbClr val="1B06BA"/>
                </a:solidFill>
                <a:latin typeface="Comic Sans MS" pitchFamily="66" charset="0"/>
              </a:rPr>
              <a:t>Ensure that relationships among attributes are represented </a:t>
            </a:r>
          </a:p>
          <a:p>
            <a:pPr lvl="1"/>
            <a:r>
              <a:rPr lang="en-US" altLang="zh-CN" sz="1800" b="1" dirty="0">
                <a:solidFill>
                  <a:srgbClr val="1B06BA"/>
                </a:solidFill>
                <a:latin typeface="Comic Sans MS" pitchFamily="66" charset="0"/>
              </a:rPr>
              <a:t>Facilitate the checking of updates for violation of database integrity constraints</a:t>
            </a:r>
          </a:p>
          <a:p>
            <a:endParaRPr lang="zh-CN" altLang="en-US" sz="2000" dirty="0">
              <a:latin typeface="Comic Sans MS" pitchFamily="66" charset="0"/>
            </a:endParaRPr>
          </a:p>
        </p:txBody>
      </p:sp>
    </p:spTree>
    <p:extLst>
      <p:ext uri="{BB962C8B-B14F-4D97-AF65-F5344CB8AC3E}">
        <p14:creationId xmlns:p14="http://schemas.microsoft.com/office/powerpoint/2010/main" val="513339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p:cNvSpPr>
            <a:spLocks noGrp="1"/>
          </p:cNvSpPr>
          <p:nvPr>
            <p:ph idx="1"/>
          </p:nvPr>
        </p:nvSpPr>
        <p:spPr>
          <a:xfrm>
            <a:off x="251520" y="789553"/>
            <a:ext cx="8784976" cy="3805070"/>
          </a:xfrm>
        </p:spPr>
        <p:txBody>
          <a:bodyPr/>
          <a:lstStyle/>
          <a:p>
            <a:r>
              <a:rPr lang="en-US" altLang="zh-CN" sz="2000" dirty="0">
                <a:latin typeface="Comic Sans MS" pitchFamily="66" charset="0"/>
              </a:rPr>
              <a:t>Relation schema:</a:t>
            </a:r>
          </a:p>
          <a:p>
            <a:pPr marL="457200" lvl="1" indent="0">
              <a:buNone/>
            </a:pPr>
            <a:r>
              <a:rPr lang="en-US" altLang="zh-CN" sz="1800" i="1" dirty="0">
                <a:solidFill>
                  <a:srgbClr val="1F07CF"/>
                </a:solidFill>
                <a:latin typeface="Comic Sans MS" pitchFamily="66" charset="0"/>
                <a:cs typeface="Times New Roman" panose="02020603050405020304" pitchFamily="18" charset="0"/>
              </a:rPr>
              <a:t>Banker-info-schema = (branch-name, customer-name, banker-name, office-number)</a:t>
            </a:r>
          </a:p>
          <a:p>
            <a:r>
              <a:rPr lang="en-US" altLang="zh-CN" sz="2000" dirty="0">
                <a:latin typeface="Comic Sans MS" pitchFamily="66" charset="0"/>
              </a:rPr>
              <a:t>The FDs for this relation schema are:</a:t>
            </a:r>
          </a:p>
          <a:p>
            <a:pPr marL="457200" lvl="1" indent="0">
              <a:buNone/>
            </a:pPr>
            <a:r>
              <a:rPr lang="en-US" altLang="zh-CN" sz="1800" i="1" dirty="0">
                <a:solidFill>
                  <a:srgbClr val="1F07CF"/>
                </a:solidFill>
                <a:latin typeface="Comic Sans MS" pitchFamily="66" charset="0"/>
                <a:cs typeface="Times New Roman" panose="02020603050405020304" pitchFamily="18" charset="0"/>
              </a:rPr>
              <a:t>banker-name </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i="1" dirty="0">
                <a:solidFill>
                  <a:srgbClr val="1F07CF"/>
                </a:solidFill>
                <a:latin typeface="Comic Sans MS" pitchFamily="66" charset="0"/>
                <a:cs typeface="Times New Roman" panose="02020603050405020304" pitchFamily="18" charset="0"/>
              </a:rPr>
              <a:t> branch-name office-number</a:t>
            </a:r>
            <a:br>
              <a:rPr lang="en-US" altLang="zh-CN" sz="1800" i="1" dirty="0">
                <a:solidFill>
                  <a:srgbClr val="1F07CF"/>
                </a:solidFill>
                <a:latin typeface="Comic Sans MS" pitchFamily="66" charset="0"/>
                <a:cs typeface="Times New Roman" panose="02020603050405020304" pitchFamily="18" charset="0"/>
              </a:rPr>
            </a:br>
            <a:r>
              <a:rPr lang="en-US" altLang="zh-CN" sz="1800" i="1" dirty="0">
                <a:solidFill>
                  <a:srgbClr val="1F07CF"/>
                </a:solidFill>
                <a:latin typeface="Comic Sans MS" pitchFamily="66" charset="0"/>
                <a:cs typeface="Times New Roman" panose="02020603050405020304" pitchFamily="18" charset="0"/>
              </a:rPr>
              <a:t>customer-name branch-name </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 </a:t>
            </a:r>
            <a:r>
              <a:rPr lang="en-US" altLang="zh-CN" sz="1800" i="1" dirty="0">
                <a:solidFill>
                  <a:srgbClr val="1F07CF"/>
                </a:solidFill>
                <a:latin typeface="Comic Sans MS" pitchFamily="66" charset="0"/>
                <a:cs typeface="Times New Roman" panose="02020603050405020304" pitchFamily="18" charset="0"/>
              </a:rPr>
              <a:t>banker-name</a:t>
            </a:r>
          </a:p>
          <a:p>
            <a:r>
              <a:rPr lang="en-US" altLang="zh-CN" sz="2000" dirty="0">
                <a:latin typeface="Comic Sans MS" pitchFamily="66" charset="0"/>
              </a:rPr>
              <a:t>The key is:</a:t>
            </a:r>
          </a:p>
          <a:p>
            <a:pPr marL="457200" lvl="1" indent="0">
              <a:buNone/>
            </a:pPr>
            <a:r>
              <a:rPr lang="en-US" altLang="zh-CN" sz="1800" i="1" dirty="0">
                <a:solidFill>
                  <a:srgbClr val="1F07CF"/>
                </a:solidFill>
                <a:latin typeface="Comic Sans MS" pitchFamily="66" charset="0"/>
                <a:cs typeface="Times New Roman" panose="02020603050405020304" pitchFamily="18" charset="0"/>
              </a:rPr>
              <a:t>{customer-name, branch-name}</a:t>
            </a:r>
          </a:p>
          <a:p>
            <a:endParaRPr lang="zh-CN" altLang="en-US" sz="2000" dirty="0">
              <a:latin typeface="Comic Sans MS" pitchFamily="66" charset="0"/>
            </a:endParaRPr>
          </a:p>
        </p:txBody>
      </p:sp>
    </p:spTree>
    <p:extLst>
      <p:ext uri="{BB962C8B-B14F-4D97-AF65-F5344CB8AC3E}">
        <p14:creationId xmlns:p14="http://schemas.microsoft.com/office/powerpoint/2010/main" val="38465672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Applying 3NF to </a:t>
            </a:r>
            <a:r>
              <a:rPr lang="en-US" altLang="zh-CN" i="1" dirty="0">
                <a:latin typeface="Comic Sans MS" pitchFamily="66" charset="0"/>
                <a:cs typeface="Times New Roman" panose="02020603050405020304" pitchFamily="18" charset="0"/>
              </a:rPr>
              <a:t>Banker-info-schema</a:t>
            </a:r>
            <a:endParaRPr lang="zh-CN" altLang="en-US" i="1" dirty="0">
              <a:latin typeface="Comic Sans MS" pitchFamily="66" charset="0"/>
              <a:cs typeface="Times New Roman" panose="02020603050405020304" pitchFamily="18" charset="0"/>
            </a:endParaRPr>
          </a:p>
        </p:txBody>
      </p:sp>
      <p:sp>
        <p:nvSpPr>
          <p:cNvPr id="3" name="内容占位符 2"/>
          <p:cNvSpPr>
            <a:spLocks noGrp="1"/>
          </p:cNvSpPr>
          <p:nvPr>
            <p:ph idx="1"/>
          </p:nvPr>
        </p:nvSpPr>
        <p:spPr>
          <a:xfrm>
            <a:off x="251520" y="789553"/>
            <a:ext cx="8784976" cy="3805070"/>
          </a:xfrm>
        </p:spPr>
        <p:txBody>
          <a:bodyPr/>
          <a:lstStyle/>
          <a:p>
            <a:r>
              <a:rPr lang="en-US" altLang="zh-CN" sz="2000" dirty="0">
                <a:latin typeface="Comic Sans MS" pitchFamily="66" charset="0"/>
              </a:rPr>
              <a:t>The for loop in the algorithm causes us to include the following schemas in our decomposition:</a:t>
            </a:r>
          </a:p>
          <a:p>
            <a:pPr marL="457200" lvl="1" indent="0">
              <a:buNone/>
            </a:pPr>
            <a:r>
              <a:rPr lang="en-US" altLang="zh-CN" sz="1800" i="1" dirty="0">
                <a:solidFill>
                  <a:srgbClr val="1F07CF"/>
                </a:solidFill>
                <a:latin typeface="Comic Sans MS" pitchFamily="66" charset="0"/>
                <a:cs typeface="Times New Roman" panose="02020603050405020304" pitchFamily="18" charset="0"/>
              </a:rPr>
              <a:t>Banker-office-schema = (banker-name, branch-name, office-number)</a:t>
            </a:r>
            <a:br>
              <a:rPr lang="en-US" altLang="zh-CN" sz="1800" i="1" dirty="0">
                <a:solidFill>
                  <a:srgbClr val="1F07CF"/>
                </a:solidFill>
                <a:latin typeface="Comic Sans MS" pitchFamily="66" charset="0"/>
                <a:cs typeface="Times New Roman" panose="02020603050405020304" pitchFamily="18" charset="0"/>
              </a:rPr>
            </a:br>
            <a:r>
              <a:rPr lang="en-US" altLang="zh-CN" sz="1800" i="1" dirty="0">
                <a:solidFill>
                  <a:srgbClr val="1F07CF"/>
                </a:solidFill>
                <a:latin typeface="Comic Sans MS" pitchFamily="66" charset="0"/>
                <a:cs typeface="Times New Roman" panose="02020603050405020304" pitchFamily="18" charset="0"/>
              </a:rPr>
              <a:t>Banker-schema = (customer-name, branch-name, banker-name)</a:t>
            </a:r>
          </a:p>
          <a:p>
            <a:r>
              <a:rPr lang="en-US" altLang="zh-CN" sz="2000" dirty="0">
                <a:latin typeface="Comic Sans MS" pitchFamily="66" charset="0"/>
              </a:rPr>
              <a:t>Since Banker-schema contains a candidate key for </a:t>
            </a:r>
            <a:br>
              <a:rPr lang="en-US" altLang="zh-CN" sz="2000" dirty="0">
                <a:latin typeface="Comic Sans MS" pitchFamily="66" charset="0"/>
              </a:rPr>
            </a:br>
            <a:r>
              <a:rPr lang="en-US" altLang="zh-CN" sz="2000" dirty="0">
                <a:latin typeface="Comic Sans MS" pitchFamily="66" charset="0"/>
              </a:rPr>
              <a:t>Banker-info-schema, we are done with the </a:t>
            </a:r>
            <a:r>
              <a:rPr lang="en-US" altLang="zh-CN" sz="2000">
                <a:latin typeface="Comic Sans MS" pitchFamily="66" charset="0"/>
              </a:rPr>
              <a:t>decomposition process</a:t>
            </a:r>
            <a:endParaRPr lang="en-US" altLang="zh-CN" sz="2000" dirty="0">
              <a:latin typeface="Comic Sans MS" pitchFamily="66" charset="0"/>
            </a:endParaRPr>
          </a:p>
        </p:txBody>
      </p:sp>
    </p:spTree>
    <p:extLst>
      <p:ext uri="{BB962C8B-B14F-4D97-AF65-F5344CB8AC3E}">
        <p14:creationId xmlns:p14="http://schemas.microsoft.com/office/powerpoint/2010/main" val="264600340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Comparison of BCNF and 3NF</a:t>
            </a:r>
            <a:endParaRPr lang="zh-CN" altLang="en-US" dirty="0">
              <a:latin typeface="Comic Sans MS" pitchFamily="66" charset="0"/>
            </a:endParaRPr>
          </a:p>
        </p:txBody>
      </p:sp>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itchFamily="66" charset="0"/>
              </a:rPr>
              <a:t>It is always possible to decompose a relation into relations in </a:t>
            </a:r>
            <a:r>
              <a:rPr lang="en-US" altLang="zh-CN" sz="2000" b="1" dirty="0">
                <a:solidFill>
                  <a:srgbClr val="FF0000"/>
                </a:solidFill>
                <a:latin typeface="Comic Sans MS" pitchFamily="66" charset="0"/>
              </a:rPr>
              <a:t>3NF </a:t>
            </a:r>
            <a:r>
              <a:rPr lang="en-US" altLang="zh-CN" sz="2000" dirty="0">
                <a:latin typeface="Comic Sans MS" pitchFamily="66" charset="0"/>
              </a:rPr>
              <a:t>and </a:t>
            </a:r>
          </a:p>
          <a:p>
            <a:pPr lvl="1"/>
            <a:r>
              <a:rPr lang="en-US" altLang="zh-CN" sz="1800" b="1" dirty="0">
                <a:solidFill>
                  <a:srgbClr val="1F07CF"/>
                </a:solidFill>
                <a:latin typeface="Comic Sans MS" pitchFamily="66" charset="0"/>
              </a:rPr>
              <a:t>the decomposition is lossless</a:t>
            </a:r>
          </a:p>
          <a:p>
            <a:pPr lvl="1"/>
            <a:r>
              <a:rPr lang="en-US" altLang="zh-CN" sz="1800" b="1" dirty="0">
                <a:solidFill>
                  <a:srgbClr val="1F07CF"/>
                </a:solidFill>
                <a:latin typeface="Comic Sans MS" pitchFamily="66" charset="0"/>
              </a:rPr>
              <a:t>the dependencies are preserved</a:t>
            </a:r>
          </a:p>
          <a:p>
            <a:r>
              <a:rPr lang="en-US" altLang="zh-CN" sz="2000" dirty="0">
                <a:latin typeface="Comic Sans MS" pitchFamily="66" charset="0"/>
              </a:rPr>
              <a:t>It is always possible to decompose a relation into relations in </a:t>
            </a:r>
            <a:r>
              <a:rPr lang="en-US" altLang="zh-CN" sz="2000" b="1" dirty="0">
                <a:solidFill>
                  <a:srgbClr val="FF0000"/>
                </a:solidFill>
                <a:latin typeface="Comic Sans MS" pitchFamily="66" charset="0"/>
              </a:rPr>
              <a:t>BCNF</a:t>
            </a:r>
            <a:r>
              <a:rPr lang="en-US" altLang="zh-CN" sz="2000" dirty="0">
                <a:latin typeface="Comic Sans MS" pitchFamily="66" charset="0"/>
              </a:rPr>
              <a:t> and </a:t>
            </a:r>
          </a:p>
          <a:p>
            <a:pPr lvl="1"/>
            <a:r>
              <a:rPr lang="en-US" altLang="zh-CN" sz="1800" b="1" dirty="0">
                <a:solidFill>
                  <a:srgbClr val="1F07CF"/>
                </a:solidFill>
                <a:latin typeface="Comic Sans MS" pitchFamily="66" charset="0"/>
              </a:rPr>
              <a:t>the decomposition is lossless</a:t>
            </a:r>
          </a:p>
          <a:p>
            <a:pPr lvl="1"/>
            <a:r>
              <a:rPr lang="en-US" altLang="zh-CN" sz="1800" dirty="0">
                <a:latin typeface="Comic Sans MS" pitchFamily="66" charset="0"/>
              </a:rPr>
              <a:t>it </a:t>
            </a:r>
            <a:r>
              <a:rPr lang="en-US" altLang="zh-CN" sz="1800" b="1" dirty="0">
                <a:solidFill>
                  <a:srgbClr val="FF0000"/>
                </a:solidFill>
                <a:latin typeface="Comic Sans MS" pitchFamily="66" charset="0"/>
              </a:rPr>
              <a:t>may not be possible to preserve dependencies</a:t>
            </a:r>
            <a:r>
              <a:rPr lang="en-US" altLang="zh-CN" sz="1800" b="1" dirty="0">
                <a:latin typeface="Comic Sans MS" pitchFamily="66" charset="0"/>
              </a:rPr>
              <a:t>.</a:t>
            </a:r>
          </a:p>
          <a:p>
            <a:endParaRPr lang="zh-CN" altLang="en-US" sz="2000" dirty="0">
              <a:latin typeface="Comic Sans MS" pitchFamily="66" charset="0"/>
            </a:endParaRPr>
          </a:p>
        </p:txBody>
      </p:sp>
    </p:spTree>
    <p:extLst>
      <p:ext uri="{BB962C8B-B14F-4D97-AF65-F5344CB8AC3E}">
        <p14:creationId xmlns:p14="http://schemas.microsoft.com/office/powerpoint/2010/main" val="70098149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Comparison of BCNF and 3NF (Cont.)</a:t>
            </a:r>
            <a:endParaRPr lang="zh-CN" altLang="en-US" dirty="0">
              <a:latin typeface="Comic Sans MS" pitchFamily="66" charset="0"/>
            </a:endParaRPr>
          </a:p>
        </p:txBody>
      </p:sp>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itchFamily="66" charset="0"/>
              </a:rPr>
              <a:t>Example of problems due to redundancy in </a:t>
            </a:r>
            <a:r>
              <a:rPr lang="en-US" altLang="zh-CN" sz="2000" b="1" dirty="0">
                <a:solidFill>
                  <a:srgbClr val="FF0000"/>
                </a:solidFill>
                <a:latin typeface="Comic Sans MS" pitchFamily="66" charset="0"/>
              </a:rPr>
              <a:t>3NF</a:t>
            </a:r>
          </a:p>
          <a:p>
            <a:pPr lvl="1"/>
            <a:r>
              <a:rPr lang="en-US" altLang="zh-CN" sz="1800" b="1" dirty="0">
                <a:solidFill>
                  <a:srgbClr val="1F07CF"/>
                </a:solidFill>
                <a:latin typeface="Comic Sans MS" pitchFamily="66" charset="0"/>
              </a:rPr>
              <a:t>R = (J, K, L)</a:t>
            </a:r>
            <a:br>
              <a:rPr lang="en-US" altLang="zh-CN" sz="1800" b="1" dirty="0">
                <a:solidFill>
                  <a:srgbClr val="1F07CF"/>
                </a:solidFill>
                <a:latin typeface="Comic Sans MS" pitchFamily="66" charset="0"/>
              </a:rPr>
            </a:br>
            <a:r>
              <a:rPr lang="en-US" altLang="zh-CN" sz="1800" b="1" dirty="0">
                <a:solidFill>
                  <a:srgbClr val="1F07CF"/>
                </a:solidFill>
                <a:latin typeface="Comic Sans MS" pitchFamily="66" charset="0"/>
              </a:rPr>
              <a:t>F = {JK </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 L, L </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 K}</a:t>
            </a:r>
          </a:p>
          <a:p>
            <a:pPr lvl="1"/>
            <a:endParaRPr lang="en-US" altLang="zh-CN" sz="1800" dirty="0">
              <a:latin typeface="Comic Sans MS" pitchFamily="66" charset="0"/>
            </a:endParaRPr>
          </a:p>
          <a:p>
            <a:pPr marL="457200" lvl="1" indent="0">
              <a:buNone/>
            </a:pPr>
            <a:endParaRPr lang="en-US" altLang="zh-CN" sz="1800" dirty="0">
              <a:latin typeface="Comic Sans MS" pitchFamily="66" charset="0"/>
            </a:endParaRPr>
          </a:p>
          <a:p>
            <a:pPr marL="457200" lvl="1" indent="0">
              <a:buNone/>
            </a:pPr>
            <a:endParaRPr lang="en-US" altLang="zh-CN" sz="1800" dirty="0">
              <a:latin typeface="Comic Sans MS" pitchFamily="66" charset="0"/>
            </a:endParaRPr>
          </a:p>
          <a:p>
            <a:pPr marL="342900" lvl="1" indent="-342900">
              <a:buChar char="•"/>
            </a:pPr>
            <a:r>
              <a:rPr lang="en-US" altLang="zh-CN" dirty="0">
                <a:latin typeface="Comic Sans MS" pitchFamily="66" charset="0"/>
              </a:rPr>
              <a:t>A schema that is in </a:t>
            </a:r>
            <a:r>
              <a:rPr lang="en-US" altLang="zh-CN" b="1" dirty="0">
                <a:solidFill>
                  <a:srgbClr val="FF0000"/>
                </a:solidFill>
                <a:latin typeface="Comic Sans MS" pitchFamily="66" charset="0"/>
              </a:rPr>
              <a:t>3NF</a:t>
            </a:r>
            <a:r>
              <a:rPr lang="en-US" altLang="zh-CN" dirty="0">
                <a:latin typeface="Comic Sans MS" pitchFamily="66" charset="0"/>
              </a:rPr>
              <a:t> but </a:t>
            </a:r>
            <a:r>
              <a:rPr lang="en-US" altLang="zh-CN" b="1" dirty="0">
                <a:solidFill>
                  <a:srgbClr val="FF0000"/>
                </a:solidFill>
                <a:latin typeface="Comic Sans MS" pitchFamily="66" charset="0"/>
              </a:rPr>
              <a:t>not</a:t>
            </a:r>
            <a:r>
              <a:rPr lang="en-US" altLang="zh-CN" dirty="0">
                <a:latin typeface="Comic Sans MS" pitchFamily="66" charset="0"/>
              </a:rPr>
              <a:t> </a:t>
            </a:r>
            <a:r>
              <a:rPr lang="en-US" altLang="zh-CN" dirty="0">
                <a:solidFill>
                  <a:srgbClr val="FF0000"/>
                </a:solidFill>
                <a:latin typeface="Comic Sans MS" pitchFamily="66" charset="0"/>
              </a:rPr>
              <a:t>in</a:t>
            </a:r>
            <a:r>
              <a:rPr lang="en-US" altLang="zh-CN" dirty="0">
                <a:latin typeface="Comic Sans MS" pitchFamily="66" charset="0"/>
              </a:rPr>
              <a:t> </a:t>
            </a:r>
            <a:r>
              <a:rPr lang="en-US" altLang="zh-CN" b="1" dirty="0">
                <a:solidFill>
                  <a:srgbClr val="FF0000"/>
                </a:solidFill>
                <a:latin typeface="Comic Sans MS" pitchFamily="66" charset="0"/>
              </a:rPr>
              <a:t>BCNF</a:t>
            </a:r>
            <a:r>
              <a:rPr lang="en-US" altLang="zh-CN" dirty="0">
                <a:latin typeface="Comic Sans MS" pitchFamily="66" charset="0"/>
              </a:rPr>
              <a:t> has the problems of repetition of </a:t>
            </a:r>
          </a:p>
          <a:p>
            <a:pPr lvl="1"/>
            <a:r>
              <a:rPr lang="en-US" altLang="zh-CN" sz="1800" dirty="0">
                <a:latin typeface="Comic Sans MS" pitchFamily="66" charset="0"/>
              </a:rPr>
              <a:t>information (e.g., the relationship </a:t>
            </a:r>
            <a:r>
              <a:rPr lang="en-US" altLang="zh-CN" sz="1800" b="1" i="1" dirty="0">
                <a:solidFill>
                  <a:srgbClr val="1F07CF"/>
                </a:solidFill>
                <a:latin typeface="Comic Sans MS" pitchFamily="66" charset="0"/>
              </a:rPr>
              <a:t>l</a:t>
            </a:r>
            <a:r>
              <a:rPr lang="en-US" altLang="zh-CN" sz="1800" b="1" i="1" baseline="-25000" dirty="0">
                <a:solidFill>
                  <a:srgbClr val="1F07CF"/>
                </a:solidFill>
                <a:latin typeface="Comic Sans MS" pitchFamily="66" charset="0"/>
              </a:rPr>
              <a:t>1</a:t>
            </a:r>
            <a:r>
              <a:rPr lang="en-US" altLang="zh-CN" sz="1800" b="1" i="1" dirty="0">
                <a:solidFill>
                  <a:srgbClr val="1F07CF"/>
                </a:solidFill>
                <a:latin typeface="Comic Sans MS" pitchFamily="66" charset="0"/>
              </a:rPr>
              <a:t>, k</a:t>
            </a:r>
            <a:r>
              <a:rPr lang="en-US" altLang="zh-CN" sz="1800" b="1" i="1" baseline="-25000" dirty="0">
                <a:solidFill>
                  <a:srgbClr val="1F07CF"/>
                </a:solidFill>
                <a:latin typeface="Comic Sans MS" pitchFamily="66" charset="0"/>
              </a:rPr>
              <a:t>1</a:t>
            </a:r>
            <a:r>
              <a:rPr lang="en-US" altLang="zh-CN" sz="1800" dirty="0">
                <a:latin typeface="Comic Sans MS" pitchFamily="66" charset="0"/>
              </a:rPr>
              <a:t>) </a:t>
            </a:r>
          </a:p>
          <a:p>
            <a:pPr lvl="1"/>
            <a:r>
              <a:rPr lang="en-US" altLang="zh-CN" sz="1800" dirty="0">
                <a:latin typeface="Comic Sans MS" pitchFamily="66" charset="0"/>
              </a:rPr>
              <a:t>need to use null values (e.g., to represent the relationship </a:t>
            </a:r>
            <a:r>
              <a:rPr lang="en-US" altLang="zh-CN" sz="1800" b="1" i="1" dirty="0">
                <a:solidFill>
                  <a:srgbClr val="1F07CF"/>
                </a:solidFill>
                <a:latin typeface="Comic Sans MS" pitchFamily="66" charset="0"/>
              </a:rPr>
              <a:t>l</a:t>
            </a:r>
            <a:r>
              <a:rPr lang="en-US" altLang="zh-CN" sz="1800" b="1" i="1" baseline="-25000" dirty="0">
                <a:solidFill>
                  <a:srgbClr val="1F07CF"/>
                </a:solidFill>
                <a:latin typeface="Comic Sans MS" pitchFamily="66" charset="0"/>
              </a:rPr>
              <a:t>2</a:t>
            </a:r>
            <a:r>
              <a:rPr lang="en-US" altLang="zh-CN" sz="1800" b="1" i="1" dirty="0">
                <a:solidFill>
                  <a:srgbClr val="1F07CF"/>
                </a:solidFill>
                <a:latin typeface="Comic Sans MS" pitchFamily="66" charset="0"/>
              </a:rPr>
              <a:t>, k</a:t>
            </a:r>
            <a:r>
              <a:rPr lang="en-US" altLang="zh-CN" sz="1800" b="1" i="1" baseline="-25000" dirty="0">
                <a:solidFill>
                  <a:srgbClr val="1F07CF"/>
                </a:solidFill>
                <a:latin typeface="Comic Sans MS" pitchFamily="66" charset="0"/>
              </a:rPr>
              <a:t>2</a:t>
            </a:r>
            <a:r>
              <a:rPr lang="en-US" altLang="zh-CN" sz="1800" dirty="0">
                <a:latin typeface="Comic Sans MS" pitchFamily="66" charset="0"/>
              </a:rPr>
              <a:t> where there is no corresponding value for </a:t>
            </a:r>
            <a:r>
              <a:rPr lang="en-US" altLang="zh-CN" sz="1800" b="1" i="1" dirty="0">
                <a:solidFill>
                  <a:srgbClr val="1F07CF"/>
                </a:solidFill>
                <a:latin typeface="Comic Sans MS" pitchFamily="66" charset="0"/>
              </a:rPr>
              <a:t>J</a:t>
            </a:r>
            <a:r>
              <a:rPr lang="en-US" altLang="zh-CN" sz="1800" dirty="0">
                <a:latin typeface="Comic Sans MS" pitchFamily="66" charset="0"/>
              </a:rPr>
              <a:t>)</a:t>
            </a:r>
          </a:p>
          <a:p>
            <a:pPr marL="342900" lvl="1" indent="-342900">
              <a:buChar char="•"/>
            </a:pPr>
            <a:endParaRPr lang="en-US" altLang="zh-CN" dirty="0">
              <a:latin typeface="Comic Sans MS" pitchFamily="66" charset="0"/>
            </a:endParaRPr>
          </a:p>
        </p:txBody>
      </p:sp>
      <p:grpSp>
        <p:nvGrpSpPr>
          <p:cNvPr id="4" name="Group 16">
            <a:extLst>
              <a:ext uri="{FF2B5EF4-FFF2-40B4-BE49-F238E27FC236}">
                <a16:creationId xmlns:a16="http://schemas.microsoft.com/office/drawing/2014/main" id="{6ADD4134-06F0-46F4-B96E-E33B6119898B}"/>
              </a:ext>
            </a:extLst>
          </p:cNvPr>
          <p:cNvGrpSpPr>
            <a:grpSpLocks/>
          </p:cNvGrpSpPr>
          <p:nvPr/>
        </p:nvGrpSpPr>
        <p:grpSpPr bwMode="auto">
          <a:xfrm>
            <a:off x="4788024" y="1275606"/>
            <a:ext cx="1143000" cy="1485900"/>
            <a:chOff x="3112" y="1408"/>
            <a:chExt cx="960" cy="1248"/>
          </a:xfrm>
        </p:grpSpPr>
        <p:sp>
          <p:nvSpPr>
            <p:cNvPr id="5" name="Rectangle 4">
              <a:extLst>
                <a:ext uri="{FF2B5EF4-FFF2-40B4-BE49-F238E27FC236}">
                  <a16:creationId xmlns:a16="http://schemas.microsoft.com/office/drawing/2014/main" id="{2AEFF522-7AE0-4626-BB0E-C953728A9443}"/>
                </a:ext>
              </a:extLst>
            </p:cNvPr>
            <p:cNvSpPr>
              <a:spLocks noChangeArrowheads="1"/>
            </p:cNvSpPr>
            <p:nvPr/>
          </p:nvSpPr>
          <p:spPr bwMode="auto">
            <a:xfrm>
              <a:off x="3112" y="1408"/>
              <a:ext cx="384" cy="24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p>
          </p:txBody>
        </p:sp>
        <p:sp>
          <p:nvSpPr>
            <p:cNvPr id="6" name="Rectangle 5">
              <a:extLst>
                <a:ext uri="{FF2B5EF4-FFF2-40B4-BE49-F238E27FC236}">
                  <a16:creationId xmlns:a16="http://schemas.microsoft.com/office/drawing/2014/main" id="{20B77141-30AF-4538-BF67-68DFC5F7AF17}"/>
                </a:ext>
              </a:extLst>
            </p:cNvPr>
            <p:cNvSpPr>
              <a:spLocks noChangeArrowheads="1"/>
            </p:cNvSpPr>
            <p:nvPr/>
          </p:nvSpPr>
          <p:spPr bwMode="auto">
            <a:xfrm>
              <a:off x="3112" y="1696"/>
              <a:ext cx="384" cy="96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3</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null</a:t>
              </a:r>
              <a:endParaRPr kumimoji="0" lang="en-US" altLang="zh-CN" sz="120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7" name="Rectangle 6">
              <a:extLst>
                <a:ext uri="{FF2B5EF4-FFF2-40B4-BE49-F238E27FC236}">
                  <a16:creationId xmlns:a16="http://schemas.microsoft.com/office/drawing/2014/main" id="{B52E2BE7-E666-4444-A585-449AFC9494CA}"/>
                </a:ext>
              </a:extLst>
            </p:cNvPr>
            <p:cNvSpPr>
              <a:spLocks noChangeArrowheads="1"/>
            </p:cNvSpPr>
            <p:nvPr/>
          </p:nvSpPr>
          <p:spPr bwMode="auto">
            <a:xfrm>
              <a:off x="3496" y="1408"/>
              <a:ext cx="288" cy="24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p>
          </p:txBody>
        </p:sp>
        <p:sp>
          <p:nvSpPr>
            <p:cNvPr id="8" name="Rectangle 7">
              <a:extLst>
                <a:ext uri="{FF2B5EF4-FFF2-40B4-BE49-F238E27FC236}">
                  <a16:creationId xmlns:a16="http://schemas.microsoft.com/office/drawing/2014/main" id="{E4DCBAC8-5C25-4425-AE95-5D44FDADACB7}"/>
                </a:ext>
              </a:extLst>
            </p:cNvPr>
            <p:cNvSpPr>
              <a:spLocks noChangeArrowheads="1"/>
            </p:cNvSpPr>
            <p:nvPr/>
          </p:nvSpPr>
          <p:spPr bwMode="auto">
            <a:xfrm>
              <a:off x="3496" y="1696"/>
              <a:ext cx="288" cy="96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p>
          </p:txBody>
        </p:sp>
        <p:sp>
          <p:nvSpPr>
            <p:cNvPr id="9" name="Rectangle 8">
              <a:extLst>
                <a:ext uri="{FF2B5EF4-FFF2-40B4-BE49-F238E27FC236}">
                  <a16:creationId xmlns:a16="http://schemas.microsoft.com/office/drawing/2014/main" id="{3911B3B9-CE37-473E-9FF8-6A8AB7C3F1FB}"/>
                </a:ext>
              </a:extLst>
            </p:cNvPr>
            <p:cNvSpPr>
              <a:spLocks noChangeArrowheads="1"/>
            </p:cNvSpPr>
            <p:nvPr/>
          </p:nvSpPr>
          <p:spPr bwMode="auto">
            <a:xfrm>
              <a:off x="3784" y="1408"/>
              <a:ext cx="288" cy="24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p>
          </p:txBody>
        </p:sp>
        <p:sp>
          <p:nvSpPr>
            <p:cNvPr id="10" name="Rectangle 9">
              <a:extLst>
                <a:ext uri="{FF2B5EF4-FFF2-40B4-BE49-F238E27FC236}">
                  <a16:creationId xmlns:a16="http://schemas.microsoft.com/office/drawing/2014/main" id="{46861CC4-BB68-44A3-B300-B8B487B1ED43}"/>
                </a:ext>
              </a:extLst>
            </p:cNvPr>
            <p:cNvSpPr>
              <a:spLocks noChangeArrowheads="1"/>
            </p:cNvSpPr>
            <p:nvPr/>
          </p:nvSpPr>
          <p:spPr bwMode="auto">
            <a:xfrm>
              <a:off x="3784" y="1696"/>
              <a:ext cx="288" cy="960"/>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p>
          </p:txBody>
        </p:sp>
      </p:grpSp>
    </p:spTree>
    <p:extLst>
      <p:ext uri="{BB962C8B-B14F-4D97-AF65-F5344CB8AC3E}">
        <p14:creationId xmlns:p14="http://schemas.microsoft.com/office/powerpoint/2010/main" val="308782854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Design Goals</a:t>
            </a:r>
            <a:endParaRPr lang="zh-CN" altLang="en-US" dirty="0">
              <a:latin typeface="Comic Sans MS" pitchFamily="66" charset="0"/>
            </a:endParaRPr>
          </a:p>
        </p:txBody>
      </p:sp>
      <p:sp>
        <p:nvSpPr>
          <p:cNvPr id="3" name="内容占位符 2"/>
          <p:cNvSpPr>
            <a:spLocks noGrp="1"/>
          </p:cNvSpPr>
          <p:nvPr>
            <p:ph idx="1"/>
          </p:nvPr>
        </p:nvSpPr>
        <p:spPr/>
        <p:txBody>
          <a:bodyPr/>
          <a:lstStyle/>
          <a:p>
            <a:r>
              <a:rPr lang="en-US" altLang="zh-CN" sz="2000" b="1" dirty="0">
                <a:solidFill>
                  <a:srgbClr val="FF0000"/>
                </a:solidFill>
                <a:latin typeface="Comic Sans MS" pitchFamily="66" charset="0"/>
              </a:rPr>
              <a:t>Goal for a relational database design</a:t>
            </a:r>
            <a:r>
              <a:rPr lang="en-US" altLang="zh-CN" sz="2000" dirty="0">
                <a:latin typeface="Comic Sans MS" pitchFamily="66" charset="0"/>
              </a:rPr>
              <a:t>:</a:t>
            </a:r>
          </a:p>
          <a:p>
            <a:pPr lvl="1"/>
            <a:r>
              <a:rPr lang="en-US" altLang="zh-CN" sz="1800" b="1" dirty="0">
                <a:solidFill>
                  <a:srgbClr val="1F07CF"/>
                </a:solidFill>
                <a:latin typeface="Comic Sans MS" pitchFamily="66" charset="0"/>
              </a:rPr>
              <a:t>BCNF</a:t>
            </a:r>
          </a:p>
          <a:p>
            <a:pPr lvl="1"/>
            <a:r>
              <a:rPr lang="en-US" altLang="zh-CN" sz="1800" b="1" dirty="0">
                <a:solidFill>
                  <a:srgbClr val="1F07CF"/>
                </a:solidFill>
                <a:latin typeface="Comic Sans MS" pitchFamily="66" charset="0"/>
              </a:rPr>
              <a:t>Lossless join</a:t>
            </a:r>
          </a:p>
          <a:p>
            <a:pPr lvl="1"/>
            <a:r>
              <a:rPr lang="en-US" altLang="zh-CN" sz="1800" b="1" dirty="0">
                <a:solidFill>
                  <a:srgbClr val="1F07CF"/>
                </a:solidFill>
                <a:latin typeface="Comic Sans MS" pitchFamily="66" charset="0"/>
              </a:rPr>
              <a:t>Dependency preservation</a:t>
            </a:r>
          </a:p>
          <a:p>
            <a:endParaRPr lang="en-US" altLang="zh-CN" sz="2000">
              <a:latin typeface="Comic Sans MS" pitchFamily="66" charset="0"/>
            </a:endParaRPr>
          </a:p>
          <a:p>
            <a:r>
              <a:rPr lang="en-US" altLang="zh-CN" sz="2000">
                <a:latin typeface="Comic Sans MS" pitchFamily="66" charset="0"/>
              </a:rPr>
              <a:t>If </a:t>
            </a:r>
            <a:r>
              <a:rPr lang="en-US" altLang="zh-CN" sz="2000" dirty="0">
                <a:latin typeface="Comic Sans MS" pitchFamily="66" charset="0"/>
              </a:rPr>
              <a:t>we cannot achieve this, we accept one of</a:t>
            </a:r>
          </a:p>
          <a:p>
            <a:pPr lvl="1"/>
            <a:r>
              <a:rPr lang="en-US" altLang="zh-CN" sz="1800" b="1" dirty="0">
                <a:solidFill>
                  <a:srgbClr val="1F07CF"/>
                </a:solidFill>
                <a:latin typeface="Comic Sans MS" pitchFamily="66" charset="0"/>
              </a:rPr>
              <a:t>Lack of dependency preservation </a:t>
            </a:r>
          </a:p>
          <a:p>
            <a:pPr lvl="1"/>
            <a:r>
              <a:rPr lang="en-US" altLang="zh-CN" sz="1800" b="1" dirty="0">
                <a:solidFill>
                  <a:srgbClr val="1F07CF"/>
                </a:solidFill>
                <a:latin typeface="Comic Sans MS" pitchFamily="66" charset="0"/>
              </a:rPr>
              <a:t>Redundancy due to use of 3NF</a:t>
            </a:r>
          </a:p>
          <a:p>
            <a:endParaRPr lang="zh-CN" altLang="en-US" sz="2000" dirty="0">
              <a:latin typeface="Comic Sans MS" pitchFamily="66" charset="0"/>
            </a:endParaRPr>
          </a:p>
        </p:txBody>
      </p:sp>
    </p:spTree>
    <p:extLst>
      <p:ext uri="{BB962C8B-B14F-4D97-AF65-F5344CB8AC3E}">
        <p14:creationId xmlns:p14="http://schemas.microsoft.com/office/powerpoint/2010/main" val="360982659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Design Goals (Cont.)</a:t>
            </a:r>
            <a:endParaRPr lang="zh-CN" altLang="en-US" dirty="0">
              <a:latin typeface="Comic Sans MS" pitchFamily="66" charset="0"/>
            </a:endParaRPr>
          </a:p>
        </p:txBody>
      </p:sp>
      <p:sp>
        <p:nvSpPr>
          <p:cNvPr id="3" name="内容占位符 2"/>
          <p:cNvSpPr>
            <a:spLocks noGrp="1"/>
          </p:cNvSpPr>
          <p:nvPr>
            <p:ph idx="1"/>
          </p:nvPr>
        </p:nvSpPr>
        <p:spPr>
          <a:xfrm>
            <a:off x="251520" y="789553"/>
            <a:ext cx="8568952" cy="3805070"/>
          </a:xfrm>
        </p:spPr>
        <p:txBody>
          <a:bodyPr/>
          <a:lstStyle/>
          <a:p>
            <a:pPr>
              <a:lnSpc>
                <a:spcPct val="150000"/>
              </a:lnSpc>
            </a:pPr>
            <a:r>
              <a:rPr lang="en-US" altLang="zh-CN" sz="2000" dirty="0">
                <a:latin typeface="Comic Sans MS" pitchFamily="66" charset="0"/>
              </a:rPr>
              <a:t>Interestingly, SQL does not provide a direct way of specifying FDs other than </a:t>
            </a:r>
            <a:r>
              <a:rPr lang="en-US" altLang="zh-CN" sz="2000" dirty="0" err="1">
                <a:latin typeface="Comic Sans MS" pitchFamily="66" charset="0"/>
              </a:rPr>
              <a:t>superkeys</a:t>
            </a:r>
            <a:r>
              <a:rPr lang="en-US" altLang="zh-CN" sz="2000" dirty="0">
                <a:latin typeface="Comic Sans MS" pitchFamily="66" charset="0"/>
              </a:rPr>
              <a:t>.</a:t>
            </a:r>
          </a:p>
          <a:p>
            <a:pPr lvl="1">
              <a:lnSpc>
                <a:spcPct val="150000"/>
              </a:lnSpc>
            </a:pPr>
            <a:r>
              <a:rPr lang="en-US" altLang="zh-CN" sz="1800" dirty="0">
                <a:latin typeface="Comic Sans MS" pitchFamily="66" charset="0"/>
              </a:rPr>
              <a:t>Can specify FDs using assertions, but they are expensive to test</a:t>
            </a:r>
          </a:p>
          <a:p>
            <a:pPr>
              <a:lnSpc>
                <a:spcPct val="150000"/>
              </a:lnSpc>
            </a:pPr>
            <a:endParaRPr lang="en-US" altLang="zh-CN" sz="2000">
              <a:latin typeface="Comic Sans MS" pitchFamily="66" charset="0"/>
            </a:endParaRPr>
          </a:p>
          <a:p>
            <a:pPr>
              <a:lnSpc>
                <a:spcPct val="150000"/>
              </a:lnSpc>
            </a:pPr>
            <a:r>
              <a:rPr lang="en-US" altLang="zh-CN" sz="2000">
                <a:latin typeface="Comic Sans MS" pitchFamily="66" charset="0"/>
              </a:rPr>
              <a:t>Even </a:t>
            </a:r>
            <a:r>
              <a:rPr lang="en-US" altLang="zh-CN" sz="2000" dirty="0">
                <a:latin typeface="Comic Sans MS" pitchFamily="66" charset="0"/>
              </a:rPr>
              <a:t>if we had a dependency preserving decomposition, using SQL we would </a:t>
            </a:r>
            <a:r>
              <a:rPr lang="en-US" altLang="zh-CN" sz="2000" b="1" dirty="0">
                <a:solidFill>
                  <a:srgbClr val="FF0000"/>
                </a:solidFill>
                <a:latin typeface="Comic Sans MS" pitchFamily="66" charset="0"/>
              </a:rPr>
              <a:t>not</a:t>
            </a:r>
            <a:r>
              <a:rPr lang="en-US" altLang="zh-CN" sz="2000" dirty="0">
                <a:latin typeface="Comic Sans MS" pitchFamily="66" charset="0"/>
              </a:rPr>
              <a:t> be able to efficiently test a FD whose left hand side is not a key.</a:t>
            </a:r>
          </a:p>
          <a:p>
            <a:pPr>
              <a:lnSpc>
                <a:spcPct val="150000"/>
              </a:lnSpc>
            </a:pPr>
            <a:endParaRPr lang="zh-CN" altLang="en-US" sz="2000" dirty="0">
              <a:latin typeface="Comic Sans MS" pitchFamily="66" charset="0"/>
            </a:endParaRPr>
          </a:p>
        </p:txBody>
      </p:sp>
    </p:spTree>
    <p:extLst>
      <p:ext uri="{BB962C8B-B14F-4D97-AF65-F5344CB8AC3E}">
        <p14:creationId xmlns:p14="http://schemas.microsoft.com/office/powerpoint/2010/main" val="321074070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Testing for FDs Across Relations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555526"/>
                <a:ext cx="8784976" cy="3805070"/>
              </a:xfrm>
            </p:spPr>
            <p:txBody>
              <a:bodyPr/>
              <a:lstStyle/>
              <a:p>
                <a:pPr>
                  <a:lnSpc>
                    <a:spcPct val="150000"/>
                  </a:lnSpc>
                </a:pPr>
                <a:r>
                  <a:rPr lang="en-US" altLang="zh-CN" sz="2000" dirty="0">
                    <a:latin typeface="Comic Sans MS" pitchFamily="66" charset="0"/>
                  </a:rPr>
                  <a:t>If decomposition is not dependency preserving, we can have an </a:t>
                </a:r>
                <a:r>
                  <a:rPr lang="en-US" altLang="zh-CN" sz="2000" dirty="0">
                    <a:solidFill>
                      <a:srgbClr val="FF0000"/>
                    </a:solidFill>
                    <a:latin typeface="Comic Sans MS" pitchFamily="66" charset="0"/>
                  </a:rPr>
                  <a:t>extra materialized view </a:t>
                </a:r>
                <a:r>
                  <a:rPr lang="en-US" altLang="zh-CN" sz="2000" dirty="0">
                    <a:latin typeface="Comic Sans MS" pitchFamily="66" charset="0"/>
                  </a:rPr>
                  <a:t>for each dependency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a:t>
                </a:r>
                <a:r>
                  <a:rPr lang="en-US" altLang="zh-CN" sz="2000" dirty="0">
                    <a:latin typeface="Comic Sans MS" pitchFamily="66" charset="0"/>
                  </a:rPr>
                  <a:t>in </a:t>
                </a:r>
                <a:r>
                  <a:rPr lang="en-US" altLang="zh-CN" sz="2000" b="1" dirty="0">
                    <a:solidFill>
                      <a:srgbClr val="1F07CF"/>
                    </a:solidFill>
                    <a:latin typeface="Comic Sans MS" pitchFamily="66" charset="0"/>
                  </a:rPr>
                  <a:t>F</a:t>
                </a:r>
                <a:r>
                  <a:rPr lang="en-US" altLang="zh-CN" sz="2000" b="1" baseline="-25000" dirty="0">
                    <a:solidFill>
                      <a:srgbClr val="1F07CF"/>
                    </a:solidFill>
                    <a:latin typeface="Comic Sans MS" pitchFamily="66" charset="0"/>
                  </a:rPr>
                  <a:t>c</a:t>
                </a:r>
                <a:r>
                  <a:rPr lang="en-US" altLang="zh-CN" sz="2000" dirty="0">
                    <a:latin typeface="Comic Sans MS" pitchFamily="66" charset="0"/>
                  </a:rPr>
                  <a:t> that is not preserved in the decomposition</a:t>
                </a:r>
              </a:p>
              <a:p>
                <a:pPr>
                  <a:lnSpc>
                    <a:spcPct val="150000"/>
                  </a:lnSpc>
                </a:pPr>
                <a:r>
                  <a:rPr lang="en-US" altLang="zh-CN" sz="2000" dirty="0">
                    <a:latin typeface="Comic Sans MS" pitchFamily="66" charset="0"/>
                  </a:rPr>
                  <a:t>The </a:t>
                </a:r>
                <a:r>
                  <a:rPr lang="en-US" altLang="zh-CN" sz="2000" dirty="0">
                    <a:solidFill>
                      <a:srgbClr val="FF0000"/>
                    </a:solidFill>
                    <a:latin typeface="Comic Sans MS" pitchFamily="66" charset="0"/>
                  </a:rPr>
                  <a:t>materialized view </a:t>
                </a:r>
                <a:r>
                  <a:rPr lang="en-US" altLang="zh-CN" sz="2000" dirty="0">
                    <a:latin typeface="Comic Sans MS" pitchFamily="66" charset="0"/>
                  </a:rPr>
                  <a:t>is defined as a </a:t>
                </a:r>
                <a:r>
                  <a:rPr lang="en-US" altLang="zh-CN" sz="2000" dirty="0">
                    <a:solidFill>
                      <a:srgbClr val="1F07CF"/>
                    </a:solidFill>
                    <a:latin typeface="Comic Sans MS" pitchFamily="66" charset="0"/>
                  </a:rPr>
                  <a:t>projection</a:t>
                </a:r>
                <a:r>
                  <a:rPr lang="en-US" altLang="zh-CN" sz="2000" dirty="0">
                    <a:latin typeface="Comic Sans MS" pitchFamily="66" charset="0"/>
                  </a:rPr>
                  <a:t> on </a:t>
                </a:r>
                <a14:m>
                  <m:oMath xmlns:m="http://schemas.openxmlformats.org/officeDocument/2006/math">
                    <m:r>
                      <a:rPr lang="zh-CN" altLang="en-US" sz="2000" b="1" i="1" dirty="0" smtClean="0">
                        <a:solidFill>
                          <a:srgbClr val="1F07CF"/>
                        </a:solidFill>
                        <a:latin typeface="Cambria Math" panose="02040503050406030204" pitchFamily="18" charset="0"/>
                      </a:rPr>
                      <m:t>𝜶𝜷</m:t>
                    </m:r>
                  </m:oMath>
                </a14:m>
                <a:r>
                  <a:rPr lang="en-US" altLang="zh-CN" sz="2000" dirty="0">
                    <a:latin typeface="Comic Sans MS" pitchFamily="66" charset="0"/>
                  </a:rPr>
                  <a:t> of the join of the relations in the decomposition</a:t>
                </a:r>
              </a:p>
              <a:p>
                <a:pPr>
                  <a:lnSpc>
                    <a:spcPct val="150000"/>
                  </a:lnSpc>
                </a:pPr>
                <a:r>
                  <a:rPr lang="en-US" altLang="zh-CN" sz="2000" dirty="0">
                    <a:latin typeface="Comic Sans MS" pitchFamily="66" charset="0"/>
                  </a:rPr>
                  <a:t>Many newer database systems support materialized views and database system maintains the view when the relations are updated.</a:t>
                </a:r>
              </a:p>
              <a:p>
                <a:pPr lvl="1">
                  <a:lnSpc>
                    <a:spcPct val="150000"/>
                  </a:lnSpc>
                </a:pPr>
                <a:r>
                  <a:rPr lang="en-US" altLang="zh-CN" sz="1800" dirty="0">
                    <a:latin typeface="Comic Sans MS" pitchFamily="66" charset="0"/>
                  </a:rPr>
                  <a:t>No extra coding effort for programmer</a:t>
                </a:r>
              </a:p>
              <a:p>
                <a:pPr>
                  <a:lnSpc>
                    <a:spcPct val="150000"/>
                  </a:lnSpc>
                </a:pPr>
                <a:endParaRPr lang="zh-CN" altLang="en-US" sz="20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555526"/>
                <a:ext cx="8784976" cy="3805070"/>
              </a:xfrm>
              <a:blipFill rotWithShape="1">
                <a:blip r:embed="rId2"/>
                <a:stretch>
                  <a:fillRect l="-972" r="-416" b="-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23240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Testing for FDs Across Relations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627534"/>
                <a:ext cx="8892480" cy="3805070"/>
              </a:xfrm>
            </p:spPr>
            <p:txBody>
              <a:bodyPr/>
              <a:lstStyle/>
              <a:p>
                <a:pPr>
                  <a:lnSpc>
                    <a:spcPct val="150000"/>
                  </a:lnSpc>
                </a:pPr>
                <a:r>
                  <a:rPr lang="en-US" altLang="zh-CN" sz="2000" dirty="0">
                    <a:latin typeface="Comic Sans MS" pitchFamily="66" charset="0"/>
                  </a:rPr>
                  <a:t>The functional dependency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a:t>
                </a:r>
                <a:r>
                  <a:rPr lang="en-US" altLang="zh-CN" sz="2000" dirty="0">
                    <a:latin typeface="Comic Sans MS" pitchFamily="66" charset="0"/>
                  </a:rPr>
                  <a:t>is expressed by </a:t>
                </a:r>
                <a:r>
                  <a:rPr lang="en-US" altLang="zh-CN" sz="2000" dirty="0">
                    <a:solidFill>
                      <a:srgbClr val="1F07CF"/>
                    </a:solidFill>
                    <a:latin typeface="Comic Sans MS" pitchFamily="66" charset="0"/>
                  </a:rPr>
                  <a:t>declaring </a:t>
                </a:r>
                <a14:m>
                  <m:oMath xmlns:m="http://schemas.openxmlformats.org/officeDocument/2006/math">
                    <m:r>
                      <a:rPr lang="zh-CN" altLang="en-US" sz="2000" b="1" i="1" smtClean="0">
                        <a:solidFill>
                          <a:srgbClr val="FF0000"/>
                        </a:solidFill>
                        <a:latin typeface="Cambria Math" panose="02040503050406030204" pitchFamily="18" charset="0"/>
                      </a:rPr>
                      <m:t>𝜶</m:t>
                    </m:r>
                  </m:oMath>
                </a14:m>
                <a:r>
                  <a:rPr lang="en-US" altLang="zh-CN" sz="2000" dirty="0">
                    <a:solidFill>
                      <a:srgbClr val="1F07CF"/>
                    </a:solidFill>
                    <a:latin typeface="Comic Sans MS" pitchFamily="66" charset="0"/>
                  </a:rPr>
                  <a:t> as a candidate key on the materialized view</a:t>
                </a:r>
              </a:p>
              <a:p>
                <a:pPr>
                  <a:lnSpc>
                    <a:spcPct val="150000"/>
                  </a:lnSpc>
                </a:pPr>
                <a:r>
                  <a:rPr lang="en-US" altLang="zh-CN" sz="2000" dirty="0">
                    <a:solidFill>
                      <a:srgbClr val="FF0000"/>
                    </a:solidFill>
                    <a:latin typeface="Comic Sans MS" pitchFamily="66" charset="0"/>
                  </a:rPr>
                  <a:t>Checking for candidate key cheaper than checking </a:t>
                </a:r>
                <a14:m>
                  <m:oMath xmlns:m="http://schemas.openxmlformats.org/officeDocument/2006/math">
                    <m:r>
                      <a:rPr lang="zh-CN" altLang="en-US" sz="2000" b="1" i="1">
                        <a:solidFill>
                          <a:srgbClr val="FF0000"/>
                        </a:solidFill>
                        <a:latin typeface="Cambria Math" panose="02040503050406030204" pitchFamily="18" charset="0"/>
                      </a:rPr>
                      <m:t>𝜶</m:t>
                    </m:r>
                    <m:r>
                      <a:rPr lang="zh-CN" altLang="en-US" sz="2000" b="1" i="1">
                        <a:solidFill>
                          <a:srgbClr val="FF0000"/>
                        </a:solidFill>
                        <a:latin typeface="Cambria Math" panose="02040503050406030204" pitchFamily="18" charset="0"/>
                      </a:rPr>
                      <m:t>→</m:t>
                    </m:r>
                    <m:r>
                      <a:rPr lang="zh-CN" altLang="en-US" sz="2000" b="1" i="1">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a:t>
                </a:r>
              </a:p>
              <a:p>
                <a:pPr>
                  <a:lnSpc>
                    <a:spcPct val="150000"/>
                  </a:lnSpc>
                </a:pPr>
                <a:r>
                  <a:rPr lang="en-US" altLang="zh-CN" sz="2000" b="1" dirty="0">
                    <a:solidFill>
                      <a:srgbClr val="FF0000"/>
                    </a:solidFill>
                    <a:latin typeface="Comic Sans MS" pitchFamily="66" charset="0"/>
                  </a:rPr>
                  <a:t>BUT:</a:t>
                </a:r>
              </a:p>
              <a:p>
                <a:pPr lvl="1">
                  <a:lnSpc>
                    <a:spcPct val="150000"/>
                  </a:lnSpc>
                </a:pPr>
                <a:r>
                  <a:rPr lang="en-US" altLang="zh-CN" sz="1800" b="1" dirty="0">
                    <a:solidFill>
                      <a:srgbClr val="1F07CF"/>
                    </a:solidFill>
                    <a:latin typeface="Comic Sans MS" pitchFamily="66" charset="0"/>
                  </a:rPr>
                  <a:t>Space overhead</a:t>
                </a:r>
                <a:r>
                  <a:rPr lang="en-US" altLang="zh-CN" sz="1800" dirty="0">
                    <a:latin typeface="Comic Sans MS" pitchFamily="66" charset="0"/>
                  </a:rPr>
                  <a:t>: for storing the materialized view</a:t>
                </a:r>
              </a:p>
              <a:p>
                <a:pPr lvl="1">
                  <a:lnSpc>
                    <a:spcPct val="150000"/>
                  </a:lnSpc>
                </a:pPr>
                <a:r>
                  <a:rPr lang="en-US" altLang="zh-CN" sz="1800" b="1" dirty="0">
                    <a:solidFill>
                      <a:srgbClr val="1F07CF"/>
                    </a:solidFill>
                    <a:latin typeface="Comic Sans MS" pitchFamily="66" charset="0"/>
                  </a:rPr>
                  <a:t>Time overhead</a:t>
                </a:r>
                <a:r>
                  <a:rPr lang="en-US" altLang="zh-CN" sz="1800" dirty="0">
                    <a:latin typeface="Comic Sans MS" pitchFamily="66" charset="0"/>
                  </a:rPr>
                  <a:t>: Need to keep materialized view up to date when  relations are updated</a:t>
                </a:r>
              </a:p>
              <a:p>
                <a:pPr lvl="1">
                  <a:lnSpc>
                    <a:spcPct val="150000"/>
                  </a:lnSpc>
                </a:pPr>
                <a:r>
                  <a:rPr lang="en-US" altLang="zh-CN" sz="1800" dirty="0">
                    <a:latin typeface="Comic Sans MS" pitchFamily="66" charset="0"/>
                  </a:rPr>
                  <a:t>Database system </a:t>
                </a:r>
                <a:r>
                  <a:rPr lang="en-US" altLang="zh-CN" sz="1800" dirty="0">
                    <a:solidFill>
                      <a:srgbClr val="FF0000"/>
                    </a:solidFill>
                    <a:latin typeface="Comic Sans MS" pitchFamily="66" charset="0"/>
                  </a:rPr>
                  <a:t>may not support </a:t>
                </a:r>
                <a:r>
                  <a:rPr lang="en-US" altLang="zh-CN" sz="1800" dirty="0">
                    <a:latin typeface="Comic Sans MS" pitchFamily="66" charset="0"/>
                  </a:rPr>
                  <a:t>key declarations </a:t>
                </a:r>
                <a:r>
                  <a:rPr lang="en-US" altLang="zh-CN" sz="1800">
                    <a:latin typeface="Comic Sans MS" pitchFamily="66" charset="0"/>
                  </a:rPr>
                  <a:t>on materialized views</a:t>
                </a:r>
                <a:endParaRPr lang="en-US" altLang="zh-CN" sz="18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627534"/>
                <a:ext cx="8892480" cy="3805070"/>
              </a:xfrm>
              <a:blipFill rotWithShape="1">
                <a:blip r:embed="rId2"/>
                <a:stretch>
                  <a:fillRect l="-960" r="-1097" b="-33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89926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4021094"/>
          </a:xfrm>
        </p:spPr>
        <p:txBody>
          <a:bodyPr/>
          <a:lstStyle/>
          <a:p>
            <a:pPr>
              <a:spcBef>
                <a:spcPts val="400"/>
              </a:spcBef>
            </a:pPr>
            <a:r>
              <a:rPr lang="en-US" altLang="zh-CN" sz="2000" dirty="0">
                <a:latin typeface="Comic Sans MS" pitchFamily="66" charset="0"/>
              </a:rPr>
              <a:t>Features of Good Relational Designs</a:t>
            </a:r>
          </a:p>
          <a:p>
            <a:pPr>
              <a:spcBef>
                <a:spcPts val="400"/>
              </a:spcBef>
            </a:pPr>
            <a:r>
              <a:rPr lang="en-US" altLang="zh-CN" sz="2000" dirty="0">
                <a:latin typeface="Comic Sans MS" pitchFamily="66" charset="0"/>
              </a:rPr>
              <a:t>Functional 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Multivalued </a:t>
            </a:r>
            <a:r>
              <a:rPr lang="en-US" altLang="zh-CN" sz="2000" b="1" dirty="0">
                <a:solidFill>
                  <a:srgbClr val="FF0000"/>
                </a:solidFill>
                <a:latin typeface="Comic Sans MS" pitchFamily="66" charset="0"/>
              </a:rPr>
              <a:t>Dependencies</a:t>
            </a:r>
            <a:r>
              <a:rPr lang="zh-CN" altLang="en-US" sz="2000" b="1" dirty="0">
                <a:solidFill>
                  <a:srgbClr val="FF0000"/>
                </a:solidFill>
                <a:latin typeface="Comic Sans MS" pitchFamily="66" charset="0"/>
              </a:rPr>
              <a:t>*</a:t>
            </a:r>
            <a:endParaRPr lang="en-US" altLang="zh-CN" sz="2000" b="1" dirty="0">
              <a:solidFill>
                <a:srgbClr val="FF0000"/>
              </a:solidFill>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20397841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Multivalued Dependencies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789553"/>
                <a:ext cx="8784976" cy="3805070"/>
              </a:xfrm>
            </p:spPr>
            <p:txBody>
              <a:bodyPr/>
              <a:lstStyle/>
              <a:p>
                <a:r>
                  <a:rPr lang="en-US" altLang="zh-CN" sz="2000" dirty="0">
                    <a:latin typeface="Comic Sans MS" pitchFamily="66" charset="0"/>
                  </a:rPr>
                  <a:t>There are database schemas in </a:t>
                </a:r>
                <a:r>
                  <a:rPr lang="en-US" altLang="zh-CN" sz="2000" b="1" dirty="0">
                    <a:solidFill>
                      <a:srgbClr val="1F07CF"/>
                    </a:solidFill>
                    <a:latin typeface="Comic Sans MS" pitchFamily="66" charset="0"/>
                  </a:rPr>
                  <a:t>BCNF </a:t>
                </a:r>
                <a:r>
                  <a:rPr lang="en-US" altLang="zh-CN" sz="2000" dirty="0">
                    <a:latin typeface="Comic Sans MS" pitchFamily="66" charset="0"/>
                  </a:rPr>
                  <a:t>that do not seem to be sufficiently normalized </a:t>
                </a:r>
              </a:p>
              <a:p>
                <a:r>
                  <a:rPr lang="en-US" altLang="zh-CN" sz="2000" dirty="0">
                    <a:latin typeface="Comic Sans MS" pitchFamily="66" charset="0"/>
                  </a:rPr>
                  <a:t>Consider a database </a:t>
                </a:r>
              </a:p>
              <a:p>
                <a:pPr marL="457200" lvl="1" indent="0">
                  <a:buNone/>
                </a:pPr>
                <a:r>
                  <a:rPr lang="en-US" altLang="zh-CN" sz="1800" b="1" i="1" dirty="0">
                    <a:solidFill>
                      <a:srgbClr val="FF0000"/>
                    </a:solidFill>
                    <a:latin typeface="Comic Sans MS" pitchFamily="66" charset="0"/>
                    <a:cs typeface="Times New Roman" panose="02020603050405020304" pitchFamily="18" charset="0"/>
                  </a:rPr>
                  <a:t>classes(course, teacher, book)</a:t>
                </a:r>
                <a:br>
                  <a:rPr lang="en-US" altLang="zh-CN" sz="1800" b="1" dirty="0">
                    <a:solidFill>
                      <a:srgbClr val="FF0000"/>
                    </a:solidFill>
                    <a:latin typeface="Comic Sans MS" pitchFamily="66" charset="0"/>
                  </a:rPr>
                </a:br>
                <a:r>
                  <a:rPr lang="en-US" altLang="zh-CN" sz="1800" dirty="0">
                    <a:latin typeface="Comic Sans MS" pitchFamily="66" charset="0"/>
                  </a:rPr>
                  <a:t>such that </a:t>
                </a:r>
                <a:r>
                  <a:rPr lang="en-US" altLang="zh-CN" sz="1800" b="1" dirty="0">
                    <a:solidFill>
                      <a:srgbClr val="FF0000"/>
                    </a:solidFill>
                    <a:latin typeface="Comic Sans MS" pitchFamily="66" charset="0"/>
                  </a:rPr>
                  <a:t>(c, t, b)</a:t>
                </a:r>
                <a14:m>
                  <m:oMath xmlns:m="http://schemas.openxmlformats.org/officeDocument/2006/math">
                    <m:r>
                      <a:rPr lang="en-US" altLang="zh-CN" sz="1800" b="1" i="1" smtClean="0">
                        <a:solidFill>
                          <a:srgbClr val="FF0000"/>
                        </a:solidFill>
                        <a:latin typeface="Cambria Math" panose="02040503050406030204" pitchFamily="18" charset="0"/>
                        <a:ea typeface="Cambria Math" panose="02040503050406030204" pitchFamily="18" charset="0"/>
                      </a:rPr>
                      <m:t>∈</m:t>
                    </m:r>
                  </m:oMath>
                </a14:m>
                <a:r>
                  <a:rPr lang="en-US" altLang="zh-CN" sz="1800" b="1" dirty="0">
                    <a:solidFill>
                      <a:srgbClr val="FF0000"/>
                    </a:solidFill>
                    <a:latin typeface="Comic Sans MS" pitchFamily="66" charset="0"/>
                  </a:rPr>
                  <a:t> classes</a:t>
                </a:r>
                <a:r>
                  <a:rPr lang="en-US" altLang="zh-CN" sz="1800" dirty="0">
                    <a:latin typeface="Comic Sans MS" pitchFamily="66" charset="0"/>
                  </a:rPr>
                  <a:t> means that </a:t>
                </a:r>
                <a:r>
                  <a:rPr lang="en-US" altLang="zh-CN" sz="1800" b="1" i="1" dirty="0">
                    <a:solidFill>
                      <a:srgbClr val="1F07CF"/>
                    </a:solidFill>
                    <a:latin typeface="Comic Sans MS" pitchFamily="66" charset="0"/>
                  </a:rPr>
                  <a:t>t</a:t>
                </a:r>
                <a:r>
                  <a:rPr lang="en-US" altLang="zh-CN" sz="1800" dirty="0">
                    <a:latin typeface="Comic Sans MS" pitchFamily="66" charset="0"/>
                  </a:rPr>
                  <a:t> is qualified to teach </a:t>
                </a:r>
                <a:r>
                  <a:rPr lang="en-US" altLang="zh-CN" sz="1800" b="1" i="1" dirty="0">
                    <a:solidFill>
                      <a:srgbClr val="1F07CF"/>
                    </a:solidFill>
                    <a:latin typeface="Comic Sans MS" pitchFamily="66" charset="0"/>
                  </a:rPr>
                  <a:t>c</a:t>
                </a:r>
                <a:r>
                  <a:rPr lang="en-US" altLang="zh-CN" sz="1800" dirty="0">
                    <a:latin typeface="Comic Sans MS" pitchFamily="66" charset="0"/>
                  </a:rPr>
                  <a:t>, and </a:t>
                </a:r>
                <a:r>
                  <a:rPr lang="en-US" altLang="zh-CN" sz="1800" b="1" i="1" dirty="0">
                    <a:solidFill>
                      <a:srgbClr val="1F07CF"/>
                    </a:solidFill>
                    <a:latin typeface="Comic Sans MS" pitchFamily="66" charset="0"/>
                  </a:rPr>
                  <a:t>b</a:t>
                </a:r>
                <a:r>
                  <a:rPr lang="en-US" altLang="zh-CN" sz="1800" dirty="0">
                    <a:latin typeface="Comic Sans MS" pitchFamily="66" charset="0"/>
                  </a:rPr>
                  <a:t> is a required textbook for </a:t>
                </a:r>
                <a:r>
                  <a:rPr lang="en-US" altLang="zh-CN" sz="1800" b="1" i="1" dirty="0">
                    <a:solidFill>
                      <a:srgbClr val="1F07CF"/>
                    </a:solidFill>
                    <a:latin typeface="Comic Sans MS" pitchFamily="66" charset="0"/>
                  </a:rPr>
                  <a:t>c</a:t>
                </a:r>
              </a:p>
              <a:p>
                <a:r>
                  <a:rPr lang="en-US" altLang="zh-CN" sz="2000" dirty="0">
                    <a:latin typeface="Comic Sans MS" pitchFamily="66" charset="0"/>
                  </a:rPr>
                  <a:t>The database is supposed to list for each course the set of teachers any one of which can be the course’s instructor, and the set of books, all of which are required for the course</a:t>
                </a:r>
              </a:p>
              <a:p>
                <a:endParaRPr lang="zh-CN" altLang="en-US" sz="20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79512" y="789553"/>
                <a:ext cx="8784976" cy="3805070"/>
              </a:xfrm>
              <a:blipFill rotWithShape="1">
                <a:blip r:embed="rId2"/>
                <a:stretch>
                  <a:fillRect l="-971" t="-2083" r="-1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55921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4021094"/>
          </a:xfrm>
        </p:spPr>
        <p:txBody>
          <a:bodyPr/>
          <a:lstStyle/>
          <a:p>
            <a:pPr>
              <a:spcBef>
                <a:spcPts val="400"/>
              </a:spcBef>
            </a:pPr>
            <a:r>
              <a:rPr lang="en-US" altLang="zh-CN" sz="2000" b="1"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Dependency</a:t>
            </a:r>
            <a:r>
              <a:rPr lang="zh-CN" altLang="en-US" sz="2000" b="1">
                <a:solidFill>
                  <a:srgbClr val="FF0000"/>
                </a:solidFill>
                <a:latin typeface="Comic Sans MS" pitchFamily="66" charset="0"/>
              </a:rPr>
              <a:t>（函数依赖）</a:t>
            </a:r>
            <a:endParaRPr lang="en-US" altLang="zh-CN" sz="2000" b="1" dirty="0">
              <a:solidFill>
                <a:srgbClr val="FF0000"/>
              </a:solidFill>
              <a:latin typeface="Comic Sans MS" pitchFamily="66" charset="0"/>
            </a:endParaRP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Decomposition </a:t>
            </a:r>
            <a:r>
              <a:rPr lang="en-US" altLang="zh-CN" b="1" dirty="0">
                <a:solidFill>
                  <a:srgbClr val="FF0000"/>
                </a:solidFill>
                <a:latin typeface="Comic Sans MS" pitchFamily="66" charset="0"/>
              </a:rPr>
              <a:t>using functional dependency</a:t>
            </a:r>
          </a:p>
          <a:p>
            <a:pPr lvl="1">
              <a:spcBef>
                <a:spcPts val="400"/>
              </a:spcBef>
            </a:pPr>
            <a:r>
              <a:rPr lang="en-US" altLang="zh-CN" dirty="0">
                <a:latin typeface="Comic Sans MS" pitchFamily="66" charset="0"/>
              </a:rPr>
              <a:t>Closure of functional dependency</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b="1" dirty="0">
                <a:latin typeface="Comic Sans MS" pitchFamily="66" charset="0"/>
              </a:rPr>
              <a:t>Normalization &amp; Normal Forms (</a:t>
            </a:r>
            <a:r>
              <a:rPr lang="zh-CN" altLang="en-US" sz="2000" b="1" dirty="0">
                <a:latin typeface="Comic Sans MS" pitchFamily="66" charset="0"/>
              </a:rPr>
              <a:t>范式</a:t>
            </a:r>
            <a:r>
              <a:rPr lang="en-US" altLang="zh-CN" sz="2000" b="1" dirty="0">
                <a:latin typeface="Comic Sans MS" pitchFamily="66" charset="0"/>
              </a:rPr>
              <a:t>)</a:t>
            </a:r>
          </a:p>
          <a:p>
            <a:pPr>
              <a:spcBef>
                <a:spcPts val="400"/>
              </a:spcBef>
            </a:pPr>
            <a:r>
              <a:rPr lang="en-US" altLang="zh-CN" sz="2000" b="1" dirty="0">
                <a:latin typeface="Comic Sans MS" pitchFamily="66" charset="0"/>
              </a:rPr>
              <a:t>Multivalued Dependencies</a:t>
            </a:r>
            <a:r>
              <a:rPr lang="zh-CN" altLang="en-US" sz="2000" b="1" dirty="0">
                <a:latin typeface="Comic Sans MS" pitchFamily="66" charset="0"/>
              </a:rPr>
              <a:t>*</a:t>
            </a:r>
            <a:endParaRPr lang="en-US" altLang="zh-CN" sz="2000" b="1" dirty="0">
              <a:latin typeface="Comic Sans MS" pitchFamily="66" charset="0"/>
            </a:endParaRPr>
          </a:p>
          <a:p>
            <a:pPr>
              <a:spcBef>
                <a:spcPts val="400"/>
              </a:spcBef>
            </a:pPr>
            <a:r>
              <a:rPr lang="en-US" altLang="zh-CN" sz="2000" b="1" dirty="0">
                <a:latin typeface="Comic Sans MS" pitchFamily="66" charset="0"/>
              </a:rPr>
              <a:t>Database Design Process</a:t>
            </a:r>
          </a:p>
        </p:txBody>
      </p:sp>
    </p:spTree>
    <p:extLst>
      <p:ext uri="{BB962C8B-B14F-4D97-AF65-F5344CB8AC3E}">
        <p14:creationId xmlns:p14="http://schemas.microsoft.com/office/powerpoint/2010/main" val="386082569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07504" y="3147814"/>
            <a:ext cx="8856984" cy="16561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FontTx/>
            </a:pPr>
            <a:r>
              <a:rPr lang="en-US" altLang="zh-CN" sz="1600" kern="0" dirty="0">
                <a:latin typeface="Comic Sans MS" pitchFamily="66" charset="0"/>
              </a:rPr>
              <a:t>There are no non-trivial functional dependencies and therefore the relation is in </a:t>
            </a:r>
            <a:r>
              <a:rPr lang="en-US" altLang="zh-CN" sz="1600" b="1" kern="0" dirty="0">
                <a:solidFill>
                  <a:srgbClr val="1F07CF"/>
                </a:solidFill>
                <a:latin typeface="Comic Sans MS" pitchFamily="66" charset="0"/>
              </a:rPr>
              <a:t>BCNF</a:t>
            </a:r>
            <a:r>
              <a:rPr lang="en-US" altLang="zh-CN" sz="1600" kern="0" dirty="0">
                <a:latin typeface="Comic Sans MS" pitchFamily="66" charset="0"/>
              </a:rPr>
              <a:t> </a:t>
            </a:r>
          </a:p>
          <a:p>
            <a:pPr>
              <a:buFontTx/>
            </a:pPr>
            <a:r>
              <a:rPr lang="en-US" altLang="zh-CN" sz="1600" b="1" kern="0" dirty="0">
                <a:solidFill>
                  <a:srgbClr val="FF0000"/>
                </a:solidFill>
                <a:latin typeface="Comic Sans MS" pitchFamily="66" charset="0"/>
              </a:rPr>
              <a:t>Insertion anomalies </a:t>
            </a:r>
            <a:r>
              <a:rPr lang="en-US" altLang="zh-CN" sz="1600" kern="0" dirty="0">
                <a:latin typeface="Comic Sans MS" pitchFamily="66" charset="0"/>
              </a:rPr>
              <a:t>– i.e., if Sara is a new teacher that can teach database, </a:t>
            </a:r>
            <a:r>
              <a:rPr lang="en-US" altLang="zh-CN" sz="1600" kern="0" dirty="0">
                <a:solidFill>
                  <a:srgbClr val="FF0000"/>
                </a:solidFill>
                <a:latin typeface="Comic Sans MS" pitchFamily="66" charset="0"/>
              </a:rPr>
              <a:t>two tuples need to be inserted</a:t>
            </a:r>
            <a:r>
              <a:rPr lang="en-US" altLang="zh-CN" sz="1600" kern="0" dirty="0">
                <a:latin typeface="Comic Sans MS" pitchFamily="66" charset="0"/>
              </a:rPr>
              <a:t> </a:t>
            </a:r>
          </a:p>
          <a:p>
            <a:pPr lvl="1">
              <a:buFontTx/>
            </a:pPr>
            <a:r>
              <a:rPr lang="en-US" altLang="zh-CN" sz="1600" kern="0" dirty="0">
                <a:solidFill>
                  <a:srgbClr val="1F07CF"/>
                </a:solidFill>
                <a:latin typeface="Comic Sans MS" pitchFamily="66" charset="0"/>
              </a:rPr>
              <a:t>(database, Sara, DB Concepts) </a:t>
            </a:r>
          </a:p>
          <a:p>
            <a:pPr lvl="1">
              <a:buFontTx/>
            </a:pPr>
            <a:r>
              <a:rPr lang="en-US" altLang="zh-CN" sz="1600" kern="0" dirty="0">
                <a:solidFill>
                  <a:srgbClr val="1F07CF"/>
                </a:solidFill>
                <a:latin typeface="Comic Sans MS" pitchFamily="66" charset="0"/>
              </a:rPr>
              <a:t>(database, Sara, Ullman)</a:t>
            </a:r>
          </a:p>
        </p:txBody>
      </p:sp>
      <p:grpSp>
        <p:nvGrpSpPr>
          <p:cNvPr id="3" name="Group 13">
            <a:extLst>
              <a:ext uri="{FF2B5EF4-FFF2-40B4-BE49-F238E27FC236}">
                <a16:creationId xmlns:a16="http://schemas.microsoft.com/office/drawing/2014/main" id="{37D7CA36-6B06-4D69-B299-3EE15ED94B8F}"/>
              </a:ext>
            </a:extLst>
          </p:cNvPr>
          <p:cNvGrpSpPr>
            <a:grpSpLocks/>
          </p:cNvGrpSpPr>
          <p:nvPr/>
        </p:nvGrpSpPr>
        <p:grpSpPr bwMode="auto">
          <a:xfrm>
            <a:off x="2195736" y="304651"/>
            <a:ext cx="4800600" cy="2768203"/>
            <a:chOff x="864" y="541"/>
            <a:chExt cx="4032" cy="2325"/>
          </a:xfrm>
        </p:grpSpPr>
        <p:sp>
          <p:nvSpPr>
            <p:cNvPr id="4" name="Rectangle 4">
              <a:extLst>
                <a:ext uri="{FF2B5EF4-FFF2-40B4-BE49-F238E27FC236}">
                  <a16:creationId xmlns:a16="http://schemas.microsoft.com/office/drawing/2014/main" id="{BC0B7AC9-6AE6-4C47-9793-8DA284AB5A8E}"/>
                </a:ext>
              </a:extLst>
            </p:cNvPr>
            <p:cNvSpPr>
              <a:spLocks noChangeArrowheads="1"/>
            </p:cNvSpPr>
            <p:nvPr/>
          </p:nvSpPr>
          <p:spPr bwMode="auto">
            <a:xfrm>
              <a:off x="864" y="541"/>
              <a:ext cx="1344" cy="192"/>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ea typeface="宋体" panose="02010600030101010101" pitchFamily="2" charset="-122"/>
                </a:rPr>
                <a:t>course</a:t>
              </a:r>
            </a:p>
          </p:txBody>
        </p:sp>
        <p:sp>
          <p:nvSpPr>
            <p:cNvPr id="5" name="Rectangle 5">
              <a:extLst>
                <a:ext uri="{FF2B5EF4-FFF2-40B4-BE49-F238E27FC236}">
                  <a16:creationId xmlns:a16="http://schemas.microsoft.com/office/drawing/2014/main" id="{AE9C6056-C195-49B8-8C0C-7BB74EAAC71F}"/>
                </a:ext>
              </a:extLst>
            </p:cNvPr>
            <p:cNvSpPr>
              <a:spLocks noChangeArrowheads="1"/>
            </p:cNvSpPr>
            <p:nvPr/>
          </p:nvSpPr>
          <p:spPr bwMode="auto">
            <a:xfrm>
              <a:off x="2208" y="541"/>
              <a:ext cx="1344" cy="192"/>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teacher</a:t>
              </a:r>
            </a:p>
          </p:txBody>
        </p:sp>
        <p:sp>
          <p:nvSpPr>
            <p:cNvPr id="6" name="Rectangle 6">
              <a:extLst>
                <a:ext uri="{FF2B5EF4-FFF2-40B4-BE49-F238E27FC236}">
                  <a16:creationId xmlns:a16="http://schemas.microsoft.com/office/drawing/2014/main" id="{AB773D22-B3DC-4A67-BFF8-A6EFC89F383A}"/>
                </a:ext>
              </a:extLst>
            </p:cNvPr>
            <p:cNvSpPr>
              <a:spLocks noChangeArrowheads="1"/>
            </p:cNvSpPr>
            <p:nvPr/>
          </p:nvSpPr>
          <p:spPr bwMode="auto">
            <a:xfrm>
              <a:off x="3552" y="541"/>
              <a:ext cx="1344" cy="192"/>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book</a:t>
              </a:r>
            </a:p>
          </p:txBody>
        </p:sp>
        <p:sp>
          <p:nvSpPr>
            <p:cNvPr id="7" name="Rectangle 7">
              <a:extLst>
                <a:ext uri="{FF2B5EF4-FFF2-40B4-BE49-F238E27FC236}">
                  <a16:creationId xmlns:a16="http://schemas.microsoft.com/office/drawing/2014/main" id="{DC9FF82C-E211-49A7-8C68-38639FCF134E}"/>
                </a:ext>
              </a:extLst>
            </p:cNvPr>
            <p:cNvSpPr>
              <a:spLocks noChangeArrowheads="1"/>
            </p:cNvSpPr>
            <p:nvPr/>
          </p:nvSpPr>
          <p:spPr bwMode="auto">
            <a:xfrm>
              <a:off x="864" y="781"/>
              <a:ext cx="1344" cy="1776"/>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p>
          </p:txBody>
        </p:sp>
        <p:sp>
          <p:nvSpPr>
            <p:cNvPr id="8" name="Rectangle 8">
              <a:extLst>
                <a:ext uri="{FF2B5EF4-FFF2-40B4-BE49-F238E27FC236}">
                  <a16:creationId xmlns:a16="http://schemas.microsoft.com/office/drawing/2014/main" id="{8F985227-8F9E-4F5B-8ACC-C9256FD1AA2C}"/>
                </a:ext>
              </a:extLst>
            </p:cNvPr>
            <p:cNvSpPr>
              <a:spLocks noChangeArrowheads="1"/>
            </p:cNvSpPr>
            <p:nvPr/>
          </p:nvSpPr>
          <p:spPr bwMode="auto">
            <a:xfrm>
              <a:off x="2208" y="781"/>
              <a:ext cx="1344" cy="1776"/>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Hank</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Hank</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Sudarshan</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Sudarshan</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 </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Jim </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Jim </a:t>
              </a:r>
            </a:p>
          </p:txBody>
        </p:sp>
        <p:sp>
          <p:nvSpPr>
            <p:cNvPr id="9" name="Rectangle 9">
              <a:extLst>
                <a:ext uri="{FF2B5EF4-FFF2-40B4-BE49-F238E27FC236}">
                  <a16:creationId xmlns:a16="http://schemas.microsoft.com/office/drawing/2014/main" id="{E8ED2D76-1A83-40DC-BEAD-7561C060153F}"/>
                </a:ext>
              </a:extLst>
            </p:cNvPr>
            <p:cNvSpPr>
              <a:spLocks noChangeArrowheads="1"/>
            </p:cNvSpPr>
            <p:nvPr/>
          </p:nvSpPr>
          <p:spPr bwMode="auto">
            <a:xfrm>
              <a:off x="3552" y="781"/>
              <a:ext cx="1344" cy="1776"/>
            </a:xfrm>
            <a:prstGeom prst="rect">
              <a:avLst/>
            </a:prstGeom>
            <a:solidFill>
              <a:srgbClr val="CCECFF"/>
            </a:solidFill>
            <a:ln w="9525">
              <a:solidFill>
                <a:srgbClr val="000000"/>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OS Concepts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Shaw</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OS Concepts</a:t>
              </a: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Shaw</a:t>
              </a:r>
            </a:p>
          </p:txBody>
        </p:sp>
        <p:sp>
          <p:nvSpPr>
            <p:cNvPr id="10" name="Text Box 10">
              <a:extLst>
                <a:ext uri="{FF2B5EF4-FFF2-40B4-BE49-F238E27FC236}">
                  <a16:creationId xmlns:a16="http://schemas.microsoft.com/office/drawing/2014/main" id="{39CE4703-D9D3-4C0B-9422-734BB5EBE9C5}"/>
                </a:ext>
              </a:extLst>
            </p:cNvPr>
            <p:cNvSpPr txBox="1">
              <a:spLocks noChangeArrowheads="1"/>
            </p:cNvSpPr>
            <p:nvPr/>
          </p:nvSpPr>
          <p:spPr bwMode="auto">
            <a:xfrm>
              <a:off x="2630" y="2556"/>
              <a:ext cx="80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tabLst/>
                <a:defRPr/>
              </a:pPr>
              <a:r>
                <a:rPr kumimoji="0" lang="en-US" altLang="zh-CN" sz="1800" b="1" i="1" u="none" strike="noStrike" kern="0" cap="none" spc="0" normalizeH="0" baseline="0" noProof="0">
                  <a:ln>
                    <a:noFill/>
                  </a:ln>
                  <a:solidFill>
                    <a:srgbClr val="1F07CF"/>
                  </a:solidFill>
                  <a:effectLst/>
                  <a:uLnTx/>
                  <a:uFillTx/>
                  <a:latin typeface="Comic Sans MS" panose="030F0702030302020204" pitchFamily="66" charset="0"/>
                  <a:ea typeface="宋体" panose="02010600030101010101" pitchFamily="2" charset="-122"/>
                </a:rPr>
                <a:t>classes</a:t>
              </a:r>
              <a:endParaRPr kumimoji="0" lang="en-US" altLang="zh-CN" sz="1800" b="1" i="0" u="none" strike="noStrike" kern="0" cap="none" spc="0" normalizeH="0" baseline="0" noProof="0">
                <a:ln>
                  <a:noFill/>
                </a:ln>
                <a:solidFill>
                  <a:srgbClr val="1F07CF"/>
                </a:solidFill>
                <a:effectLst/>
                <a:uLnTx/>
                <a:uFillTx/>
                <a:latin typeface="Comic Sans MS" panose="030F0702030302020204" pitchFamily="66" charset="0"/>
                <a:ea typeface="宋体" panose="02010600030101010101" pitchFamily="2" charset="-122"/>
              </a:endParaRPr>
            </a:p>
          </p:txBody>
        </p:sp>
      </p:grpSp>
    </p:spTree>
    <p:extLst>
      <p:ext uri="{BB962C8B-B14F-4D97-AF65-F5344CB8AC3E}">
        <p14:creationId xmlns:p14="http://schemas.microsoft.com/office/powerpoint/2010/main" val="267715466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Multivalued Dependencies (Cont.)</a:t>
            </a:r>
            <a:endParaRPr lang="zh-CN" altLang="en-US" dirty="0">
              <a:latin typeface="Comic Sans MS" pitchFamily="66" charset="0"/>
            </a:endParaRPr>
          </a:p>
        </p:txBody>
      </p:sp>
      <p:sp>
        <p:nvSpPr>
          <p:cNvPr id="3" name="内容占位符 2"/>
          <p:cNvSpPr>
            <a:spLocks noGrp="1"/>
          </p:cNvSpPr>
          <p:nvPr>
            <p:ph idx="1"/>
          </p:nvPr>
        </p:nvSpPr>
        <p:spPr/>
        <p:txBody>
          <a:bodyPr/>
          <a:lstStyle/>
          <a:p>
            <a:r>
              <a:rPr lang="en-US" altLang="zh-CN" sz="2000" dirty="0">
                <a:latin typeface="Comic Sans MS" pitchFamily="66" charset="0"/>
              </a:rPr>
              <a:t>Therefore, it is better to decompose classes into:</a:t>
            </a:r>
          </a:p>
          <a:p>
            <a:endParaRPr lang="zh-CN" altLang="en-US" sz="2000" dirty="0">
              <a:latin typeface="Comic Sans MS" pitchFamily="66" charset="0"/>
            </a:endParaRPr>
          </a:p>
        </p:txBody>
      </p:sp>
      <p:grpSp>
        <p:nvGrpSpPr>
          <p:cNvPr id="4" name="Group 17">
            <a:extLst>
              <a:ext uri="{FF2B5EF4-FFF2-40B4-BE49-F238E27FC236}">
                <a16:creationId xmlns:a16="http://schemas.microsoft.com/office/drawing/2014/main" id="{E6BA94BB-CB5D-4B2F-94C9-804C335DF570}"/>
              </a:ext>
            </a:extLst>
          </p:cNvPr>
          <p:cNvGrpSpPr>
            <a:grpSpLocks/>
          </p:cNvGrpSpPr>
          <p:nvPr/>
        </p:nvGrpSpPr>
        <p:grpSpPr bwMode="auto">
          <a:xfrm>
            <a:off x="765101" y="1347614"/>
            <a:ext cx="3086100" cy="1740693"/>
            <a:chOff x="1067" y="994"/>
            <a:chExt cx="2592" cy="1462"/>
          </a:xfrm>
        </p:grpSpPr>
        <p:sp>
          <p:nvSpPr>
            <p:cNvPr id="5" name="Rectangle 4">
              <a:extLst>
                <a:ext uri="{FF2B5EF4-FFF2-40B4-BE49-F238E27FC236}">
                  <a16:creationId xmlns:a16="http://schemas.microsoft.com/office/drawing/2014/main" id="{F4F1524F-9074-4FB6-AD5D-6F284FFB18DD}"/>
                </a:ext>
              </a:extLst>
            </p:cNvPr>
            <p:cNvSpPr>
              <a:spLocks noChangeArrowheads="1"/>
            </p:cNvSpPr>
            <p:nvPr/>
          </p:nvSpPr>
          <p:spPr bwMode="auto">
            <a:xfrm>
              <a:off x="1067" y="994"/>
              <a:ext cx="1488" cy="19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course</a:t>
              </a:r>
            </a:p>
          </p:txBody>
        </p:sp>
        <p:sp>
          <p:nvSpPr>
            <p:cNvPr id="6" name="Rectangle 5">
              <a:extLst>
                <a:ext uri="{FF2B5EF4-FFF2-40B4-BE49-F238E27FC236}">
                  <a16:creationId xmlns:a16="http://schemas.microsoft.com/office/drawing/2014/main" id="{A8D52C0B-D40F-45D3-9629-6D89556CD83D}"/>
                </a:ext>
              </a:extLst>
            </p:cNvPr>
            <p:cNvSpPr>
              <a:spLocks noChangeArrowheads="1"/>
            </p:cNvSpPr>
            <p:nvPr/>
          </p:nvSpPr>
          <p:spPr bwMode="auto">
            <a:xfrm>
              <a:off x="2555" y="994"/>
              <a:ext cx="1104" cy="19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teacher</a:t>
              </a:r>
            </a:p>
          </p:txBody>
        </p:sp>
        <p:sp>
          <p:nvSpPr>
            <p:cNvPr id="7" name="Rectangle 6">
              <a:extLst>
                <a:ext uri="{FF2B5EF4-FFF2-40B4-BE49-F238E27FC236}">
                  <a16:creationId xmlns:a16="http://schemas.microsoft.com/office/drawing/2014/main" id="{FB1AD047-3257-47FE-ACE9-14B184EF1817}"/>
                </a:ext>
              </a:extLst>
            </p:cNvPr>
            <p:cNvSpPr>
              <a:spLocks noChangeArrowheads="1"/>
            </p:cNvSpPr>
            <p:nvPr/>
          </p:nvSpPr>
          <p:spPr bwMode="auto">
            <a:xfrm>
              <a:off x="1067" y="1234"/>
              <a:ext cx="1488"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operating systems</a:t>
              </a: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operating systems</a:t>
              </a:r>
            </a:p>
          </p:txBody>
        </p:sp>
        <p:sp>
          <p:nvSpPr>
            <p:cNvPr id="8" name="Rectangle 7">
              <a:extLst>
                <a:ext uri="{FF2B5EF4-FFF2-40B4-BE49-F238E27FC236}">
                  <a16:creationId xmlns:a16="http://schemas.microsoft.com/office/drawing/2014/main" id="{06076A1C-F499-4DE2-A6C3-C8DA47157B0D}"/>
                </a:ext>
              </a:extLst>
            </p:cNvPr>
            <p:cNvSpPr>
              <a:spLocks noChangeArrowheads="1"/>
            </p:cNvSpPr>
            <p:nvPr/>
          </p:nvSpPr>
          <p:spPr bwMode="auto">
            <a:xfrm>
              <a:off x="2555" y="1234"/>
              <a:ext cx="1104"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Avi</a:t>
              </a:r>
            </a:p>
            <a:p>
              <a:pPr defTabSz="685800" eaLnBrk="0" hangingPunct="0">
                <a:spcBef>
                  <a:spcPct val="0"/>
                </a:spcBef>
                <a:buClrTx/>
                <a:buSzTx/>
                <a:buNone/>
              </a:pPr>
              <a:r>
                <a:rPr kumimoji="0" lang="en-US" altLang="zh-CN" sz="1350">
                  <a:solidFill>
                    <a:srgbClr val="000000"/>
                  </a:solidFill>
                  <a:ea typeface="宋体" panose="02010600030101010101" pitchFamily="2" charset="-122"/>
                </a:rPr>
                <a:t>Hank</a:t>
              </a:r>
            </a:p>
            <a:p>
              <a:pPr defTabSz="685800" eaLnBrk="0" hangingPunct="0">
                <a:spcBef>
                  <a:spcPct val="0"/>
                </a:spcBef>
                <a:buClrTx/>
                <a:buSzTx/>
                <a:buNone/>
              </a:pPr>
              <a:r>
                <a:rPr kumimoji="0" lang="en-US" altLang="zh-CN" sz="1350">
                  <a:solidFill>
                    <a:srgbClr val="000000"/>
                  </a:solidFill>
                  <a:ea typeface="宋体" panose="02010600030101010101" pitchFamily="2" charset="-122"/>
                </a:rPr>
                <a:t>Sudarshan</a:t>
              </a:r>
            </a:p>
            <a:p>
              <a:pPr defTabSz="685800" eaLnBrk="0" hangingPunct="0">
                <a:spcBef>
                  <a:spcPct val="0"/>
                </a:spcBef>
                <a:buClrTx/>
                <a:buSzTx/>
                <a:buNone/>
              </a:pPr>
              <a:r>
                <a:rPr kumimoji="0" lang="en-US" altLang="zh-CN" sz="1350">
                  <a:solidFill>
                    <a:srgbClr val="000000"/>
                  </a:solidFill>
                  <a:ea typeface="宋体" panose="02010600030101010101" pitchFamily="2" charset="-122"/>
                </a:rPr>
                <a:t>Avi </a:t>
              </a:r>
            </a:p>
            <a:p>
              <a:pPr defTabSz="685800" eaLnBrk="0" hangingPunct="0">
                <a:spcBef>
                  <a:spcPct val="0"/>
                </a:spcBef>
                <a:buClrTx/>
                <a:buSzTx/>
                <a:buNone/>
              </a:pPr>
              <a:r>
                <a:rPr kumimoji="0" lang="en-US" altLang="zh-CN" sz="1350">
                  <a:solidFill>
                    <a:srgbClr val="000000"/>
                  </a:solidFill>
                  <a:ea typeface="宋体" panose="02010600030101010101" pitchFamily="2" charset="-122"/>
                </a:rPr>
                <a:t>Jim</a:t>
              </a:r>
            </a:p>
          </p:txBody>
        </p:sp>
        <p:sp>
          <p:nvSpPr>
            <p:cNvPr id="9" name="Text Box 8">
              <a:extLst>
                <a:ext uri="{FF2B5EF4-FFF2-40B4-BE49-F238E27FC236}">
                  <a16:creationId xmlns:a16="http://schemas.microsoft.com/office/drawing/2014/main" id="{015960BC-24BF-47BE-B593-D656039CBE15}"/>
                </a:ext>
              </a:extLst>
            </p:cNvPr>
            <p:cNvSpPr txBox="1">
              <a:spLocks noChangeArrowheads="1"/>
            </p:cNvSpPr>
            <p:nvPr/>
          </p:nvSpPr>
          <p:spPr bwMode="auto">
            <a:xfrm>
              <a:off x="2087" y="2172"/>
              <a:ext cx="7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00" b="1" i="1">
                  <a:solidFill>
                    <a:srgbClr val="1F07CF"/>
                  </a:solidFill>
                  <a:ea typeface="宋体" panose="02010600030101010101" pitchFamily="2" charset="-122"/>
                </a:rPr>
                <a:t>teaches</a:t>
              </a:r>
            </a:p>
          </p:txBody>
        </p:sp>
      </p:grpSp>
      <p:grpSp>
        <p:nvGrpSpPr>
          <p:cNvPr id="10" name="Group 18">
            <a:extLst>
              <a:ext uri="{FF2B5EF4-FFF2-40B4-BE49-F238E27FC236}">
                <a16:creationId xmlns:a16="http://schemas.microsoft.com/office/drawing/2014/main" id="{5C6DC0CA-7A1F-44E7-95A3-67187DC35AC6}"/>
              </a:ext>
            </a:extLst>
          </p:cNvPr>
          <p:cNvGrpSpPr>
            <a:grpSpLocks/>
          </p:cNvGrpSpPr>
          <p:nvPr/>
        </p:nvGrpSpPr>
        <p:grpSpPr bwMode="auto">
          <a:xfrm>
            <a:off x="755576" y="3210992"/>
            <a:ext cx="3086100" cy="1448990"/>
            <a:chOff x="1115" y="2434"/>
            <a:chExt cx="2592" cy="1217"/>
          </a:xfrm>
        </p:grpSpPr>
        <p:sp>
          <p:nvSpPr>
            <p:cNvPr id="11" name="Rectangle 9">
              <a:extLst>
                <a:ext uri="{FF2B5EF4-FFF2-40B4-BE49-F238E27FC236}">
                  <a16:creationId xmlns:a16="http://schemas.microsoft.com/office/drawing/2014/main" id="{59626FC9-3508-45D0-9CC3-071CD776047C}"/>
                </a:ext>
              </a:extLst>
            </p:cNvPr>
            <p:cNvSpPr>
              <a:spLocks noChangeArrowheads="1"/>
            </p:cNvSpPr>
            <p:nvPr/>
          </p:nvSpPr>
          <p:spPr bwMode="auto">
            <a:xfrm>
              <a:off x="1115" y="2434"/>
              <a:ext cx="1488" cy="19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course</a:t>
              </a:r>
            </a:p>
          </p:txBody>
        </p:sp>
        <p:sp>
          <p:nvSpPr>
            <p:cNvPr id="12" name="Rectangle 10">
              <a:extLst>
                <a:ext uri="{FF2B5EF4-FFF2-40B4-BE49-F238E27FC236}">
                  <a16:creationId xmlns:a16="http://schemas.microsoft.com/office/drawing/2014/main" id="{5785EEB6-434A-4F05-B282-92DF917DA601}"/>
                </a:ext>
              </a:extLst>
            </p:cNvPr>
            <p:cNvSpPr>
              <a:spLocks noChangeArrowheads="1"/>
            </p:cNvSpPr>
            <p:nvPr/>
          </p:nvSpPr>
          <p:spPr bwMode="auto">
            <a:xfrm>
              <a:off x="2603" y="2434"/>
              <a:ext cx="1104" cy="19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book</a:t>
              </a:r>
            </a:p>
          </p:txBody>
        </p:sp>
        <p:sp>
          <p:nvSpPr>
            <p:cNvPr id="13" name="Rectangle 11">
              <a:extLst>
                <a:ext uri="{FF2B5EF4-FFF2-40B4-BE49-F238E27FC236}">
                  <a16:creationId xmlns:a16="http://schemas.microsoft.com/office/drawing/2014/main" id="{D6579DF3-D2CE-4903-8690-40F8A47D658F}"/>
                </a:ext>
              </a:extLst>
            </p:cNvPr>
            <p:cNvSpPr>
              <a:spLocks noChangeArrowheads="1"/>
            </p:cNvSpPr>
            <p:nvPr/>
          </p:nvSpPr>
          <p:spPr bwMode="auto">
            <a:xfrm>
              <a:off x="1115" y="2674"/>
              <a:ext cx="1488" cy="72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database</a:t>
              </a:r>
            </a:p>
            <a:p>
              <a:pPr defTabSz="685800" eaLnBrk="0" hangingPunct="0">
                <a:spcBef>
                  <a:spcPct val="0"/>
                </a:spcBef>
                <a:buClrTx/>
                <a:buSzTx/>
                <a:buNone/>
              </a:pPr>
              <a:r>
                <a:rPr kumimoji="0" lang="en-US" altLang="zh-CN" sz="1350">
                  <a:solidFill>
                    <a:srgbClr val="000000"/>
                  </a:solidFill>
                  <a:ea typeface="宋体" panose="02010600030101010101" pitchFamily="2" charset="-122"/>
                </a:rPr>
                <a:t>database</a:t>
              </a:r>
            </a:p>
            <a:p>
              <a:pPr defTabSz="685800" eaLnBrk="0" hangingPunct="0">
                <a:spcBef>
                  <a:spcPct val="0"/>
                </a:spcBef>
                <a:buClrTx/>
                <a:buSzTx/>
                <a:buNone/>
              </a:pPr>
              <a:r>
                <a:rPr kumimoji="0" lang="en-US" altLang="zh-CN" sz="1350">
                  <a:solidFill>
                    <a:srgbClr val="000000"/>
                  </a:solidFill>
                  <a:ea typeface="宋体" panose="02010600030101010101" pitchFamily="2" charset="-122"/>
                </a:rPr>
                <a:t>operating systems</a:t>
              </a:r>
            </a:p>
            <a:p>
              <a:pPr defTabSz="685800" eaLnBrk="0" hangingPunct="0">
                <a:spcBef>
                  <a:spcPct val="0"/>
                </a:spcBef>
                <a:buClrTx/>
                <a:buSzTx/>
                <a:buNone/>
              </a:pPr>
              <a:r>
                <a:rPr kumimoji="0" lang="en-US" altLang="zh-CN" sz="1350">
                  <a:solidFill>
                    <a:srgbClr val="000000"/>
                  </a:solidFill>
                  <a:ea typeface="宋体" panose="02010600030101010101" pitchFamily="2" charset="-122"/>
                </a:rPr>
                <a:t>operating systems</a:t>
              </a:r>
            </a:p>
          </p:txBody>
        </p:sp>
        <p:sp>
          <p:nvSpPr>
            <p:cNvPr id="14" name="Rectangle 12">
              <a:extLst>
                <a:ext uri="{FF2B5EF4-FFF2-40B4-BE49-F238E27FC236}">
                  <a16:creationId xmlns:a16="http://schemas.microsoft.com/office/drawing/2014/main" id="{085B1DF3-2BF0-4CE9-A6F0-A39E0A94FD61}"/>
                </a:ext>
              </a:extLst>
            </p:cNvPr>
            <p:cNvSpPr>
              <a:spLocks noChangeArrowheads="1"/>
            </p:cNvSpPr>
            <p:nvPr/>
          </p:nvSpPr>
          <p:spPr bwMode="auto">
            <a:xfrm>
              <a:off x="2603" y="2674"/>
              <a:ext cx="1104" cy="720"/>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DB Concepts</a:t>
              </a:r>
            </a:p>
            <a:p>
              <a:pPr defTabSz="685800" eaLnBrk="0" hangingPunct="0">
                <a:spcBef>
                  <a:spcPct val="0"/>
                </a:spcBef>
                <a:buClrTx/>
                <a:buSzTx/>
                <a:buNone/>
              </a:pPr>
              <a:r>
                <a:rPr kumimoji="0" lang="en-US" altLang="zh-CN" sz="1350">
                  <a:solidFill>
                    <a:srgbClr val="000000"/>
                  </a:solidFill>
                  <a:ea typeface="宋体" panose="02010600030101010101" pitchFamily="2" charset="-122"/>
                </a:rPr>
                <a:t>Ullman</a:t>
              </a:r>
            </a:p>
            <a:p>
              <a:pPr defTabSz="685800" eaLnBrk="0" hangingPunct="0">
                <a:spcBef>
                  <a:spcPct val="0"/>
                </a:spcBef>
                <a:buClrTx/>
                <a:buSzTx/>
                <a:buNone/>
              </a:pPr>
              <a:r>
                <a:rPr kumimoji="0" lang="en-US" altLang="zh-CN" sz="1350">
                  <a:solidFill>
                    <a:srgbClr val="000000"/>
                  </a:solidFill>
                  <a:ea typeface="宋体" panose="02010600030101010101" pitchFamily="2" charset="-122"/>
                </a:rPr>
                <a:t>OS Concepts</a:t>
              </a:r>
            </a:p>
            <a:p>
              <a:pPr defTabSz="685800" eaLnBrk="0" hangingPunct="0">
                <a:spcBef>
                  <a:spcPct val="0"/>
                </a:spcBef>
                <a:buClrTx/>
                <a:buSzTx/>
                <a:buNone/>
              </a:pPr>
              <a:r>
                <a:rPr kumimoji="0" lang="en-US" altLang="zh-CN" sz="1350">
                  <a:solidFill>
                    <a:srgbClr val="000000"/>
                  </a:solidFill>
                  <a:ea typeface="宋体" panose="02010600030101010101" pitchFamily="2" charset="-122"/>
                </a:rPr>
                <a:t>Shaw</a:t>
              </a:r>
            </a:p>
          </p:txBody>
        </p:sp>
        <p:sp>
          <p:nvSpPr>
            <p:cNvPr id="15" name="Text Box 13">
              <a:extLst>
                <a:ext uri="{FF2B5EF4-FFF2-40B4-BE49-F238E27FC236}">
                  <a16:creationId xmlns:a16="http://schemas.microsoft.com/office/drawing/2014/main" id="{32EAA9DF-A42B-42EE-A491-786C529C7684}"/>
                </a:ext>
              </a:extLst>
            </p:cNvPr>
            <p:cNvSpPr txBox="1">
              <a:spLocks noChangeArrowheads="1"/>
            </p:cNvSpPr>
            <p:nvPr/>
          </p:nvSpPr>
          <p:spPr bwMode="auto">
            <a:xfrm>
              <a:off x="2271" y="3367"/>
              <a:ext cx="51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00" b="1" i="1">
                  <a:solidFill>
                    <a:srgbClr val="1F07CF"/>
                  </a:solidFill>
                  <a:ea typeface="宋体" panose="02010600030101010101" pitchFamily="2" charset="-122"/>
                </a:rPr>
                <a:t>text</a:t>
              </a:r>
            </a:p>
          </p:txBody>
        </p:sp>
      </p:grpSp>
      <p:sp>
        <p:nvSpPr>
          <p:cNvPr id="16" name="Rectangle 14">
            <a:extLst>
              <a:ext uri="{FF2B5EF4-FFF2-40B4-BE49-F238E27FC236}">
                <a16:creationId xmlns:a16="http://schemas.microsoft.com/office/drawing/2014/main" id="{01D9101C-FBD1-4995-A271-098120809E55}"/>
              </a:ext>
            </a:extLst>
          </p:cNvPr>
          <p:cNvSpPr>
            <a:spLocks noChangeArrowheads="1"/>
          </p:cNvSpPr>
          <p:nvPr/>
        </p:nvSpPr>
        <p:spPr bwMode="auto">
          <a:xfrm>
            <a:off x="3995936" y="2763862"/>
            <a:ext cx="4896543" cy="31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500" b="1">
                <a:solidFill>
                  <a:srgbClr val="FF0000"/>
                </a:solidFill>
                <a:ea typeface="宋体" panose="02010600030101010101" pitchFamily="2" charset="-122"/>
              </a:rPr>
              <a:t>We shall see that these two relations are in 4NF</a:t>
            </a:r>
          </a:p>
        </p:txBody>
      </p:sp>
    </p:spTree>
    <p:extLst>
      <p:ext uri="{BB962C8B-B14F-4D97-AF65-F5344CB8AC3E}">
        <p14:creationId xmlns:p14="http://schemas.microsoft.com/office/powerpoint/2010/main" val="18754130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Multivalued Dependencies (MVDs)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latin typeface="Comic Sans MS" pitchFamily="66" charset="0"/>
                  </a:rPr>
                  <a:t>Let </a:t>
                </a:r>
                <a:r>
                  <a:rPr lang="en-US" altLang="zh-CN" sz="2000" b="1" dirty="0">
                    <a:solidFill>
                      <a:srgbClr val="1F07CF"/>
                    </a:solidFill>
                    <a:latin typeface="Comic Sans MS" pitchFamily="66" charset="0"/>
                  </a:rPr>
                  <a:t>R</a:t>
                </a:r>
                <a:r>
                  <a:rPr lang="en-US" altLang="zh-CN" sz="2000" dirty="0">
                    <a:latin typeface="Comic Sans MS" pitchFamily="66" charset="0"/>
                  </a:rPr>
                  <a:t> be a relation schema and let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𝑹</m:t>
                    </m:r>
                  </m:oMath>
                </a14:m>
                <a:r>
                  <a:rPr lang="en-US" altLang="zh-CN" sz="2000" b="1" dirty="0">
                    <a:solidFill>
                      <a:srgbClr val="1F07CF"/>
                    </a:solidFill>
                    <a:latin typeface="Comic Sans MS" pitchFamily="66" charset="0"/>
                  </a:rPr>
                  <a:t> </a:t>
                </a:r>
                <a:r>
                  <a:rPr lang="en-US" altLang="zh-CN" sz="2000" dirty="0">
                    <a:latin typeface="Comic Sans MS" pitchFamily="66" charset="0"/>
                  </a:rPr>
                  <a:t>and </a:t>
                </a:r>
                <a14:m>
                  <m:oMath xmlns:m="http://schemas.openxmlformats.org/officeDocument/2006/math">
                    <m:r>
                      <a:rPr lang="zh-CN" altLang="en-US" sz="2000" b="1" i="1" smtClean="0">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b="1" dirty="0">
                    <a:solidFill>
                      <a:srgbClr val="1F07CF"/>
                    </a:solidFill>
                    <a:latin typeface="Comic Sans MS" pitchFamily="66" charset="0"/>
                  </a:rPr>
                  <a:t> </a:t>
                </a:r>
                <a:r>
                  <a:rPr lang="en-US" altLang="zh-CN" sz="2000" dirty="0">
                    <a:latin typeface="Comic Sans MS" pitchFamily="66" charset="0"/>
                  </a:rPr>
                  <a:t>. The </a:t>
                </a:r>
                <a:r>
                  <a:rPr lang="en-US" altLang="zh-CN" sz="2000" b="1" dirty="0">
                    <a:solidFill>
                      <a:srgbClr val="FF0000"/>
                    </a:solidFill>
                    <a:latin typeface="Comic Sans MS" pitchFamily="66" charset="0"/>
                  </a:rPr>
                  <a:t>multivalued dependency </a:t>
                </a:r>
              </a:p>
              <a:p>
                <a:pPr marL="0" indent="0">
                  <a:buNone/>
                </a:pPr>
                <a14:m>
                  <m:oMathPara xmlns:m="http://schemas.openxmlformats.org/officeDocument/2006/math">
                    <m:oMathParaPr>
                      <m:jc m:val="centerGroup"/>
                    </m:oMathParaPr>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m:oMathPara>
                </a14:m>
                <a:endParaRPr lang="en-US" altLang="zh-CN" sz="2000" b="1" dirty="0">
                  <a:solidFill>
                    <a:srgbClr val="FF0000"/>
                  </a:solidFill>
                  <a:latin typeface="Comic Sans MS" pitchFamily="66" charset="0"/>
                </a:endParaRPr>
              </a:p>
              <a:p>
                <a:pPr marL="457200" lvl="1" indent="0">
                  <a:buNone/>
                </a:pPr>
                <a:r>
                  <a:rPr lang="en-US" altLang="zh-CN" sz="1800" dirty="0">
                    <a:latin typeface="Comic Sans MS" pitchFamily="66" charset="0"/>
                  </a:rPr>
                  <a:t>holds on </a:t>
                </a:r>
                <a:r>
                  <a:rPr lang="en-US" altLang="zh-CN" sz="1800" b="1" dirty="0">
                    <a:solidFill>
                      <a:srgbClr val="1F07CF"/>
                    </a:solidFill>
                    <a:latin typeface="Comic Sans MS" pitchFamily="66" charset="0"/>
                  </a:rPr>
                  <a:t>R</a:t>
                </a:r>
                <a:r>
                  <a:rPr lang="en-US" altLang="zh-CN" sz="1800" dirty="0">
                    <a:latin typeface="Comic Sans MS" pitchFamily="66" charset="0"/>
                  </a:rPr>
                  <a:t> if in any legal relation </a:t>
                </a:r>
                <a:r>
                  <a:rPr lang="en-US" altLang="zh-CN" sz="1800" b="1" dirty="0">
                    <a:solidFill>
                      <a:srgbClr val="1F07CF"/>
                    </a:solidFill>
                    <a:latin typeface="Comic Sans MS" pitchFamily="66" charset="0"/>
                  </a:rPr>
                  <a:t>r(R), </a:t>
                </a:r>
                <a:r>
                  <a:rPr lang="en-US" altLang="zh-CN" sz="1800" dirty="0">
                    <a:latin typeface="Comic Sans MS" pitchFamily="66" charset="0"/>
                  </a:rPr>
                  <a:t>for all pairs for tuples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oMath>
                </a14:m>
                <a:r>
                  <a:rPr lang="en-US" altLang="zh-CN" sz="1800" dirty="0">
                    <a:latin typeface="Comic Sans MS" pitchFamily="66" charset="0"/>
                  </a:rPr>
                  <a:t> 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𝟐</m:t>
                        </m:r>
                      </m:sub>
                    </m:sSub>
                  </m:oMath>
                </a14:m>
                <a:r>
                  <a:rPr lang="en-US" altLang="zh-CN" sz="1800" b="1" dirty="0">
                    <a:solidFill>
                      <a:srgbClr val="1F07CF"/>
                    </a:solidFill>
                    <a:latin typeface="Comic Sans MS" pitchFamily="66" charset="0"/>
                  </a:rPr>
                  <a:t> </a:t>
                </a:r>
                <a:r>
                  <a:rPr lang="en-US" altLang="zh-CN" sz="1800" dirty="0">
                    <a:latin typeface="Comic Sans MS" pitchFamily="66" charset="0"/>
                  </a:rPr>
                  <a:t>in </a:t>
                </a:r>
                <a:r>
                  <a:rPr lang="en-US" altLang="zh-CN" sz="1800" b="1" dirty="0">
                    <a:solidFill>
                      <a:srgbClr val="1F07CF"/>
                    </a:solidFill>
                    <a:latin typeface="Comic Sans MS" pitchFamily="66" charset="0"/>
                  </a:rPr>
                  <a:t>r</a:t>
                </a:r>
                <a:r>
                  <a:rPr lang="en-US" altLang="zh-CN" sz="1800" dirty="0">
                    <a:latin typeface="Comic Sans MS" pitchFamily="66" charset="0"/>
                  </a:rPr>
                  <a:t> such that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𝟏</m:t>
                        </m:r>
                      </m:sub>
                    </m:sSub>
                    <m:d>
                      <m:dPr>
                        <m:begChr m:val="["/>
                        <m:endChr m:val="]"/>
                        <m:ctrlPr>
                          <a:rPr lang="en-US" altLang="zh-CN" sz="1800" b="1" i="1" smtClean="0">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𝜶</m:t>
                        </m:r>
                      </m:e>
                    </m:d>
                    <m:r>
                      <a:rPr lang="en-US" altLang="zh-CN"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𝜶</m:t>
                    </m:r>
                    <m:r>
                      <a:rPr lang="en-US" altLang="zh-CN" sz="1800" b="1" i="1" smtClean="0">
                        <a:solidFill>
                          <a:srgbClr val="1F07CF"/>
                        </a:solidFill>
                        <a:latin typeface="Cambria Math" panose="02040503050406030204" pitchFamily="18" charset="0"/>
                      </a:rPr>
                      <m:t>]</m:t>
                    </m:r>
                  </m:oMath>
                </a14:m>
                <a:r>
                  <a:rPr lang="en-US" altLang="zh-CN" sz="1800" dirty="0">
                    <a:latin typeface="Comic Sans MS" pitchFamily="66" charset="0"/>
                  </a:rPr>
                  <a:t>, there exist tuples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oMath>
                </a14:m>
                <a:r>
                  <a:rPr lang="en-US" altLang="zh-CN" sz="1800" b="1" dirty="0">
                    <a:solidFill>
                      <a:srgbClr val="1F07CF"/>
                    </a:solidFill>
                    <a:latin typeface="Comic Sans MS" pitchFamily="66" charset="0"/>
                  </a:rPr>
                  <a:t> </a:t>
                </a:r>
                <a:r>
                  <a:rPr lang="en-US" altLang="zh-CN" sz="1800" dirty="0">
                    <a:latin typeface="Comic Sans MS" pitchFamily="66" charset="0"/>
                  </a:rPr>
                  <a:t>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oMath>
                </a14:m>
                <a:r>
                  <a:rPr lang="en-US" altLang="zh-CN" sz="1800" dirty="0">
                    <a:latin typeface="Comic Sans MS" pitchFamily="66" charset="0"/>
                  </a:rPr>
                  <a:t> in </a:t>
                </a:r>
                <a:r>
                  <a:rPr lang="en-US" altLang="zh-CN" sz="1800" b="1" dirty="0">
                    <a:solidFill>
                      <a:srgbClr val="1F07CF"/>
                    </a:solidFill>
                    <a:latin typeface="Comic Sans MS" pitchFamily="66" charset="0"/>
                  </a:rPr>
                  <a:t>r</a:t>
                </a:r>
                <a:r>
                  <a:rPr lang="en-US" altLang="zh-CN" sz="1800" dirty="0">
                    <a:latin typeface="Comic Sans MS" pitchFamily="66" charset="0"/>
                  </a:rPr>
                  <a:t> such that: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𝟏</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oMath>
                </a14:m>
                <a:endParaRPr lang="en-US" altLang="zh-CN" sz="1800" b="1" i="1" dirty="0">
                  <a:latin typeface="Comic Sans MS"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d>
                        <m:dPr>
                          <m:begChr m:val="["/>
                          <m:endChr m:val="]"/>
                          <m:ctrlPr>
                            <a:rPr lang="en-US" altLang="zh-CN" sz="1800" b="1" i="1" smtClean="0">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𝜷</m:t>
                          </m:r>
                        </m:e>
                      </m:d>
                    </m:oMath>
                  </m:oMathPara>
                </a14:m>
                <a:endParaRPr lang="en-US" altLang="zh-CN" sz="1800" b="1" dirty="0">
                  <a:solidFill>
                    <a:srgbClr val="1F07CF"/>
                  </a:solidFill>
                  <a:latin typeface="Comic Sans MS"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r>
                        <a:rPr lang="en-US" altLang="zh-CN" sz="1800" b="1" i="1">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itchFamily="66" charset="0"/>
                </a:endParaRPr>
              </a:p>
              <a:p>
                <a:pPr marL="0" indent="0">
                  <a:buNone/>
                </a:pPr>
                <a:endParaRPr lang="zh-CN" altLang="en-US" sz="20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96"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66479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MVD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sz="2000" dirty="0">
                    <a:latin typeface="Comic Sans MS" pitchFamily="66" charset="0"/>
                  </a:rPr>
                  <a:t>Tabular representation of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endParaRPr lang="en-US" altLang="zh-CN" sz="2000" b="1" dirty="0">
                  <a:solidFill>
                    <a:srgbClr val="FF0000"/>
                  </a:solidFill>
                  <a:latin typeface="Comic Sans MS" pitchFamily="66" charset="0"/>
                </a:endParaRPr>
              </a:p>
              <a:p>
                <a:endParaRPr lang="zh-CN" altLang="en-US" sz="20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711" t="-801"/>
                </a:stretch>
              </a:blipFill>
            </p:spPr>
            <p:txBody>
              <a:bodyPr/>
              <a:lstStyle/>
              <a:p>
                <a:r>
                  <a:rPr lang="zh-CN" altLang="en-US">
                    <a:noFill/>
                  </a:rPr>
                  <a:t> </a:t>
                </a:r>
              </a:p>
            </p:txBody>
          </p:sp>
        </mc:Fallback>
      </mc:AlternateContent>
      <p:pic>
        <p:nvPicPr>
          <p:cNvPr id="4" name="Picture 23">
            <a:extLst>
              <a:ext uri="{FF2B5EF4-FFF2-40B4-BE49-F238E27FC236}">
                <a16:creationId xmlns:a16="http://schemas.microsoft.com/office/drawing/2014/main" id="{1D1C46D2-6396-4063-BD12-B9B2CA69A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8" t="26994" b="26076"/>
          <a:stretch>
            <a:fillRect/>
          </a:stretch>
        </p:blipFill>
        <p:spPr bwMode="auto">
          <a:xfrm>
            <a:off x="1993106" y="1634729"/>
            <a:ext cx="5135166" cy="183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
        <p:nvSpPr>
          <p:cNvPr id="5" name="Line 25">
            <a:extLst>
              <a:ext uri="{FF2B5EF4-FFF2-40B4-BE49-F238E27FC236}">
                <a16:creationId xmlns:a16="http://schemas.microsoft.com/office/drawing/2014/main" id="{CED30E66-C4EB-4738-8070-C596D3493C8D}"/>
              </a:ext>
            </a:extLst>
          </p:cNvPr>
          <p:cNvSpPr>
            <a:spLocks noChangeShapeType="1"/>
          </p:cNvSpPr>
          <p:nvPr/>
        </p:nvSpPr>
        <p:spPr bwMode="auto">
          <a:xfrm>
            <a:off x="2651522" y="2141935"/>
            <a:ext cx="0" cy="1117997"/>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lstStyle/>
          <a:p>
            <a:pPr marL="0" marR="0" lvl="0" indent="0" defTabSz="685800" eaLnBrk="0" fontAlgn="auto" latinLnBrk="0" hangingPunct="0">
              <a:lnSpc>
                <a:spcPct val="100000"/>
              </a:lnSpc>
              <a:spcBef>
                <a:spcPct val="0"/>
              </a:spcBef>
              <a:spcAft>
                <a:spcPts val="0"/>
              </a:spcAft>
              <a:buClrTx/>
              <a:buSzTx/>
              <a:buFontTx/>
              <a:buNone/>
              <a:tabLst/>
              <a:defRPr/>
            </a:pPr>
            <a:endParaRPr kumimoji="0" lang="zh-CN" altLang="en-US" sz="1350" b="1" i="0" u="none" strike="noStrike" kern="0" cap="none" spc="0" normalizeH="0" baseline="0" noProof="0">
              <a:ln>
                <a:noFill/>
              </a:ln>
              <a:solidFill>
                <a:srgbClr val="000000"/>
              </a:solidFill>
              <a:effectLst/>
              <a:uLnTx/>
              <a:uFillTx/>
              <a:latin typeface="Helvetica" panose="020B0604020202020204" pitchFamily="34" charset="0"/>
              <a:ea typeface="+mn-ea"/>
            </a:endParaRPr>
          </a:p>
        </p:txBody>
      </p:sp>
      <p:sp>
        <p:nvSpPr>
          <p:cNvPr id="6" name="Freeform 27">
            <a:extLst>
              <a:ext uri="{FF2B5EF4-FFF2-40B4-BE49-F238E27FC236}">
                <a16:creationId xmlns:a16="http://schemas.microsoft.com/office/drawing/2014/main" id="{76B642EB-11D0-4BA2-BBD8-563A69B105CE}"/>
              </a:ext>
            </a:extLst>
          </p:cNvPr>
          <p:cNvSpPr>
            <a:spLocks/>
          </p:cNvSpPr>
          <p:nvPr/>
        </p:nvSpPr>
        <p:spPr bwMode="auto">
          <a:xfrm>
            <a:off x="3767137" y="2183607"/>
            <a:ext cx="234554" cy="675085"/>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a typeface="+mn-ea"/>
            </a:endParaRPr>
          </a:p>
        </p:txBody>
      </p:sp>
      <p:sp>
        <p:nvSpPr>
          <p:cNvPr id="7" name="Freeform 28">
            <a:extLst>
              <a:ext uri="{FF2B5EF4-FFF2-40B4-BE49-F238E27FC236}">
                <a16:creationId xmlns:a16="http://schemas.microsoft.com/office/drawing/2014/main" id="{C1E5ED03-26B8-4A7A-BE02-EBB6D842B145}"/>
              </a:ext>
            </a:extLst>
          </p:cNvPr>
          <p:cNvSpPr>
            <a:spLocks/>
          </p:cNvSpPr>
          <p:nvPr/>
        </p:nvSpPr>
        <p:spPr bwMode="auto">
          <a:xfrm>
            <a:off x="3789760" y="2527697"/>
            <a:ext cx="255984" cy="675084"/>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a typeface="+mn-ea"/>
            </a:endParaRPr>
          </a:p>
        </p:txBody>
      </p:sp>
      <p:sp>
        <p:nvSpPr>
          <p:cNvPr id="8" name="Freeform 29">
            <a:extLst>
              <a:ext uri="{FF2B5EF4-FFF2-40B4-BE49-F238E27FC236}">
                <a16:creationId xmlns:a16="http://schemas.microsoft.com/office/drawing/2014/main" id="{5B67D58B-48AA-48D1-A374-BF689C1B4BD6}"/>
              </a:ext>
            </a:extLst>
          </p:cNvPr>
          <p:cNvSpPr>
            <a:spLocks/>
          </p:cNvSpPr>
          <p:nvPr/>
        </p:nvSpPr>
        <p:spPr bwMode="auto">
          <a:xfrm flipH="1">
            <a:off x="6805612" y="2451497"/>
            <a:ext cx="196454" cy="570309"/>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CC0099"/>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a typeface="+mn-ea"/>
            </a:endParaRPr>
          </a:p>
        </p:txBody>
      </p:sp>
      <p:sp>
        <p:nvSpPr>
          <p:cNvPr id="9" name="Freeform 30">
            <a:extLst>
              <a:ext uri="{FF2B5EF4-FFF2-40B4-BE49-F238E27FC236}">
                <a16:creationId xmlns:a16="http://schemas.microsoft.com/office/drawing/2014/main" id="{EF064BC1-A554-4AA9-95B4-37EE053D55C6}"/>
              </a:ext>
            </a:extLst>
          </p:cNvPr>
          <p:cNvSpPr>
            <a:spLocks/>
          </p:cNvSpPr>
          <p:nvPr/>
        </p:nvSpPr>
        <p:spPr bwMode="auto">
          <a:xfrm>
            <a:off x="5406629" y="2187179"/>
            <a:ext cx="183356" cy="1159669"/>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CC0099"/>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a typeface="+mn-ea"/>
            </a:endParaRPr>
          </a:p>
        </p:txBody>
      </p:sp>
      <p:sp>
        <p:nvSpPr>
          <p:cNvPr id="10" name="TextBox 1">
            <a:extLst>
              <a:ext uri="{FF2B5EF4-FFF2-40B4-BE49-F238E27FC236}">
                <a16:creationId xmlns:a16="http://schemas.microsoft.com/office/drawing/2014/main" id="{AD4CF6E4-53E1-4BD5-B4F9-FDE97A9B9677}"/>
              </a:ext>
            </a:extLst>
          </p:cNvPr>
          <p:cNvSpPr txBox="1">
            <a:spLocks noChangeArrowheads="1"/>
          </p:cNvSpPr>
          <p:nvPr/>
        </p:nvSpPr>
        <p:spPr bwMode="auto">
          <a:xfrm>
            <a:off x="827584" y="3791315"/>
            <a:ext cx="7776864"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ts val="600"/>
              </a:spcBef>
              <a:buClrTx/>
              <a:buSzTx/>
              <a:buFont typeface="Wingdings" panose="05000000000000000000" pitchFamily="2" charset="2"/>
              <a:buNone/>
            </a:pPr>
            <a:r>
              <a:rPr kumimoji="0" lang="en-US" altLang="zh-CN" sz="1600" b="1" dirty="0">
                <a:solidFill>
                  <a:srgbClr val="1F07CF"/>
                </a:solidFill>
                <a:ea typeface="宋体" panose="02010600030101010101" pitchFamily="2" charset="-122"/>
              </a:rPr>
              <a:t>Functional dependencies: </a:t>
            </a:r>
            <a:r>
              <a:rPr kumimoji="0" lang="en-US" altLang="zh-CN" sz="1600" dirty="0">
                <a:ea typeface="宋体" panose="02010600030101010101" pitchFamily="2" charset="-122"/>
              </a:rPr>
              <a:t>equality-generating dependencies </a:t>
            </a:r>
            <a:r>
              <a:rPr kumimoji="0" lang="zh-CN" altLang="en-US" sz="1600" dirty="0">
                <a:ea typeface="宋体" panose="02010600030101010101" pitchFamily="2" charset="-122"/>
              </a:rPr>
              <a:t>相等产生依赖</a:t>
            </a:r>
            <a:endParaRPr kumimoji="0" lang="en-US" altLang="zh-CN" sz="1600" dirty="0">
              <a:ea typeface="宋体" panose="02010600030101010101" pitchFamily="2" charset="-122"/>
            </a:endParaRPr>
          </a:p>
          <a:p>
            <a:pPr defTabSz="685800" eaLnBrk="0" hangingPunct="0">
              <a:spcBef>
                <a:spcPts val="600"/>
              </a:spcBef>
              <a:buClrTx/>
              <a:buSzTx/>
              <a:buFont typeface="Wingdings" panose="05000000000000000000" pitchFamily="2" charset="2"/>
              <a:buNone/>
            </a:pPr>
            <a:r>
              <a:rPr kumimoji="0" lang="en-US" altLang="zh-CN" sz="1600" b="1" dirty="0">
                <a:solidFill>
                  <a:srgbClr val="FF0000"/>
                </a:solidFill>
                <a:ea typeface="宋体" panose="02010600030101010101" pitchFamily="2" charset="-122"/>
              </a:rPr>
              <a:t>Multivalued dependencies</a:t>
            </a:r>
            <a:r>
              <a:rPr kumimoji="0" lang="en-US" altLang="zh-CN" sz="1600" b="1" dirty="0">
                <a:ea typeface="宋体" panose="02010600030101010101" pitchFamily="2" charset="-122"/>
              </a:rPr>
              <a:t>: </a:t>
            </a:r>
            <a:r>
              <a:rPr kumimoji="0" lang="en-US" altLang="zh-CN" sz="1600" dirty="0">
                <a:ea typeface="宋体" panose="02010600030101010101" pitchFamily="2" charset="-122"/>
              </a:rPr>
              <a:t>tuple-generating dependencies </a:t>
            </a:r>
            <a:r>
              <a:rPr kumimoji="0" lang="zh-CN" altLang="en-US" sz="1600" dirty="0">
                <a:ea typeface="宋体" panose="02010600030101010101" pitchFamily="2" charset="-122"/>
              </a:rPr>
              <a:t>元组产生依赖</a:t>
            </a:r>
            <a:endParaRPr kumimoji="0" lang="en-US" altLang="zh-CN" sz="1600" dirty="0">
              <a:ea typeface="宋体" panose="02010600030101010101" pitchFamily="2" charset="-122"/>
            </a:endParaRPr>
          </a:p>
        </p:txBody>
      </p:sp>
    </p:spTree>
    <p:extLst>
      <p:ext uri="{BB962C8B-B14F-4D97-AF65-F5344CB8AC3E}">
        <p14:creationId xmlns:p14="http://schemas.microsoft.com/office/powerpoint/2010/main" val="36353847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MVD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699542"/>
                <a:ext cx="8568952" cy="3805070"/>
              </a:xfrm>
            </p:spPr>
            <p:txBody>
              <a:bodyPr/>
              <a:lstStyle/>
              <a:p>
                <a:pPr>
                  <a:lnSpc>
                    <a:spcPct val="150000"/>
                  </a:lnSpc>
                </a:pPr>
                <a:r>
                  <a:rPr lang="en-US" altLang="zh-CN" sz="2000" b="1" dirty="0">
                    <a:latin typeface="Comic Sans MS" pitchFamily="66" charset="0"/>
                  </a:rPr>
                  <a:t>Properties of MVD</a:t>
                </a:r>
              </a:p>
              <a:p>
                <a:pPr lvl="1">
                  <a:lnSpc>
                    <a:spcPct val="150000"/>
                  </a:lnSpc>
                </a:pPr>
                <a:r>
                  <a:rPr lang="en-US" altLang="zh-CN" sz="1800" b="1" dirty="0">
                    <a:solidFill>
                      <a:srgbClr val="1F07CF"/>
                    </a:solidFill>
                    <a:latin typeface="Comic Sans MS" pitchFamily="66" charset="0"/>
                  </a:rPr>
                  <a:t>Symmetry: if X</a:t>
                </a:r>
                <a14:m>
                  <m:oMath xmlns:m="http://schemas.openxmlformats.org/officeDocument/2006/math">
                    <m:r>
                      <a:rPr lang="zh-CN" altLang="en-US" sz="1800" b="1" i="1" smtClean="0">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Y then X</a:t>
                </a:r>
                <a14:m>
                  <m:oMath xmlns:m="http://schemas.openxmlformats.org/officeDocument/2006/math">
                    <m:r>
                      <a:rPr lang="zh-CN" altLang="en-US" sz="1800" b="1" i="1">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Z, here Z=U-X-Y</a:t>
                </a:r>
              </a:p>
              <a:p>
                <a:pPr lvl="1">
                  <a:lnSpc>
                    <a:spcPct val="150000"/>
                  </a:lnSpc>
                </a:pPr>
                <a:r>
                  <a:rPr lang="en-US" altLang="zh-CN" sz="1800" b="1" dirty="0">
                    <a:solidFill>
                      <a:srgbClr val="1F07CF"/>
                    </a:solidFill>
                    <a:latin typeface="Comic Sans MS" pitchFamily="66" charset="0"/>
                  </a:rPr>
                  <a:t>Transitivity: if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 Y</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 then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Z-Y</a:t>
                </a:r>
              </a:p>
              <a:p>
                <a:pPr lvl="1">
                  <a:lnSpc>
                    <a:spcPct val="150000"/>
                  </a:lnSpc>
                </a:pPr>
                <a:r>
                  <a:rPr lang="en-US" altLang="zh-CN" sz="1800" b="1" dirty="0">
                    <a:solidFill>
                      <a:srgbClr val="1F07CF"/>
                    </a:solidFill>
                    <a:latin typeface="Comic Sans MS" pitchFamily="66" charset="0"/>
                  </a:rPr>
                  <a:t>If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 then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YZ</a:t>
                </a:r>
              </a:p>
              <a:p>
                <a:pPr lvl="1">
                  <a:lnSpc>
                    <a:spcPct val="150000"/>
                  </a:lnSpc>
                </a:pPr>
                <a:r>
                  <a:rPr lang="en-US" altLang="zh-CN" sz="1800" b="1" dirty="0">
                    <a:solidFill>
                      <a:srgbClr val="1F07CF"/>
                    </a:solidFill>
                    <a:latin typeface="Comic Sans MS" pitchFamily="66" charset="0"/>
                  </a:rPr>
                  <a:t>If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 then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Y∩Z</a:t>
                </a:r>
              </a:p>
              <a:p>
                <a:pPr lvl="1">
                  <a:lnSpc>
                    <a:spcPct val="150000"/>
                  </a:lnSpc>
                </a:pPr>
                <a:r>
                  <a:rPr lang="en-US" altLang="zh-CN" sz="1800" b="1" dirty="0">
                    <a:solidFill>
                      <a:srgbClr val="1F07CF"/>
                    </a:solidFill>
                    <a:latin typeface="Comic Sans MS" pitchFamily="66" charset="0"/>
                  </a:rPr>
                  <a:t>If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 then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Y-Z, X</a:t>
                </a:r>
                <a:r>
                  <a:rPr lang="zh-CN" altLang="en-US" sz="1800" b="1" dirty="0">
                    <a:solidFill>
                      <a:srgbClr val="1F07CF"/>
                    </a:solidFill>
                    <a:latin typeface="Comic Sans MS"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Z-Y</a:t>
                </a:r>
              </a:p>
              <a:p>
                <a:pPr lvl="1">
                  <a:lnSpc>
                    <a:spcPct val="150000"/>
                  </a:lnSpc>
                </a:pPr>
                <a:r>
                  <a:rPr lang="en-US" altLang="zh-CN" sz="1800" dirty="0">
                    <a:latin typeface="Comic Sans MS" pitchFamily="66" charset="0"/>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699542"/>
                <a:ext cx="8568952" cy="3805070"/>
              </a:xfrm>
              <a:blipFill rotWithShape="1">
                <a:blip r:embed="rId2"/>
                <a:stretch>
                  <a:fillRect l="-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0631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490C0-832B-4A7A-AECC-98E757A53C73}"/>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6D2BBF-9D3D-4695-BA01-93D86AAE893D}"/>
                  </a:ext>
                </a:extLst>
              </p:cNvPr>
              <p:cNvSpPr>
                <a:spLocks noGrp="1"/>
              </p:cNvSpPr>
              <p:nvPr>
                <p:ph idx="1"/>
              </p:nvPr>
            </p:nvSpPr>
            <p:spPr/>
            <p:txBody>
              <a:bodyPr/>
              <a:lstStyle/>
              <a:p>
                <a:r>
                  <a:rPr lang="en-US" altLang="zh-CN" sz="2000" dirty="0">
                    <a:latin typeface="Comic Sans MS" pitchFamily="66" charset="0"/>
                  </a:rPr>
                  <a:t>Let </a:t>
                </a:r>
                <a:r>
                  <a:rPr lang="en-US" altLang="zh-CN" sz="2000" b="1" dirty="0">
                    <a:solidFill>
                      <a:srgbClr val="1F07CF"/>
                    </a:solidFill>
                    <a:latin typeface="Comic Sans MS" pitchFamily="66" charset="0"/>
                  </a:rPr>
                  <a:t>R</a:t>
                </a:r>
                <a:r>
                  <a:rPr lang="en-US" altLang="zh-CN" sz="2000" dirty="0">
                    <a:latin typeface="Comic Sans MS" pitchFamily="66" charset="0"/>
                  </a:rPr>
                  <a:t> be a relation schema with a set of attributes that are partitioned into 3 nonempty subsets.</a:t>
                </a:r>
              </a:p>
              <a:p>
                <a:pPr marL="457200" lvl="1" indent="0">
                  <a:buNone/>
                </a:pPr>
                <a:r>
                  <a:rPr lang="en-US" altLang="zh-CN" sz="1800" dirty="0">
                    <a:latin typeface="Comic Sans MS" pitchFamily="66" charset="0"/>
                  </a:rPr>
                  <a:t>				</a:t>
                </a:r>
                <a:r>
                  <a:rPr lang="en-US" altLang="zh-CN" sz="1800" b="1" dirty="0">
                    <a:solidFill>
                      <a:srgbClr val="1F07CF"/>
                    </a:solidFill>
                    <a:latin typeface="Comic Sans MS" pitchFamily="66" charset="0"/>
                  </a:rPr>
                  <a:t>Y, Z, W</a:t>
                </a:r>
              </a:p>
              <a:p>
                <a:r>
                  <a:rPr lang="en-US" altLang="zh-CN" sz="2000" dirty="0">
                    <a:latin typeface="Comic Sans MS" pitchFamily="66" charset="0"/>
                  </a:rPr>
                  <a:t>We say that </a:t>
                </a:r>
                <a:r>
                  <a:rPr lang="en-US" altLang="zh-CN" sz="2000" b="1" dirty="0">
                    <a:solidFill>
                      <a:srgbClr val="1F07CF"/>
                    </a:solidFill>
                    <a:latin typeface="Comic Sans MS" pitchFamily="66" charset="0"/>
                  </a:rPr>
                  <a:t>Y</a:t>
                </a:r>
                <a14:m>
                  <m:oMath xmlns:m="http://schemas.openxmlformats.org/officeDocument/2006/math">
                    <m:r>
                      <a:rPr lang="zh-CN" altLang="en-US" sz="2000" b="1" i="1">
                        <a:solidFill>
                          <a:srgbClr val="1F07CF"/>
                        </a:solidFill>
                        <a:latin typeface="Cambria Math" panose="02040503050406030204" pitchFamily="18" charset="0"/>
                      </a:rPr>
                      <m:t>↠</m:t>
                    </m:r>
                  </m:oMath>
                </a14:m>
                <a:r>
                  <a:rPr lang="en-US" altLang="zh-CN" sz="2000" b="1" dirty="0">
                    <a:solidFill>
                      <a:srgbClr val="1F07CF"/>
                    </a:solidFill>
                    <a:latin typeface="Comic Sans MS" pitchFamily="66" charset="0"/>
                  </a:rPr>
                  <a:t>Z</a:t>
                </a:r>
                <a:r>
                  <a:rPr lang="en-US" altLang="zh-CN" sz="2000" dirty="0">
                    <a:latin typeface="Comic Sans MS" pitchFamily="66" charset="0"/>
                  </a:rPr>
                  <a:t> (</a:t>
                </a:r>
                <a:r>
                  <a:rPr lang="en-US" altLang="zh-CN" sz="2000" b="1" dirty="0">
                    <a:solidFill>
                      <a:srgbClr val="1F07CF"/>
                    </a:solidFill>
                    <a:latin typeface="Comic Sans MS" pitchFamily="66" charset="0"/>
                  </a:rPr>
                  <a:t>Y multi-determines Z</a:t>
                </a:r>
                <a:r>
                  <a:rPr lang="en-US" altLang="zh-CN" sz="2000" dirty="0">
                    <a:latin typeface="Comic Sans MS" pitchFamily="66" charset="0"/>
                  </a:rPr>
                  <a:t>)</a:t>
                </a:r>
                <a:br>
                  <a:rPr lang="en-US" altLang="zh-CN" sz="2000" dirty="0">
                    <a:latin typeface="Comic Sans MS" pitchFamily="66" charset="0"/>
                  </a:rPr>
                </a:br>
                <a:r>
                  <a:rPr lang="en-US" altLang="zh-CN" sz="2000" b="1" dirty="0" err="1">
                    <a:solidFill>
                      <a:srgbClr val="FF0000"/>
                    </a:solidFill>
                    <a:latin typeface="Comic Sans MS" pitchFamily="66" charset="0"/>
                  </a:rPr>
                  <a:t>iff</a:t>
                </a:r>
                <a:r>
                  <a:rPr lang="en-US" altLang="zh-CN" sz="2000" dirty="0">
                    <a:latin typeface="Comic Sans MS" pitchFamily="66" charset="0"/>
                  </a:rPr>
                  <a:t> for all possible relations </a:t>
                </a:r>
                <a:r>
                  <a:rPr lang="en-US" altLang="zh-CN" sz="2000" b="1" dirty="0">
                    <a:solidFill>
                      <a:srgbClr val="1F07CF"/>
                    </a:solidFill>
                    <a:latin typeface="Comic Sans MS" pitchFamily="66" charset="0"/>
                  </a:rPr>
                  <a:t>r(R)</a:t>
                </a:r>
              </a:p>
              <a:p>
                <a:pPr lvl="1"/>
                <a14:m>
                  <m:oMath xmlns:m="http://schemas.openxmlformats.org/officeDocument/2006/math">
                    <m:r>
                      <a:rPr lang="en-US" altLang="zh-CN" sz="1800" b="1" i="1" dirty="0" smtClean="0">
                        <a:solidFill>
                          <a:srgbClr val="1F07CF"/>
                        </a:solidFill>
                        <a:latin typeface="Cambria Math" panose="02040503050406030204" pitchFamily="18" charset="0"/>
                      </a:rPr>
                      <m:t>&lt;</m:t>
                    </m:r>
                    <m:r>
                      <a:rPr lang="en-US" altLang="zh-CN" sz="1800" b="1" i="1" dirty="0" smtClean="0">
                        <a:solidFill>
                          <a:srgbClr val="1F07CF"/>
                        </a:solidFill>
                        <a:latin typeface="Cambria Math" panose="02040503050406030204" pitchFamily="18" charset="0"/>
                      </a:rPr>
                      <m:t>𝒚</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𝒛</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𝒘</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&gt;</m:t>
                    </m:r>
                    <m:r>
                      <a:rPr lang="en-US" altLang="zh-CN" sz="1800" b="1" i="1" dirty="0" smtClean="0">
                        <a:solidFill>
                          <a:srgbClr val="1F07CF"/>
                        </a:solidFill>
                        <a:latin typeface="Cambria Math" panose="02040503050406030204" pitchFamily="18" charset="0"/>
                        <a:ea typeface="Cambria Math" panose="02040503050406030204" pitchFamily="18" charset="0"/>
                      </a:rPr>
                      <m:t>∈</m:t>
                    </m:r>
                    <m:r>
                      <a:rPr lang="en-US" altLang="zh-CN" sz="1800" b="1" i="1" dirty="0" smtClean="0">
                        <a:solidFill>
                          <a:srgbClr val="1F07CF"/>
                        </a:solidFill>
                        <a:latin typeface="Cambria Math" panose="02040503050406030204" pitchFamily="18" charset="0"/>
                      </a:rPr>
                      <m:t>𝒓</m:t>
                    </m:r>
                  </m:oMath>
                </a14:m>
                <a:r>
                  <a:rPr lang="en-US" altLang="zh-CN" sz="1800" b="1" dirty="0">
                    <a:solidFill>
                      <a:srgbClr val="1F07CF"/>
                    </a:solidFill>
                    <a:latin typeface="Comic Sans MS" pitchFamily="66" charset="0"/>
                  </a:rPr>
                  <a:t> </a:t>
                </a:r>
                <a:r>
                  <a:rPr lang="en-US" altLang="zh-CN" sz="1800" dirty="0">
                    <a:latin typeface="Comic Sans MS" pitchFamily="66" charset="0"/>
                  </a:rPr>
                  <a:t> and </a:t>
                </a:r>
                <a14:m>
                  <m:oMath xmlns:m="http://schemas.openxmlformats.org/officeDocument/2006/math">
                    <m:r>
                      <a:rPr lang="en-US" altLang="zh-CN" sz="1800" b="1" i="1" dirty="0" smtClean="0">
                        <a:solidFill>
                          <a:srgbClr val="1F07CF"/>
                        </a:solidFill>
                        <a:latin typeface="Cambria Math" panose="02040503050406030204" pitchFamily="18" charset="0"/>
                      </a:rPr>
                      <m:t>&lt;</m:t>
                    </m:r>
                    <m:r>
                      <a:rPr lang="en-US" altLang="zh-CN" sz="1800" b="1" i="1" dirty="0" smtClean="0">
                        <a:solidFill>
                          <a:srgbClr val="1F07CF"/>
                        </a:solidFill>
                        <a:latin typeface="Cambria Math" panose="02040503050406030204" pitchFamily="18" charset="0"/>
                      </a:rPr>
                      <m:t>𝒚</m:t>
                    </m:r>
                    <m:r>
                      <a:rPr lang="en-US" altLang="zh-CN" sz="1800" b="1" i="1" dirty="0" smtClean="0">
                        <a:solidFill>
                          <a:srgbClr val="1F07CF"/>
                        </a:solidFill>
                        <a:latin typeface="Cambria Math" panose="02040503050406030204" pitchFamily="18" charset="0"/>
                      </a:rPr>
                      <m:t>,</m:t>
                    </m:r>
                    <m:sSub>
                      <m:sSubPr>
                        <m:ctrlPr>
                          <a:rPr lang="en-US" altLang="zh-CN" sz="1800" b="1" i="1" dirty="0">
                            <a:solidFill>
                              <a:srgbClr val="1F07CF"/>
                            </a:solidFill>
                            <a:latin typeface="Cambria Math" panose="02040503050406030204" pitchFamily="18" charset="0"/>
                          </a:rPr>
                        </m:ctrlPr>
                      </m:sSubPr>
                      <m:e>
                        <m:r>
                          <a:rPr lang="en-US" altLang="zh-CN" sz="1800" b="1" i="1" dirty="0">
                            <a:solidFill>
                              <a:srgbClr val="1F07CF"/>
                            </a:solidFill>
                            <a:latin typeface="Cambria Math" panose="02040503050406030204" pitchFamily="18" charset="0"/>
                          </a:rPr>
                          <m:t>𝒛</m:t>
                        </m:r>
                      </m:e>
                      <m:sub>
                        <m:r>
                          <a:rPr lang="en-US" altLang="zh-CN" sz="1800" b="1" i="1" dirty="0" smtClean="0">
                            <a:solidFill>
                              <a:srgbClr val="1F07CF"/>
                            </a:solidFill>
                            <a:latin typeface="Cambria Math" panose="02040503050406030204" pitchFamily="18" charset="0"/>
                          </a:rPr>
                          <m:t>𝟐</m:t>
                        </m:r>
                      </m:sub>
                    </m:sSub>
                    <m:r>
                      <a:rPr lang="en-US" altLang="zh-CN" sz="1800" b="1" i="1" dirty="0">
                        <a:solidFill>
                          <a:srgbClr val="1F07CF"/>
                        </a:solidFill>
                        <a:latin typeface="Cambria Math" panose="02040503050406030204" pitchFamily="18" charset="0"/>
                      </a:rPr>
                      <m:t>,</m:t>
                    </m:r>
                    <m:sSub>
                      <m:sSubPr>
                        <m:ctrlPr>
                          <a:rPr lang="en-US" altLang="zh-CN" sz="1800" b="1" i="1" dirty="0">
                            <a:solidFill>
                              <a:srgbClr val="1F07CF"/>
                            </a:solidFill>
                            <a:latin typeface="Cambria Math" panose="02040503050406030204" pitchFamily="18" charset="0"/>
                          </a:rPr>
                        </m:ctrlPr>
                      </m:sSubPr>
                      <m:e>
                        <m:r>
                          <a:rPr lang="en-US" altLang="zh-CN" sz="1800" b="1" i="1" dirty="0">
                            <a:solidFill>
                              <a:srgbClr val="1F07CF"/>
                            </a:solidFill>
                            <a:latin typeface="Cambria Math" panose="02040503050406030204" pitchFamily="18" charset="0"/>
                          </a:rPr>
                          <m:t>𝒘</m:t>
                        </m:r>
                      </m:e>
                      <m:sub>
                        <m:r>
                          <a:rPr lang="en-US" altLang="zh-CN" sz="1800" b="1" i="1" dirty="0" smtClean="0">
                            <a:solidFill>
                              <a:srgbClr val="1F07CF"/>
                            </a:solidFill>
                            <a:latin typeface="Cambria Math" panose="02040503050406030204" pitchFamily="18" charset="0"/>
                          </a:rPr>
                          <m:t>𝟐</m:t>
                        </m:r>
                      </m:sub>
                    </m:sSub>
                    <m:r>
                      <a:rPr lang="en-US" altLang="zh-CN" sz="1800" b="1" i="1" dirty="0">
                        <a:solidFill>
                          <a:srgbClr val="1F07CF"/>
                        </a:solidFill>
                        <a:latin typeface="Cambria Math" panose="02040503050406030204" pitchFamily="18" charset="0"/>
                      </a:rPr>
                      <m:t>&gt;</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𝒓</m:t>
                    </m:r>
                  </m:oMath>
                </a14:m>
                <a:r>
                  <a:rPr lang="en-US" altLang="zh-CN" sz="1800" dirty="0">
                    <a:latin typeface="Comic Sans MS" pitchFamily="66" charset="0"/>
                  </a:rPr>
                  <a:t> then</a:t>
                </a:r>
              </a:p>
              <a:p>
                <a:pPr lvl="1"/>
                <a14:m>
                  <m:oMath xmlns:m="http://schemas.openxmlformats.org/officeDocument/2006/math">
                    <m:r>
                      <a:rPr lang="en-US" altLang="zh-CN" sz="1800" i="1" dirty="0" smtClean="0">
                        <a:solidFill>
                          <a:srgbClr val="1F07CF"/>
                        </a:solidFill>
                        <a:latin typeface="Cambria Math" panose="02040503050406030204" pitchFamily="18" charset="0"/>
                      </a:rPr>
                      <m:t>&lt;</m:t>
                    </m:r>
                    <m:r>
                      <a:rPr lang="en-US" altLang="zh-CN" sz="1800" i="1" dirty="0" smtClean="0">
                        <a:solidFill>
                          <a:srgbClr val="1F07CF"/>
                        </a:solidFill>
                        <a:latin typeface="Cambria Math" panose="02040503050406030204" pitchFamily="18" charset="0"/>
                      </a:rPr>
                      <m:t>𝑦</m:t>
                    </m:r>
                    <m:r>
                      <a:rPr lang="en-US" altLang="zh-CN" sz="1800" i="1" dirty="0" smtClean="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𝑧</m:t>
                        </m:r>
                      </m:e>
                      <m:sub>
                        <m:r>
                          <a:rPr lang="en-US" altLang="zh-CN" sz="1800" i="1" dirty="0">
                            <a:solidFill>
                              <a:srgbClr val="1F07CF"/>
                            </a:solidFill>
                            <a:latin typeface="Cambria Math" panose="02040503050406030204" pitchFamily="18" charset="0"/>
                          </a:rPr>
                          <m:t>1</m:t>
                        </m:r>
                      </m:sub>
                    </m:sSub>
                    <m:r>
                      <a:rPr lang="en-US" altLang="zh-CN" sz="1800" i="1" dirty="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𝑤</m:t>
                        </m:r>
                      </m:e>
                      <m:sub>
                        <m:r>
                          <a:rPr lang="en-US" altLang="zh-CN" sz="1800" b="0" i="1" dirty="0" smtClean="0">
                            <a:solidFill>
                              <a:srgbClr val="1F07CF"/>
                            </a:solidFill>
                            <a:latin typeface="Cambria Math" panose="02040503050406030204" pitchFamily="18" charset="0"/>
                          </a:rPr>
                          <m:t>2</m:t>
                        </m:r>
                      </m:sub>
                    </m:sSub>
                    <m:r>
                      <a:rPr lang="en-US" altLang="zh-CN" sz="1800" i="1" dirty="0">
                        <a:solidFill>
                          <a:srgbClr val="1F07CF"/>
                        </a:solidFill>
                        <a:latin typeface="Cambria Math" panose="02040503050406030204" pitchFamily="18" charset="0"/>
                      </a:rPr>
                      <m:t>&gt;</m:t>
                    </m:r>
                    <m:r>
                      <a:rPr lang="en-US" altLang="zh-CN" sz="1800" i="1" dirty="0">
                        <a:solidFill>
                          <a:srgbClr val="1F07CF"/>
                        </a:solidFill>
                        <a:latin typeface="Cambria Math" panose="02040503050406030204" pitchFamily="18" charset="0"/>
                        <a:ea typeface="Cambria Math" panose="02040503050406030204" pitchFamily="18" charset="0"/>
                      </a:rPr>
                      <m:t>∈</m:t>
                    </m:r>
                    <m:r>
                      <a:rPr lang="en-US" altLang="zh-CN" sz="1800" i="1" dirty="0">
                        <a:solidFill>
                          <a:srgbClr val="1F07CF"/>
                        </a:solidFill>
                        <a:latin typeface="Cambria Math" panose="02040503050406030204" pitchFamily="18" charset="0"/>
                      </a:rPr>
                      <m:t>𝑟</m:t>
                    </m:r>
                  </m:oMath>
                </a14:m>
                <a:r>
                  <a:rPr lang="en-US" altLang="zh-CN" sz="1800" dirty="0">
                    <a:solidFill>
                      <a:srgbClr val="1F07CF"/>
                    </a:solidFill>
                    <a:latin typeface="Comic Sans MS" pitchFamily="66" charset="0"/>
                  </a:rPr>
                  <a:t> </a:t>
                </a:r>
                <a:r>
                  <a:rPr lang="en-US" altLang="zh-CN" sz="1800" dirty="0">
                    <a:latin typeface="Comic Sans MS" pitchFamily="66" charset="0"/>
                  </a:rPr>
                  <a:t> and </a:t>
                </a:r>
                <a14:m>
                  <m:oMath xmlns:m="http://schemas.openxmlformats.org/officeDocument/2006/math">
                    <m:r>
                      <a:rPr lang="en-US" altLang="zh-CN" sz="1800" i="1" dirty="0" smtClean="0">
                        <a:solidFill>
                          <a:srgbClr val="1F07CF"/>
                        </a:solidFill>
                        <a:latin typeface="Cambria Math" panose="02040503050406030204" pitchFamily="18" charset="0"/>
                      </a:rPr>
                      <m:t>&lt;</m:t>
                    </m:r>
                    <m:r>
                      <a:rPr lang="en-US" altLang="zh-CN" sz="1800" i="1" dirty="0" smtClean="0">
                        <a:solidFill>
                          <a:srgbClr val="1F07CF"/>
                        </a:solidFill>
                        <a:latin typeface="Cambria Math" panose="02040503050406030204" pitchFamily="18" charset="0"/>
                      </a:rPr>
                      <m:t>𝑦</m:t>
                    </m:r>
                    <m:r>
                      <a:rPr lang="en-US" altLang="zh-CN" sz="1800" i="1" dirty="0" smtClean="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𝑧</m:t>
                        </m:r>
                      </m:e>
                      <m:sub>
                        <m:r>
                          <a:rPr lang="en-US" altLang="zh-CN" sz="1800" b="0" i="1" dirty="0" smtClean="0">
                            <a:solidFill>
                              <a:srgbClr val="1F07CF"/>
                            </a:solidFill>
                            <a:latin typeface="Cambria Math" panose="02040503050406030204" pitchFamily="18" charset="0"/>
                          </a:rPr>
                          <m:t>2</m:t>
                        </m:r>
                      </m:sub>
                    </m:sSub>
                    <m:r>
                      <a:rPr lang="en-US" altLang="zh-CN" sz="1800" i="1" dirty="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𝑤</m:t>
                        </m:r>
                      </m:e>
                      <m:sub>
                        <m:r>
                          <a:rPr lang="en-US" altLang="zh-CN" sz="1800" i="1" dirty="0">
                            <a:solidFill>
                              <a:srgbClr val="1F07CF"/>
                            </a:solidFill>
                            <a:latin typeface="Cambria Math" panose="02040503050406030204" pitchFamily="18" charset="0"/>
                          </a:rPr>
                          <m:t>1</m:t>
                        </m:r>
                      </m:sub>
                    </m:sSub>
                    <m:r>
                      <a:rPr lang="en-US" altLang="zh-CN" sz="1800" i="1" dirty="0">
                        <a:solidFill>
                          <a:srgbClr val="1F07CF"/>
                        </a:solidFill>
                        <a:latin typeface="Cambria Math" panose="02040503050406030204" pitchFamily="18" charset="0"/>
                      </a:rPr>
                      <m:t>&gt;</m:t>
                    </m:r>
                    <m:r>
                      <a:rPr lang="en-US" altLang="zh-CN" sz="1800" i="1" dirty="0">
                        <a:solidFill>
                          <a:srgbClr val="1F07CF"/>
                        </a:solidFill>
                        <a:latin typeface="Cambria Math" panose="02040503050406030204" pitchFamily="18" charset="0"/>
                        <a:ea typeface="Cambria Math" panose="02040503050406030204" pitchFamily="18" charset="0"/>
                      </a:rPr>
                      <m:t>∈</m:t>
                    </m:r>
                    <m:r>
                      <a:rPr lang="en-US" altLang="zh-CN" sz="1800" i="1" dirty="0">
                        <a:solidFill>
                          <a:srgbClr val="1F07CF"/>
                        </a:solidFill>
                        <a:latin typeface="Cambria Math" panose="02040503050406030204" pitchFamily="18" charset="0"/>
                      </a:rPr>
                      <m:t>𝑟</m:t>
                    </m:r>
                  </m:oMath>
                </a14:m>
                <a:endParaRPr lang="en-US" altLang="zh-CN" sz="1800" dirty="0">
                  <a:latin typeface="Comic Sans MS" pitchFamily="66" charset="0"/>
                </a:endParaRPr>
              </a:p>
              <a:p>
                <a:r>
                  <a:rPr lang="en-US" altLang="zh-CN" sz="2000" dirty="0">
                    <a:latin typeface="Comic Sans MS" pitchFamily="66" charset="0"/>
                  </a:rPr>
                  <a:t>Note that since the behavior of </a:t>
                </a:r>
                <a:r>
                  <a:rPr lang="en-US" altLang="zh-CN" sz="2000" b="1" dirty="0">
                    <a:solidFill>
                      <a:srgbClr val="1F07CF"/>
                    </a:solidFill>
                    <a:latin typeface="Comic Sans MS" pitchFamily="66" charset="0"/>
                  </a:rPr>
                  <a:t>Z</a:t>
                </a:r>
                <a:r>
                  <a:rPr lang="en-US" altLang="zh-CN" sz="2000" dirty="0">
                    <a:latin typeface="Comic Sans MS" pitchFamily="66" charset="0"/>
                  </a:rPr>
                  <a:t> and </a:t>
                </a:r>
                <a:r>
                  <a:rPr lang="en-US" altLang="zh-CN" sz="2000" b="1" dirty="0">
                    <a:solidFill>
                      <a:srgbClr val="1F07CF"/>
                    </a:solidFill>
                    <a:latin typeface="Comic Sans MS" pitchFamily="66" charset="0"/>
                  </a:rPr>
                  <a:t>W</a:t>
                </a:r>
                <a:r>
                  <a:rPr lang="en-US" altLang="zh-CN" sz="2000" dirty="0">
                    <a:latin typeface="Comic Sans MS" pitchFamily="66" charset="0"/>
                  </a:rPr>
                  <a:t> are identical it follows that </a:t>
                </a:r>
                <a:r>
                  <a:rPr lang="en-US" altLang="zh-CN" sz="2000" b="1" dirty="0">
                    <a:solidFill>
                      <a:srgbClr val="1F07CF"/>
                    </a:solidFill>
                    <a:latin typeface="Comic Sans MS" pitchFamily="66" charset="0"/>
                  </a:rPr>
                  <a:t>Y</a:t>
                </a:r>
                <a14:m>
                  <m:oMath xmlns:m="http://schemas.openxmlformats.org/officeDocument/2006/math">
                    <m:r>
                      <a:rPr lang="zh-CN" altLang="en-US" sz="2000" b="1" i="1">
                        <a:solidFill>
                          <a:srgbClr val="1F07CF"/>
                        </a:solidFill>
                        <a:latin typeface="Cambria Math" panose="02040503050406030204" pitchFamily="18" charset="0"/>
                      </a:rPr>
                      <m:t>↠ </m:t>
                    </m:r>
                  </m:oMath>
                </a14:m>
                <a:r>
                  <a:rPr lang="en-US" altLang="zh-CN" sz="2000" b="1" dirty="0">
                    <a:solidFill>
                      <a:srgbClr val="1F07CF"/>
                    </a:solidFill>
                    <a:latin typeface="Comic Sans MS" pitchFamily="66" charset="0"/>
                  </a:rPr>
                  <a:t>Z </a:t>
                </a:r>
                <a:r>
                  <a:rPr lang="en-US" altLang="zh-CN" sz="2000" dirty="0">
                    <a:latin typeface="Comic Sans MS" pitchFamily="66" charset="0"/>
                  </a:rPr>
                  <a:t>if </a:t>
                </a:r>
                <a:r>
                  <a:rPr lang="en-US" altLang="zh-CN" sz="2000" b="1" dirty="0">
                    <a:solidFill>
                      <a:srgbClr val="1F07CF"/>
                    </a:solidFill>
                    <a:latin typeface="Comic Sans MS" pitchFamily="66" charset="0"/>
                  </a:rPr>
                  <a:t>Y</a:t>
                </a:r>
                <a14:m>
                  <m:oMath xmlns:m="http://schemas.openxmlformats.org/officeDocument/2006/math">
                    <m:r>
                      <a:rPr lang="zh-CN" altLang="en-US" sz="2000" b="1" i="1">
                        <a:solidFill>
                          <a:srgbClr val="1F07CF"/>
                        </a:solidFill>
                        <a:latin typeface="Cambria Math" panose="02040503050406030204" pitchFamily="18" charset="0"/>
                      </a:rPr>
                      <m:t>↠</m:t>
                    </m:r>
                  </m:oMath>
                </a14:m>
                <a:r>
                  <a:rPr lang="en-US" altLang="zh-CN" sz="2000" b="1" dirty="0">
                    <a:solidFill>
                      <a:srgbClr val="1F07CF"/>
                    </a:solidFill>
                    <a:latin typeface="Comic Sans MS" pitchFamily="66" charset="0"/>
                  </a:rPr>
                  <a:t>W</a:t>
                </a:r>
                <a:r>
                  <a:rPr lang="en-US" altLang="zh-CN" sz="2000" dirty="0">
                    <a:latin typeface="Comic Sans MS" pitchFamily="66" charset="0"/>
                  </a:rPr>
                  <a:t> </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EA6D2BBF-9D3D-4695-BA01-93D86AAE893D}"/>
                  </a:ext>
                </a:extLst>
              </p:cNvPr>
              <p:cNvSpPr>
                <a:spLocks noGrp="1" noRot="1" noChangeAspect="1" noMove="1" noResize="1" noEditPoints="1" noAdjustHandles="1" noChangeArrowheads="1" noChangeShapeType="1" noTextEdit="1"/>
              </p:cNvSpPr>
              <p:nvPr>
                <p:ph idx="1"/>
              </p:nvPr>
            </p:nvSpPr>
            <p:spPr>
              <a:blipFill rotWithShape="1">
                <a:blip r:embed="rId2"/>
                <a:stretch>
                  <a:fillRect l="-996"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05372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94F17-93D1-455B-9DCF-D8C36CA75180}"/>
              </a:ext>
            </a:extLst>
          </p:cNvPr>
          <p:cNvSpPr>
            <a:spLocks noGrp="1"/>
          </p:cNvSpPr>
          <p:nvPr>
            <p:ph type="title"/>
          </p:nvPr>
        </p:nvSpPr>
        <p:spPr/>
        <p:txBody>
          <a:bodyPr/>
          <a:lstStyle/>
          <a:p>
            <a:pPr algn="ctr"/>
            <a:r>
              <a:rPr lang="en-US" altLang="zh-CN" dirty="0">
                <a:latin typeface="Comic Sans MS" pitchFamily="66" charset="0"/>
              </a:rPr>
              <a:t>Example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6162AE-CB32-4C7A-8E3B-1A5D24337E2C}"/>
                  </a:ext>
                </a:extLst>
              </p:cNvPr>
              <p:cNvSpPr>
                <a:spLocks noGrp="1"/>
              </p:cNvSpPr>
              <p:nvPr>
                <p:ph idx="1"/>
              </p:nvPr>
            </p:nvSpPr>
            <p:spPr>
              <a:xfrm>
                <a:off x="251520" y="627534"/>
                <a:ext cx="8712968" cy="3805070"/>
              </a:xfrm>
            </p:spPr>
            <p:txBody>
              <a:bodyPr/>
              <a:lstStyle/>
              <a:p>
                <a:r>
                  <a:rPr lang="en-US" altLang="zh-CN" sz="2000" dirty="0">
                    <a:latin typeface="Comic Sans MS" pitchFamily="66" charset="0"/>
                  </a:rPr>
                  <a:t>In our example:</a:t>
                </a:r>
              </a:p>
              <a:p>
                <a:pPr lvl="1"/>
                <a:r>
                  <a:rPr lang="en-US" altLang="zh-CN" sz="1800" dirty="0">
                    <a:solidFill>
                      <a:srgbClr val="1F07CF"/>
                    </a:solidFill>
                    <a:latin typeface="Comic Sans MS" pitchFamily="66" charset="0"/>
                  </a:rPr>
                  <a:t>course</a:t>
                </a:r>
                <a:r>
                  <a:rPr lang="zh-CN" altLang="en-US" sz="1800" dirty="0">
                    <a:solidFill>
                      <a:srgbClr val="1F07CF"/>
                    </a:solidFill>
                    <a:latin typeface="Comic Sans MS" pitchFamily="66" charset="0"/>
                  </a:rPr>
                  <a:t> </a:t>
                </a:r>
                <a14:m>
                  <m:oMath xmlns:m="http://schemas.openxmlformats.org/officeDocument/2006/math">
                    <m:r>
                      <a:rPr lang="zh-CN" altLang="en-US" sz="1800" i="1">
                        <a:solidFill>
                          <a:srgbClr val="1F07CF"/>
                        </a:solidFill>
                        <a:latin typeface="Cambria Math" panose="02040503050406030204" pitchFamily="18" charset="0"/>
                      </a:rPr>
                      <m:t>↠</m:t>
                    </m:r>
                  </m:oMath>
                </a14:m>
                <a:r>
                  <a:rPr lang="en-US" altLang="zh-CN" sz="1800" dirty="0">
                    <a:solidFill>
                      <a:srgbClr val="1F07CF"/>
                    </a:solidFill>
                    <a:latin typeface="Comic Sans MS" pitchFamily="66" charset="0"/>
                  </a:rPr>
                  <a:t> teacher	</a:t>
                </a:r>
              </a:p>
              <a:p>
                <a:pPr lvl="1"/>
                <a:r>
                  <a:rPr lang="en-US" altLang="zh-CN" sz="1800" dirty="0">
                    <a:solidFill>
                      <a:srgbClr val="1F07CF"/>
                    </a:solidFill>
                    <a:latin typeface="Comic Sans MS" pitchFamily="66" charset="0"/>
                  </a:rPr>
                  <a:t>course</a:t>
                </a:r>
                <a:r>
                  <a:rPr lang="zh-CN" altLang="en-US" sz="1800" dirty="0">
                    <a:solidFill>
                      <a:srgbClr val="1F07CF"/>
                    </a:solidFill>
                    <a:latin typeface="Comic Sans MS" pitchFamily="66" charset="0"/>
                  </a:rPr>
                  <a:t> </a:t>
                </a:r>
                <a14:m>
                  <m:oMath xmlns:m="http://schemas.openxmlformats.org/officeDocument/2006/math">
                    <m:r>
                      <a:rPr lang="zh-CN" altLang="en-US" sz="1800" i="1">
                        <a:solidFill>
                          <a:srgbClr val="1F07CF"/>
                        </a:solidFill>
                        <a:latin typeface="Cambria Math" panose="02040503050406030204" pitchFamily="18" charset="0"/>
                      </a:rPr>
                      <m:t>↠</m:t>
                    </m:r>
                  </m:oMath>
                </a14:m>
                <a:r>
                  <a:rPr lang="en-US" altLang="zh-CN" sz="1800" dirty="0">
                    <a:solidFill>
                      <a:srgbClr val="1F07CF"/>
                    </a:solidFill>
                    <a:latin typeface="Comic Sans MS" pitchFamily="66" charset="0"/>
                  </a:rPr>
                  <a:t> book</a:t>
                </a:r>
              </a:p>
              <a:p>
                <a:r>
                  <a:rPr lang="en-US" altLang="zh-CN" sz="2000" dirty="0">
                    <a:latin typeface="Comic Sans MS" pitchFamily="66" charset="0"/>
                  </a:rPr>
                  <a:t>The above formal definition is supposed to formalize the notion that given a particular value of </a:t>
                </a:r>
                <a:r>
                  <a:rPr lang="en-US" altLang="zh-CN" sz="2000" b="1" dirty="0">
                    <a:solidFill>
                      <a:srgbClr val="1F07CF"/>
                    </a:solidFill>
                    <a:latin typeface="Comic Sans MS" pitchFamily="66" charset="0"/>
                  </a:rPr>
                  <a:t>Y (course) </a:t>
                </a:r>
                <a:r>
                  <a:rPr lang="en-US" altLang="zh-CN" sz="2000" dirty="0">
                    <a:latin typeface="Comic Sans MS" pitchFamily="66" charset="0"/>
                  </a:rPr>
                  <a:t>it has associated with it a set of values of </a:t>
                </a:r>
                <a:r>
                  <a:rPr lang="en-US" altLang="zh-CN" sz="2000" b="1" dirty="0">
                    <a:solidFill>
                      <a:srgbClr val="1F07CF"/>
                    </a:solidFill>
                    <a:latin typeface="Comic Sans MS" pitchFamily="66" charset="0"/>
                  </a:rPr>
                  <a:t>Z (teacher)</a:t>
                </a:r>
                <a:r>
                  <a:rPr lang="en-US" altLang="zh-CN" sz="2000" dirty="0">
                    <a:latin typeface="Comic Sans MS" pitchFamily="66" charset="0"/>
                  </a:rPr>
                  <a:t> and a set of values of </a:t>
                </a:r>
                <a:r>
                  <a:rPr lang="en-US" altLang="zh-CN" sz="2000" b="1" dirty="0">
                    <a:solidFill>
                      <a:srgbClr val="1F07CF"/>
                    </a:solidFill>
                    <a:latin typeface="Comic Sans MS" pitchFamily="66" charset="0"/>
                  </a:rPr>
                  <a:t>W (book)</a:t>
                </a:r>
                <a:r>
                  <a:rPr lang="en-US" altLang="zh-CN" sz="2000" dirty="0">
                    <a:latin typeface="Comic Sans MS" pitchFamily="66" charset="0"/>
                  </a:rPr>
                  <a:t>, and these two sets are in some sense independent of each other</a:t>
                </a:r>
              </a:p>
              <a:p>
                <a:r>
                  <a:rPr lang="en-US" altLang="zh-CN" sz="2000" dirty="0">
                    <a:latin typeface="Comic Sans MS" pitchFamily="66" charset="0"/>
                  </a:rPr>
                  <a:t>Note: </a:t>
                </a:r>
              </a:p>
              <a:p>
                <a:pPr lvl="1"/>
                <a:r>
                  <a:rPr lang="en-US" altLang="zh-CN" sz="1800" dirty="0">
                    <a:latin typeface="Comic Sans MS" pitchFamily="66" charset="0"/>
                  </a:rPr>
                  <a:t>If </a:t>
                </a:r>
                <a:r>
                  <a:rPr lang="en-US" altLang="zh-CN" sz="1800" b="1" dirty="0">
                    <a:solidFill>
                      <a:srgbClr val="1F07CF"/>
                    </a:solidFill>
                    <a:latin typeface="Comic Sans MS" pitchFamily="66" charset="0"/>
                  </a:rPr>
                  <a:t>Y</a:t>
                </a:r>
                <a14:m>
                  <m:oMath xmlns:m="http://schemas.openxmlformats.org/officeDocument/2006/math">
                    <m:r>
                      <a:rPr lang="zh-CN" altLang="en-US" sz="1800" b="1" i="1">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Z  </a:t>
                </a:r>
                <a:r>
                  <a:rPr lang="en-US" altLang="zh-CN" sz="1800" dirty="0">
                    <a:latin typeface="Comic Sans MS" pitchFamily="66" charset="0"/>
                  </a:rPr>
                  <a:t>then  </a:t>
                </a:r>
                <a:r>
                  <a:rPr lang="en-US" altLang="zh-CN" sz="1800" b="1" dirty="0">
                    <a:solidFill>
                      <a:srgbClr val="1F07CF"/>
                    </a:solidFill>
                    <a:latin typeface="Comic Sans MS" pitchFamily="66" charset="0"/>
                  </a:rPr>
                  <a:t>Y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 Z</a:t>
                </a:r>
              </a:p>
              <a:p>
                <a:pPr lvl="1"/>
                <a:r>
                  <a:rPr lang="en-US" altLang="zh-CN" sz="1800" dirty="0">
                    <a:latin typeface="Comic Sans MS" pitchFamily="66" charset="0"/>
                  </a:rPr>
                  <a:t>Indeed we have (in above notation)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𝒛</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𝒛</m:t>
                        </m:r>
                      </m:e>
                      <m:sub>
                        <m:r>
                          <a:rPr lang="en-US" altLang="zh-CN" sz="1800" b="1" i="1" smtClean="0">
                            <a:solidFill>
                              <a:srgbClr val="1F07CF"/>
                            </a:solidFill>
                            <a:latin typeface="Cambria Math" panose="02040503050406030204" pitchFamily="18" charset="0"/>
                          </a:rPr>
                          <m:t>𝟐</m:t>
                        </m:r>
                      </m:sub>
                    </m:sSub>
                  </m:oMath>
                </a14:m>
                <a:br>
                  <a:rPr lang="en-US" altLang="zh-CN" sz="1800" dirty="0">
                    <a:latin typeface="Comic Sans MS" pitchFamily="66" charset="0"/>
                  </a:rPr>
                </a:br>
                <a:r>
                  <a:rPr lang="en-US" altLang="zh-CN" sz="1800" dirty="0">
                    <a:latin typeface="Comic Sans MS" pitchFamily="66" charset="0"/>
                  </a:rPr>
                  <a:t>The claim follows</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4E6162AE-CB32-4C7A-8E3B-1A5D24337E2C}"/>
                  </a:ext>
                </a:extLst>
              </p:cNvPr>
              <p:cNvSpPr>
                <a:spLocks noGrp="1" noRot="1" noChangeAspect="1" noMove="1" noResize="1" noEditPoints="1" noAdjustHandles="1" noChangeArrowheads="1" noChangeShapeType="1" noTextEdit="1"/>
              </p:cNvSpPr>
              <p:nvPr>
                <p:ph idx="1"/>
              </p:nvPr>
            </p:nvSpPr>
            <p:spPr>
              <a:xfrm>
                <a:off x="251520" y="627534"/>
                <a:ext cx="8712968" cy="3805070"/>
              </a:xfrm>
              <a:blipFill rotWithShape="1">
                <a:blip r:embed="rId3"/>
                <a:stretch>
                  <a:fillRect l="-979" t="-2083" r="-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856035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E8B26-C012-44C6-A5D1-2508527CDAAD}"/>
              </a:ext>
            </a:extLst>
          </p:cNvPr>
          <p:cNvSpPr>
            <a:spLocks noGrp="1"/>
          </p:cNvSpPr>
          <p:nvPr>
            <p:ph type="title"/>
          </p:nvPr>
        </p:nvSpPr>
        <p:spPr/>
        <p:txBody>
          <a:bodyPr/>
          <a:lstStyle/>
          <a:p>
            <a:pPr algn="ctr"/>
            <a:r>
              <a:rPr lang="en-US" altLang="zh-CN" dirty="0">
                <a:latin typeface="Comic Sans MS" pitchFamily="66" charset="0"/>
              </a:rPr>
              <a:t>Use of Multivalued Dependencies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387146-ADC7-4AD4-B182-E8DAF5E6F423}"/>
                  </a:ext>
                </a:extLst>
              </p:cNvPr>
              <p:cNvSpPr>
                <a:spLocks noGrp="1"/>
              </p:cNvSpPr>
              <p:nvPr>
                <p:ph idx="1"/>
              </p:nvPr>
            </p:nvSpPr>
            <p:spPr>
              <a:xfrm>
                <a:off x="179512" y="699542"/>
                <a:ext cx="8784976" cy="3805070"/>
              </a:xfrm>
            </p:spPr>
            <p:txBody>
              <a:bodyPr/>
              <a:lstStyle/>
              <a:p>
                <a:pPr>
                  <a:lnSpc>
                    <a:spcPct val="150000"/>
                  </a:lnSpc>
                </a:pPr>
                <a:r>
                  <a:rPr lang="en-US" altLang="zh-CN" sz="2000" dirty="0">
                    <a:latin typeface="Comic Sans MS" pitchFamily="66" charset="0"/>
                  </a:rPr>
                  <a:t>We use </a:t>
                </a:r>
                <a:r>
                  <a:rPr lang="en-US" altLang="zh-CN" sz="2000" b="1" dirty="0">
                    <a:solidFill>
                      <a:srgbClr val="FF0000"/>
                    </a:solidFill>
                    <a:latin typeface="Comic Sans MS" pitchFamily="66" charset="0"/>
                  </a:rPr>
                  <a:t>MVDs </a:t>
                </a:r>
                <a:r>
                  <a:rPr lang="en-US" altLang="zh-CN" sz="2000" dirty="0">
                    <a:latin typeface="Comic Sans MS" pitchFamily="66" charset="0"/>
                  </a:rPr>
                  <a:t>in two ways: </a:t>
                </a:r>
              </a:p>
              <a:p>
                <a:pPr lvl="1">
                  <a:lnSpc>
                    <a:spcPct val="150000"/>
                  </a:lnSpc>
                </a:pPr>
                <a:r>
                  <a:rPr lang="en-US" altLang="zh-CN" sz="1800" dirty="0">
                    <a:latin typeface="Comic Sans MS" pitchFamily="66" charset="0"/>
                  </a:rPr>
                  <a:t>1. </a:t>
                </a:r>
                <a:r>
                  <a:rPr lang="en-US" altLang="zh-CN" sz="1800" b="1" dirty="0">
                    <a:solidFill>
                      <a:srgbClr val="1F07CF"/>
                    </a:solidFill>
                    <a:latin typeface="Comic Sans MS" pitchFamily="66" charset="0"/>
                  </a:rPr>
                  <a:t>To test relations </a:t>
                </a:r>
                <a:r>
                  <a:rPr lang="en-US" altLang="zh-CN" sz="1800" dirty="0">
                    <a:latin typeface="Comic Sans MS" pitchFamily="66" charset="0"/>
                  </a:rPr>
                  <a:t>to determine whether they are legal under a given set of FDs and MVDs</a:t>
                </a:r>
              </a:p>
              <a:p>
                <a:pPr lvl="1">
                  <a:lnSpc>
                    <a:spcPct val="150000"/>
                  </a:lnSpc>
                </a:pPr>
                <a:r>
                  <a:rPr lang="en-US" altLang="zh-CN" sz="1800" dirty="0">
                    <a:latin typeface="Comic Sans MS" pitchFamily="66" charset="0"/>
                  </a:rPr>
                  <a:t>2. </a:t>
                </a:r>
                <a:r>
                  <a:rPr lang="en-US" altLang="zh-CN" sz="1800" b="1" dirty="0">
                    <a:solidFill>
                      <a:srgbClr val="1F07CF"/>
                    </a:solidFill>
                    <a:latin typeface="Comic Sans MS" pitchFamily="66" charset="0"/>
                  </a:rPr>
                  <a:t>To specify constraints </a:t>
                </a:r>
                <a:r>
                  <a:rPr lang="en-US" altLang="zh-CN" sz="1800" dirty="0">
                    <a:latin typeface="Comic Sans MS" pitchFamily="66" charset="0"/>
                  </a:rPr>
                  <a:t>on the set of legal relations.  We shall concern ourselves with relations that satisfy a given set of FDs and MVDs.</a:t>
                </a:r>
              </a:p>
              <a:p>
                <a:pPr>
                  <a:lnSpc>
                    <a:spcPct val="150000"/>
                  </a:lnSpc>
                </a:pPr>
                <a:r>
                  <a:rPr lang="en-US" altLang="zh-CN" sz="2000" dirty="0">
                    <a:latin typeface="Comic Sans MS" pitchFamily="66" charset="0"/>
                  </a:rPr>
                  <a:t>If a relation </a:t>
                </a:r>
                <a14:m>
                  <m:oMath xmlns:m="http://schemas.openxmlformats.org/officeDocument/2006/math">
                    <m:r>
                      <a:rPr lang="en-US" altLang="zh-CN" sz="2000" b="1" i="1" smtClean="0">
                        <a:solidFill>
                          <a:srgbClr val="1F07CF"/>
                        </a:solidFill>
                        <a:latin typeface="Cambria Math" panose="02040503050406030204" pitchFamily="18" charset="0"/>
                      </a:rPr>
                      <m:t>𝒓</m:t>
                    </m:r>
                  </m:oMath>
                </a14:m>
                <a:r>
                  <a:rPr lang="en-US" altLang="zh-CN" sz="2000" dirty="0">
                    <a:latin typeface="Comic Sans MS" pitchFamily="66" charset="0"/>
                  </a:rPr>
                  <a:t> fails to satisfy a given MVD, we can construct a relations </a:t>
                </a:r>
                <a14:m>
                  <m:oMath xmlns:m="http://schemas.openxmlformats.org/officeDocument/2006/math">
                    <m:sSup>
                      <m:sSupPr>
                        <m:ctrlPr>
                          <a:rPr lang="en-US" altLang="zh-CN" sz="2000" b="1" i="1" smtClean="0">
                            <a:solidFill>
                              <a:srgbClr val="1F07CF"/>
                            </a:solidFill>
                            <a:latin typeface="Cambria Math" panose="02040503050406030204" pitchFamily="18" charset="0"/>
                          </a:rPr>
                        </m:ctrlPr>
                      </m:sSupPr>
                      <m:e>
                        <m:r>
                          <a:rPr lang="en-US" altLang="zh-CN" sz="2000" b="1" i="1" smtClean="0">
                            <a:solidFill>
                              <a:srgbClr val="1F07CF"/>
                            </a:solidFill>
                            <a:latin typeface="Cambria Math" panose="02040503050406030204" pitchFamily="18" charset="0"/>
                          </a:rPr>
                          <m:t>𝒓</m:t>
                        </m:r>
                      </m:e>
                      <m:sup>
                        <m:r>
                          <a:rPr lang="en-US" altLang="zh-CN" sz="2000" b="1" i="1" smtClean="0">
                            <a:solidFill>
                              <a:srgbClr val="1F07CF"/>
                            </a:solidFill>
                            <a:latin typeface="Cambria Math" panose="02040503050406030204" pitchFamily="18" charset="0"/>
                          </a:rPr>
                          <m:t>′</m:t>
                        </m:r>
                      </m:sup>
                    </m:sSup>
                  </m:oMath>
                </a14:m>
                <a:r>
                  <a:rPr lang="en-US" altLang="zh-CN" sz="2000" b="1" dirty="0">
                    <a:solidFill>
                      <a:srgbClr val="1F07CF"/>
                    </a:solidFill>
                    <a:latin typeface="Comic Sans MS" pitchFamily="66" charset="0"/>
                  </a:rPr>
                  <a:t> </a:t>
                </a:r>
                <a:r>
                  <a:rPr lang="en-US" altLang="zh-CN" sz="2000" dirty="0">
                    <a:latin typeface="Comic Sans MS" pitchFamily="66" charset="0"/>
                  </a:rPr>
                  <a:t>that does satisfy the MVD by adding tuples to </a:t>
                </a:r>
                <a14:m>
                  <m:oMath xmlns:m="http://schemas.openxmlformats.org/officeDocument/2006/math">
                    <m:r>
                      <a:rPr lang="en-US" altLang="zh-CN" sz="2000" b="1" i="1" smtClean="0">
                        <a:solidFill>
                          <a:srgbClr val="1F07CF"/>
                        </a:solidFill>
                        <a:latin typeface="Cambria Math" panose="02040503050406030204" pitchFamily="18" charset="0"/>
                      </a:rPr>
                      <m:t>𝒓</m:t>
                    </m:r>
                  </m:oMath>
                </a14:m>
                <a:endParaRPr lang="en-US" altLang="zh-CN" sz="2000" b="1" dirty="0">
                  <a:solidFill>
                    <a:srgbClr val="1F07CF"/>
                  </a:solidFill>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6F387146-ADC7-4AD4-B182-E8DAF5E6F423}"/>
                  </a:ext>
                </a:extLst>
              </p:cNvPr>
              <p:cNvSpPr>
                <a:spLocks noGrp="1" noRot="1" noChangeAspect="1" noMove="1" noResize="1" noEditPoints="1" noAdjustHandles="1" noChangeArrowheads="1" noChangeShapeType="1" noTextEdit="1"/>
              </p:cNvSpPr>
              <p:nvPr>
                <p:ph idx="1"/>
              </p:nvPr>
            </p:nvSpPr>
            <p:spPr>
              <a:xfrm>
                <a:off x="179512" y="699542"/>
                <a:ext cx="8784976" cy="3805070"/>
              </a:xfrm>
              <a:blipFill rotWithShape="1">
                <a:blip r:embed="rId3"/>
                <a:stretch>
                  <a:fillRect l="-971" r="-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917595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95A09-2AE3-4E74-9669-9E6E82372715}"/>
              </a:ext>
            </a:extLst>
          </p:cNvPr>
          <p:cNvSpPr>
            <a:spLocks noGrp="1"/>
          </p:cNvSpPr>
          <p:nvPr>
            <p:ph type="title"/>
          </p:nvPr>
        </p:nvSpPr>
        <p:spPr/>
        <p:txBody>
          <a:bodyPr/>
          <a:lstStyle/>
          <a:p>
            <a:pPr algn="ctr"/>
            <a:r>
              <a:rPr lang="en-US" altLang="zh-CN" dirty="0">
                <a:latin typeface="Comic Sans MS" pitchFamily="66" charset="0"/>
              </a:rPr>
              <a:t>Theory of MVDs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FB25B5-22DC-4732-8BFB-1AAD3FE515F2}"/>
                  </a:ext>
                </a:extLst>
              </p:cNvPr>
              <p:cNvSpPr>
                <a:spLocks noGrp="1"/>
              </p:cNvSpPr>
              <p:nvPr>
                <p:ph idx="1"/>
              </p:nvPr>
            </p:nvSpPr>
            <p:spPr>
              <a:xfrm>
                <a:off x="179512" y="638888"/>
                <a:ext cx="8784976" cy="3805070"/>
              </a:xfrm>
            </p:spPr>
            <p:txBody>
              <a:bodyPr/>
              <a:lstStyle/>
              <a:p>
                <a:r>
                  <a:rPr lang="en-US" altLang="zh-CN" sz="2000" dirty="0">
                    <a:latin typeface="Comic Sans MS" pitchFamily="66" charset="0"/>
                  </a:rPr>
                  <a:t>From the definition of multivalued dependency, we can derive the following rule:</a:t>
                </a:r>
              </a:p>
              <a:p>
                <a:pPr lvl="1"/>
                <a:r>
                  <a:rPr lang="en-US" altLang="zh-CN" sz="1800" b="1" dirty="0">
                    <a:solidFill>
                      <a:srgbClr val="1F07CF"/>
                    </a:solidFill>
                    <a:latin typeface="Comic Sans MS" pitchFamily="66" charset="0"/>
                  </a:rPr>
                  <a:t>If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b="1" dirty="0">
                    <a:solidFill>
                      <a:srgbClr val="1F07CF"/>
                    </a:solidFill>
                    <a:latin typeface="Comic Sans MS" pitchFamily="66" charset="0"/>
                  </a:rPr>
                  <a:t>, then </a:t>
                </a:r>
                <a14:m>
                  <m:oMath xmlns:m="http://schemas.openxmlformats.org/officeDocument/2006/math">
                    <m:r>
                      <a:rPr lang="zh-CN" altLang="en-US" sz="1800" b="1" i="1">
                        <a:solidFill>
                          <a:srgbClr val="1F07CF"/>
                        </a:solidFill>
                        <a:latin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itchFamily="66" charset="0"/>
                  </a:rPr>
                  <a:t>; That is, every FD is also a MVD</a:t>
                </a:r>
              </a:p>
              <a:p>
                <a:r>
                  <a:rPr lang="en-US" altLang="zh-CN" sz="2000" dirty="0">
                    <a:latin typeface="Comic Sans MS" pitchFamily="66" charset="0"/>
                  </a:rPr>
                  <a:t>The closure </a:t>
                </a:r>
                <a:r>
                  <a:rPr lang="en-US" altLang="zh-CN" sz="2000" b="1" dirty="0">
                    <a:solidFill>
                      <a:srgbClr val="1F07CF"/>
                    </a:solidFill>
                    <a:latin typeface="Comic Sans MS" pitchFamily="66" charset="0"/>
                  </a:rPr>
                  <a:t>D</a:t>
                </a:r>
                <a:r>
                  <a:rPr lang="en-US" altLang="zh-CN" sz="2000" b="1" baseline="30000" dirty="0">
                    <a:solidFill>
                      <a:srgbClr val="1F07CF"/>
                    </a:solidFill>
                    <a:latin typeface="Comic Sans MS" pitchFamily="66" charset="0"/>
                  </a:rPr>
                  <a:t>+</a:t>
                </a:r>
                <a:r>
                  <a:rPr lang="en-US" altLang="zh-CN" sz="2000" dirty="0">
                    <a:latin typeface="Comic Sans MS" pitchFamily="66" charset="0"/>
                  </a:rPr>
                  <a:t> of D is the set of all FDs and MVDs logically implied by D. </a:t>
                </a:r>
              </a:p>
              <a:p>
                <a:r>
                  <a:rPr lang="en-US" altLang="zh-CN" sz="2000" dirty="0">
                    <a:latin typeface="Comic Sans MS" pitchFamily="66" charset="0"/>
                  </a:rPr>
                  <a:t>We can compute </a:t>
                </a:r>
                <a:r>
                  <a:rPr lang="en-US" altLang="zh-CN" sz="2000" b="1" dirty="0">
                    <a:solidFill>
                      <a:srgbClr val="1F07CF"/>
                    </a:solidFill>
                    <a:latin typeface="Comic Sans MS" pitchFamily="66" charset="0"/>
                  </a:rPr>
                  <a:t>D</a:t>
                </a:r>
                <a:r>
                  <a:rPr lang="en-US" altLang="zh-CN" sz="2000" b="1" baseline="30000" dirty="0">
                    <a:solidFill>
                      <a:srgbClr val="1F07CF"/>
                    </a:solidFill>
                    <a:latin typeface="Comic Sans MS" pitchFamily="66" charset="0"/>
                  </a:rPr>
                  <a:t>+</a:t>
                </a:r>
                <a:r>
                  <a:rPr lang="en-US" altLang="zh-CN" sz="2000" dirty="0">
                    <a:latin typeface="Comic Sans MS" pitchFamily="66" charset="0"/>
                  </a:rPr>
                  <a:t> from D, using the formal definitions of FDs and MVDs.</a:t>
                </a:r>
              </a:p>
              <a:p>
                <a:r>
                  <a:rPr lang="en-US" altLang="zh-CN" sz="2000" dirty="0">
                    <a:latin typeface="Comic Sans MS" pitchFamily="66" charset="0"/>
                  </a:rPr>
                  <a:t>We can manage with such reasoning for very simple MVDs, which seem to be common in practice</a:t>
                </a:r>
              </a:p>
              <a:p>
                <a:r>
                  <a:rPr lang="en-US" altLang="zh-CN" sz="2000" dirty="0">
                    <a:latin typeface="Comic Sans MS" pitchFamily="66" charset="0"/>
                  </a:rPr>
                  <a:t>For complex MVDs, it is better to reason about sets of dependencies using a system of inference rules</a:t>
                </a:r>
              </a:p>
            </p:txBody>
          </p:sp>
        </mc:Choice>
        <mc:Fallback xmlns="">
          <p:sp>
            <p:nvSpPr>
              <p:cNvPr id="3" name="内容占位符 2">
                <a:extLst>
                  <a:ext uri="{FF2B5EF4-FFF2-40B4-BE49-F238E27FC236}">
                    <a16:creationId xmlns:a16="http://schemas.microsoft.com/office/drawing/2014/main" xmlns="" xmlns:a14="http://schemas.microsoft.com/office/drawing/2010/main" id="{FAFB25B5-22DC-4732-8BFB-1AAD3FE515F2}"/>
                  </a:ext>
                </a:extLst>
              </p:cNvPr>
              <p:cNvSpPr>
                <a:spLocks noGrp="1" noRot="1" noChangeAspect="1" noMove="1" noResize="1" noEditPoints="1" noAdjustHandles="1" noChangeArrowheads="1" noChangeShapeType="1" noTextEdit="1"/>
              </p:cNvSpPr>
              <p:nvPr>
                <p:ph idx="1"/>
              </p:nvPr>
            </p:nvSpPr>
            <p:spPr>
              <a:xfrm>
                <a:off x="179512" y="638888"/>
                <a:ext cx="8784976" cy="3805070"/>
              </a:xfrm>
              <a:blipFill rotWithShape="1">
                <a:blip r:embed="rId2"/>
                <a:stretch>
                  <a:fillRect l="-971" t="-2083" r="-902" b="-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923661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06C09-91BA-4F9E-B613-25BBA8A2FBD8}"/>
              </a:ext>
            </a:extLst>
          </p:cNvPr>
          <p:cNvSpPr>
            <a:spLocks noGrp="1"/>
          </p:cNvSpPr>
          <p:nvPr>
            <p:ph type="title"/>
          </p:nvPr>
        </p:nvSpPr>
        <p:spPr/>
        <p:txBody>
          <a:bodyPr/>
          <a:lstStyle/>
          <a:p>
            <a:pPr algn="ctr"/>
            <a:r>
              <a:rPr lang="en-US" altLang="zh-CN" dirty="0">
                <a:latin typeface="Comic Sans MS" pitchFamily="66" charset="0"/>
              </a:rPr>
              <a:t>Fourth Normal Form</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348ADF-C7AC-4178-8AB6-563FE84F239A}"/>
                  </a:ext>
                </a:extLst>
              </p:cNvPr>
              <p:cNvSpPr>
                <a:spLocks noGrp="1"/>
              </p:cNvSpPr>
              <p:nvPr>
                <p:ph idx="1"/>
              </p:nvPr>
            </p:nvSpPr>
            <p:spPr>
              <a:xfrm>
                <a:off x="251520" y="699542"/>
                <a:ext cx="8568952" cy="3805070"/>
              </a:xfrm>
            </p:spPr>
            <p:txBody>
              <a:bodyPr/>
              <a:lstStyle/>
              <a:p>
                <a:pPr>
                  <a:lnSpc>
                    <a:spcPct val="150000"/>
                  </a:lnSpc>
                  <a:spcBef>
                    <a:spcPts val="1200"/>
                  </a:spcBef>
                </a:pPr>
                <a:r>
                  <a:rPr lang="en-US" altLang="zh-CN" sz="2000" dirty="0">
                    <a:latin typeface="Comic Sans MS" pitchFamily="66" charset="0"/>
                  </a:rPr>
                  <a:t>A relation schema </a:t>
                </a:r>
                <a:r>
                  <a:rPr lang="en-US" altLang="zh-CN" sz="2000" b="1" dirty="0">
                    <a:solidFill>
                      <a:srgbClr val="1F07CF"/>
                    </a:solidFill>
                    <a:latin typeface="Comic Sans MS" pitchFamily="66" charset="0"/>
                  </a:rPr>
                  <a:t>R</a:t>
                </a:r>
                <a:r>
                  <a:rPr lang="en-US" altLang="zh-CN" sz="2000" dirty="0">
                    <a:latin typeface="Comic Sans MS" pitchFamily="66" charset="0"/>
                  </a:rPr>
                  <a:t> is in </a:t>
                </a:r>
                <a:r>
                  <a:rPr lang="en-US" altLang="zh-CN" sz="2000" b="1" dirty="0">
                    <a:solidFill>
                      <a:srgbClr val="FF0000"/>
                    </a:solidFill>
                    <a:latin typeface="Comic Sans MS" pitchFamily="66" charset="0"/>
                  </a:rPr>
                  <a:t>4NF</a:t>
                </a:r>
                <a:r>
                  <a:rPr lang="en-US" altLang="zh-CN" sz="2000" dirty="0">
                    <a:latin typeface="Comic Sans MS" pitchFamily="66" charset="0"/>
                  </a:rPr>
                  <a:t> </a:t>
                </a:r>
                <a:r>
                  <a:rPr lang="en-US" altLang="zh-CN" sz="2000" dirty="0" err="1">
                    <a:latin typeface="Comic Sans MS" pitchFamily="66" charset="0"/>
                  </a:rPr>
                  <a:t>w.r.t.</a:t>
                </a:r>
                <a:r>
                  <a:rPr lang="en-US" altLang="zh-CN" sz="2000" dirty="0">
                    <a:latin typeface="Comic Sans MS" pitchFamily="66" charset="0"/>
                  </a:rPr>
                  <a:t> a set </a:t>
                </a:r>
                <a:r>
                  <a:rPr lang="en-US" altLang="zh-CN" sz="2000" b="1" dirty="0">
                    <a:solidFill>
                      <a:srgbClr val="1F07CF"/>
                    </a:solidFill>
                    <a:latin typeface="Comic Sans MS" pitchFamily="66" charset="0"/>
                  </a:rPr>
                  <a:t>D</a:t>
                </a:r>
                <a:r>
                  <a:rPr lang="en-US" altLang="zh-CN" sz="2000" dirty="0">
                    <a:latin typeface="Comic Sans MS" pitchFamily="66" charset="0"/>
                  </a:rPr>
                  <a:t> of FDs and MVDs if for all MVDs in </a:t>
                </a:r>
                <a:r>
                  <a:rPr lang="en-US" altLang="zh-CN" sz="2000" b="1" dirty="0">
                    <a:solidFill>
                      <a:srgbClr val="1F07CF"/>
                    </a:solidFill>
                    <a:latin typeface="Comic Sans MS" pitchFamily="66" charset="0"/>
                  </a:rPr>
                  <a:t>D</a:t>
                </a:r>
                <a:r>
                  <a:rPr lang="en-US" altLang="zh-CN" sz="2000" b="1" baseline="30000" dirty="0">
                    <a:solidFill>
                      <a:srgbClr val="1F07CF"/>
                    </a:solidFill>
                    <a:latin typeface="Comic Sans MS" pitchFamily="66" charset="0"/>
                  </a:rPr>
                  <a:t>+</a:t>
                </a:r>
                <a:r>
                  <a:rPr lang="en-US" altLang="zh-CN" sz="2000" dirty="0">
                    <a:latin typeface="Comic Sans MS" pitchFamily="66" charset="0"/>
                  </a:rPr>
                  <a:t> of the form </a:t>
                </a:r>
                <a14:m>
                  <m:oMath xmlns:m="http://schemas.openxmlformats.org/officeDocument/2006/math">
                    <m:r>
                      <a:rPr lang="el-GR" altLang="zh-CN" sz="2000" b="1" i="1" smtClean="0">
                        <a:solidFill>
                          <a:srgbClr val="1F07CF"/>
                        </a:solidFill>
                        <a:latin typeface="Cambria Math" panose="02040503050406030204" pitchFamily="18" charset="0"/>
                        <a:ea typeface="Cambria Math" panose="02040503050406030204" pitchFamily="18" charset="0"/>
                      </a:rPr>
                      <m:t>𝜶</m:t>
                    </m:r>
                    <m:r>
                      <a:rPr lang="zh-CN" altLang="en-US" sz="2000" b="1" i="1">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a:t>
                </a:r>
                <a:r>
                  <a:rPr lang="en-US" altLang="zh-CN" sz="2000" dirty="0">
                    <a:latin typeface="Comic Sans MS" pitchFamily="66" charset="0"/>
                  </a:rPr>
                  <a:t>where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𝑹</m:t>
                    </m:r>
                  </m:oMath>
                </a14:m>
                <a:r>
                  <a:rPr lang="en-US" altLang="zh-CN" sz="2000" b="1" dirty="0">
                    <a:solidFill>
                      <a:srgbClr val="1F07CF"/>
                    </a:solidFill>
                    <a:latin typeface="Comic Sans MS" pitchFamily="66" charset="0"/>
                  </a:rPr>
                  <a:t> </a:t>
                </a:r>
                <a:r>
                  <a:rPr lang="en-US" altLang="zh-CN" sz="2000" dirty="0">
                    <a:latin typeface="Comic Sans MS" pitchFamily="66" charset="0"/>
                  </a:rPr>
                  <a:t>and </a:t>
                </a:r>
                <a14:m>
                  <m:oMath xmlns:m="http://schemas.openxmlformats.org/officeDocument/2006/math">
                    <m:r>
                      <a:rPr lang="zh-CN" altLang="en-US" sz="2000" b="1" i="1" smtClean="0">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dirty="0">
                    <a:latin typeface="Comic Sans MS" pitchFamily="66" charset="0"/>
                  </a:rPr>
                  <a:t>, at least one of the following hold:</a:t>
                </a:r>
              </a:p>
              <a:p>
                <a:pPr lvl="1">
                  <a:lnSpc>
                    <a:spcPct val="150000"/>
                  </a:lnSpc>
                  <a:spcBef>
                    <a:spcPts val="1200"/>
                  </a:spcBef>
                </a:pP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zh-CN" altLang="en-US" sz="1800" b="1" i="1">
                        <a:solidFill>
                          <a:srgbClr val="FF0000"/>
                        </a:solidFill>
                        <a:latin typeface="Cambria Math" panose="02040503050406030204" pitchFamily="18" charset="0"/>
                      </a:rPr>
                      <m:t>↠</m:t>
                    </m:r>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itchFamily="66" charset="0"/>
                  </a:rPr>
                  <a:t> is trivial </a:t>
                </a:r>
                <a:r>
                  <a:rPr lang="en-US" altLang="zh-CN" sz="1800" dirty="0">
                    <a:latin typeface="Comic Sans MS" pitchFamily="66" charset="0"/>
                  </a:rPr>
                  <a:t>(i.e., </a:t>
                </a:r>
                <a14:m>
                  <m:oMath xmlns:m="http://schemas.openxmlformats.org/officeDocument/2006/math">
                    <m:r>
                      <a:rPr lang="zh-CN" altLang="en-US" sz="1800" b="1" i="1" smtClean="0">
                        <a:solidFill>
                          <a:srgbClr val="FF0000"/>
                        </a:solidFill>
                        <a:latin typeface="Cambria Math" panose="02040503050406030204" pitchFamily="18" charset="0"/>
                      </a:rPr>
                      <m:t>𝜷</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oMath>
                </a14:m>
                <a:r>
                  <a:rPr lang="en-US" altLang="zh-CN" sz="1800" b="1" dirty="0">
                    <a:solidFill>
                      <a:srgbClr val="FF0000"/>
                    </a:solidFill>
                    <a:latin typeface="Comic Sans MS" pitchFamily="66" charset="0"/>
                  </a:rPr>
                  <a:t> </a:t>
                </a:r>
                <a:r>
                  <a:rPr lang="en-US" altLang="zh-CN" sz="1800" dirty="0">
                    <a:solidFill>
                      <a:srgbClr val="FF0000"/>
                    </a:solidFill>
                    <a:latin typeface="Comic Sans MS" pitchFamily="66" charset="0"/>
                  </a:rPr>
                  <a:t>or</a:t>
                </a:r>
                <a:r>
                  <a:rPr lang="en-US" altLang="zh-CN" sz="1800" dirty="0">
                    <a:latin typeface="Comic Sans MS" pitchFamily="66" charset="0"/>
                  </a:rPr>
                  <a:t> </a:t>
                </a: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zh-CN" altLang="en-US" sz="1800" b="1" i="1">
                        <a:solidFill>
                          <a:srgbClr val="FF0000"/>
                        </a:solidFill>
                        <a:latin typeface="Cambria Math" panose="02040503050406030204" pitchFamily="18" charset="0"/>
                        <a:ea typeface="Cambria Math" panose="02040503050406030204" pitchFamily="18" charset="0"/>
                      </a:rPr>
                      <m:t>∪</m:t>
                    </m:r>
                    <m:r>
                      <a:rPr lang="zh-CN" altLang="en-US" sz="1800" b="1" i="1">
                        <a:solidFill>
                          <a:srgbClr val="FF0000"/>
                        </a:solidFill>
                        <a:latin typeface="Cambria Math" panose="02040503050406030204" pitchFamily="18" charset="0"/>
                      </a:rPr>
                      <m:t>𝜷</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𝑹</m:t>
                    </m:r>
                  </m:oMath>
                </a14:m>
                <a:r>
                  <a:rPr lang="en-US" altLang="zh-CN" sz="1800" dirty="0">
                    <a:latin typeface="Comic Sans MS" pitchFamily="66" charset="0"/>
                  </a:rPr>
                  <a:t>)</a:t>
                </a: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oMath>
                </a14:m>
                <a:r>
                  <a:rPr lang="en-US" altLang="zh-CN" sz="1800" dirty="0">
                    <a:solidFill>
                      <a:srgbClr val="FF0000"/>
                    </a:solidFill>
                    <a:latin typeface="Comic Sans MS" pitchFamily="66" charset="0"/>
                  </a:rPr>
                  <a:t> is a </a:t>
                </a:r>
                <a:r>
                  <a:rPr lang="en-US" altLang="zh-CN" sz="1800" dirty="0" err="1">
                    <a:solidFill>
                      <a:srgbClr val="FF0000"/>
                    </a:solidFill>
                    <a:latin typeface="Comic Sans MS" pitchFamily="66" charset="0"/>
                  </a:rPr>
                  <a:t>superkey</a:t>
                </a:r>
                <a:r>
                  <a:rPr lang="en-US" altLang="zh-CN" sz="1800" dirty="0">
                    <a:solidFill>
                      <a:srgbClr val="FF0000"/>
                    </a:solidFill>
                    <a:latin typeface="Comic Sans MS" pitchFamily="66" charset="0"/>
                  </a:rPr>
                  <a:t> for schema </a:t>
                </a:r>
                <a:r>
                  <a:rPr lang="en-US" altLang="zh-CN" sz="1800" b="1" dirty="0">
                    <a:solidFill>
                      <a:srgbClr val="FF0000"/>
                    </a:solidFill>
                    <a:latin typeface="Comic Sans MS" pitchFamily="66" charset="0"/>
                  </a:rPr>
                  <a:t>R</a:t>
                </a:r>
              </a:p>
              <a:p>
                <a:pPr>
                  <a:lnSpc>
                    <a:spcPct val="150000"/>
                  </a:lnSpc>
                  <a:spcBef>
                    <a:spcPts val="1200"/>
                  </a:spcBef>
                </a:pPr>
                <a:r>
                  <a:rPr lang="en-US" altLang="zh-CN" sz="2000" dirty="0">
                    <a:latin typeface="Comic Sans MS" pitchFamily="66" charset="0"/>
                  </a:rPr>
                  <a:t>If a relation is in </a:t>
                </a:r>
                <a:r>
                  <a:rPr lang="en-US" altLang="zh-CN" sz="2000" b="1" dirty="0">
                    <a:solidFill>
                      <a:srgbClr val="1F07CF"/>
                    </a:solidFill>
                    <a:latin typeface="Comic Sans MS" pitchFamily="66" charset="0"/>
                  </a:rPr>
                  <a:t>4NF</a:t>
                </a:r>
                <a:r>
                  <a:rPr lang="en-US" altLang="zh-CN" sz="2000" dirty="0">
                    <a:latin typeface="Comic Sans MS" pitchFamily="66" charset="0"/>
                  </a:rPr>
                  <a:t> it is in </a:t>
                </a:r>
                <a:r>
                  <a:rPr lang="en-US" altLang="zh-CN" sz="2000" b="1" dirty="0">
                    <a:solidFill>
                      <a:srgbClr val="1F07CF"/>
                    </a:solidFill>
                    <a:latin typeface="Comic Sans MS" pitchFamily="66" charset="0"/>
                  </a:rPr>
                  <a:t>BCNF</a:t>
                </a:r>
              </a:p>
              <a:p>
                <a:pPr>
                  <a:lnSpc>
                    <a:spcPct val="150000"/>
                  </a:lnSpc>
                  <a:spcBef>
                    <a:spcPts val="1200"/>
                  </a:spcBef>
                </a:pPr>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9F348ADF-C7AC-4178-8AB6-563FE84F239A}"/>
                  </a:ext>
                </a:extLst>
              </p:cNvPr>
              <p:cNvSpPr>
                <a:spLocks noGrp="1" noRot="1" noChangeAspect="1" noMove="1" noResize="1" noEditPoints="1" noAdjustHandles="1" noChangeArrowheads="1" noChangeShapeType="1" noTextEdit="1"/>
              </p:cNvSpPr>
              <p:nvPr>
                <p:ph idx="1"/>
              </p:nvPr>
            </p:nvSpPr>
            <p:spPr>
              <a:xfrm>
                <a:off x="251520" y="699542"/>
                <a:ext cx="8568952" cy="3805070"/>
              </a:xfrm>
              <a:blipFill rotWithShape="1">
                <a:blip r:embed="rId3"/>
                <a:stretch>
                  <a:fillRect l="-996" r="-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74363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72D85-9F31-468D-A135-CFE82F7FA81C}"/>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ED62DE2-739F-4693-AA60-11E1F355F1EC}"/>
              </a:ext>
            </a:extLst>
          </p:cNvPr>
          <p:cNvSpPr>
            <a:spLocks noGrp="1"/>
          </p:cNvSpPr>
          <p:nvPr>
            <p:ph idx="1"/>
          </p:nvPr>
        </p:nvSpPr>
        <p:spPr>
          <a:xfrm>
            <a:off x="179512" y="699542"/>
            <a:ext cx="8856984" cy="3805070"/>
          </a:xfrm>
        </p:spPr>
        <p:txBody>
          <a:bodyPr/>
          <a:lstStyle/>
          <a:p>
            <a:r>
              <a:rPr lang="en-US" altLang="zh-CN" sz="2000" dirty="0">
                <a:latin typeface="Comic Sans MS" pitchFamily="66" charset="0"/>
              </a:rPr>
              <a:t>Consider the relation schema:</a:t>
            </a:r>
            <a:br>
              <a:rPr lang="en-US" altLang="zh-CN" sz="2000" dirty="0">
                <a:latin typeface="Comic Sans MS" pitchFamily="66" charset="0"/>
              </a:rPr>
            </a:br>
            <a:r>
              <a:rPr lang="en-US" altLang="zh-CN" sz="1800" i="1" dirty="0" err="1">
                <a:solidFill>
                  <a:srgbClr val="1F07CF"/>
                </a:solidFill>
                <a:latin typeface="Comic Sans MS" pitchFamily="66" charset="0"/>
                <a:cs typeface="Times New Roman" panose="02020603050405020304" pitchFamily="18" charset="0"/>
              </a:rPr>
              <a:t>lending_schema</a:t>
            </a:r>
            <a:r>
              <a:rPr lang="en-US" altLang="zh-CN" sz="1800" i="1" dirty="0">
                <a:solidFill>
                  <a:srgbClr val="1F07CF"/>
                </a:solidFill>
                <a:latin typeface="Comic Sans MS" pitchFamily="66" charset="0"/>
                <a:cs typeface="Times New Roman" panose="02020603050405020304" pitchFamily="18" charset="0"/>
              </a:rPr>
              <a:t> = (</a:t>
            </a:r>
            <a:r>
              <a:rPr lang="en-US" altLang="zh-CN" sz="1800" i="1" dirty="0" err="1">
                <a:solidFill>
                  <a:srgbClr val="1F07CF"/>
                </a:solidFill>
                <a:latin typeface="Comic Sans MS" pitchFamily="66" charset="0"/>
                <a:cs typeface="Times New Roman" panose="02020603050405020304" pitchFamily="18" charset="0"/>
              </a:rPr>
              <a:t>branch_name</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branch_city</a:t>
            </a:r>
            <a:r>
              <a:rPr lang="en-US" altLang="zh-CN" sz="1800" i="1" dirty="0">
                <a:solidFill>
                  <a:srgbClr val="1F07CF"/>
                </a:solidFill>
                <a:latin typeface="Comic Sans MS" pitchFamily="66" charset="0"/>
                <a:cs typeface="Times New Roman" panose="02020603050405020304" pitchFamily="18" charset="0"/>
              </a:rPr>
              <a:t>, assets, </a:t>
            </a:r>
            <a:r>
              <a:rPr lang="en-US" altLang="zh-CN" sz="1800" i="1" dirty="0" err="1">
                <a:solidFill>
                  <a:srgbClr val="1F07CF"/>
                </a:solidFill>
                <a:latin typeface="Comic Sans MS" pitchFamily="66" charset="0"/>
                <a:cs typeface="Times New Roman" panose="02020603050405020304" pitchFamily="18" charset="0"/>
              </a:rPr>
              <a:t>customer_name</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loan_number</a:t>
            </a:r>
            <a:r>
              <a:rPr lang="en-US" altLang="zh-CN" sz="1800" i="1" dirty="0">
                <a:solidFill>
                  <a:srgbClr val="1F07CF"/>
                </a:solidFill>
                <a:latin typeface="Comic Sans MS" pitchFamily="66" charset="0"/>
                <a:cs typeface="Times New Roman" panose="02020603050405020304" pitchFamily="18" charset="0"/>
              </a:rPr>
              <a:t>, amount)</a:t>
            </a:r>
          </a:p>
          <a:p>
            <a:endParaRPr lang="en-US" altLang="zh-CN" sz="2000" dirty="0">
              <a:latin typeface="Comic Sans MS" pitchFamily="66" charset="0"/>
            </a:endParaRPr>
          </a:p>
          <a:p>
            <a:endParaRPr lang="en-US" altLang="zh-CN" sz="2000" dirty="0">
              <a:latin typeface="Comic Sans MS" pitchFamily="66" charset="0"/>
            </a:endParaRPr>
          </a:p>
          <a:p>
            <a:r>
              <a:rPr lang="en-US" altLang="zh-CN" sz="2000" b="1" dirty="0">
                <a:solidFill>
                  <a:srgbClr val="FF0000"/>
                </a:solidFill>
                <a:latin typeface="Comic Sans MS" pitchFamily="66" charset="0"/>
              </a:rPr>
              <a:t>Redundancy</a:t>
            </a:r>
          </a:p>
          <a:p>
            <a:pPr lvl="1"/>
            <a:r>
              <a:rPr lang="en-US" altLang="zh-CN" sz="1800" dirty="0">
                <a:latin typeface="Comic Sans MS" pitchFamily="66" charset="0"/>
              </a:rPr>
              <a:t>Data for </a:t>
            </a:r>
            <a:r>
              <a:rPr lang="en-US" altLang="zh-CN" sz="1800" dirty="0" err="1">
                <a:solidFill>
                  <a:srgbClr val="1F07CF"/>
                </a:solidFill>
                <a:latin typeface="Comic Sans MS" pitchFamily="66" charset="0"/>
              </a:rPr>
              <a:t>branch_name</a:t>
            </a:r>
            <a:r>
              <a:rPr lang="en-US" altLang="zh-CN" sz="1800" dirty="0">
                <a:solidFill>
                  <a:srgbClr val="1F07CF"/>
                </a:solidFill>
                <a:latin typeface="Comic Sans MS" pitchFamily="66" charset="0"/>
              </a:rPr>
              <a:t>, </a:t>
            </a:r>
            <a:r>
              <a:rPr lang="en-US" altLang="zh-CN" sz="1800" dirty="0" err="1">
                <a:solidFill>
                  <a:srgbClr val="1F07CF"/>
                </a:solidFill>
                <a:latin typeface="Comic Sans MS" pitchFamily="66" charset="0"/>
              </a:rPr>
              <a:t>branch_city</a:t>
            </a:r>
            <a:r>
              <a:rPr lang="en-US" altLang="zh-CN" sz="1800" dirty="0">
                <a:latin typeface="Comic Sans MS" pitchFamily="66" charset="0"/>
              </a:rPr>
              <a:t>, and </a:t>
            </a:r>
            <a:r>
              <a:rPr lang="en-US" altLang="zh-CN" sz="1800" dirty="0">
                <a:solidFill>
                  <a:srgbClr val="1F07CF"/>
                </a:solidFill>
                <a:latin typeface="Comic Sans MS" pitchFamily="66" charset="0"/>
              </a:rPr>
              <a:t>assets </a:t>
            </a:r>
            <a:r>
              <a:rPr lang="en-US" altLang="zh-CN" sz="1800" dirty="0">
                <a:latin typeface="Comic Sans MS" pitchFamily="66" charset="0"/>
              </a:rPr>
              <a:t>are </a:t>
            </a:r>
            <a:r>
              <a:rPr lang="en-US" altLang="zh-CN" sz="1800" dirty="0">
                <a:solidFill>
                  <a:srgbClr val="3606D0"/>
                </a:solidFill>
                <a:latin typeface="Comic Sans MS" pitchFamily="66" charset="0"/>
              </a:rPr>
              <a:t>repeated</a:t>
            </a:r>
            <a:r>
              <a:rPr lang="en-US" altLang="zh-CN" sz="1800" dirty="0">
                <a:latin typeface="Comic Sans MS" pitchFamily="66" charset="0"/>
              </a:rPr>
              <a:t> for each loan that a branch makes</a:t>
            </a:r>
          </a:p>
          <a:p>
            <a:pPr lvl="1"/>
            <a:r>
              <a:rPr lang="en-US" altLang="zh-CN" sz="1800" dirty="0">
                <a:solidFill>
                  <a:srgbClr val="3606D0"/>
                </a:solidFill>
                <a:latin typeface="Comic Sans MS" pitchFamily="66" charset="0"/>
              </a:rPr>
              <a:t>Waste space</a:t>
            </a:r>
            <a:r>
              <a:rPr lang="en-US" altLang="zh-CN" sz="1800" dirty="0">
                <a:latin typeface="Comic Sans MS" pitchFamily="66" charset="0"/>
              </a:rPr>
              <a:t>, </a:t>
            </a:r>
            <a:r>
              <a:rPr lang="en-US" altLang="zh-CN" sz="1800" dirty="0">
                <a:solidFill>
                  <a:srgbClr val="3606D0"/>
                </a:solidFill>
                <a:latin typeface="Comic Sans MS" pitchFamily="66" charset="0"/>
              </a:rPr>
              <a:t>complicate updating</a:t>
            </a:r>
            <a:r>
              <a:rPr lang="en-US" altLang="zh-CN" sz="1800" dirty="0">
                <a:latin typeface="Comic Sans MS" pitchFamily="66" charset="0"/>
              </a:rPr>
              <a:t>, and introduce possibility of </a:t>
            </a:r>
            <a:r>
              <a:rPr lang="en-US" altLang="zh-CN" sz="1800" dirty="0">
                <a:solidFill>
                  <a:srgbClr val="3606D0"/>
                </a:solidFill>
                <a:latin typeface="Comic Sans MS" pitchFamily="66" charset="0"/>
              </a:rPr>
              <a:t>inconsistency</a:t>
            </a:r>
            <a:r>
              <a:rPr lang="en-US" altLang="zh-CN" sz="1800" dirty="0">
                <a:latin typeface="Comic Sans MS" pitchFamily="66" charset="0"/>
              </a:rPr>
              <a:t> of assets value</a:t>
            </a:r>
          </a:p>
          <a:p>
            <a:r>
              <a:rPr lang="en-US" altLang="zh-CN" sz="2000" b="1" dirty="0">
                <a:solidFill>
                  <a:srgbClr val="FF0000"/>
                </a:solidFill>
                <a:latin typeface="Comic Sans MS" pitchFamily="66" charset="0"/>
              </a:rPr>
              <a:t>Null values</a:t>
            </a:r>
          </a:p>
          <a:p>
            <a:pPr lvl="1"/>
            <a:r>
              <a:rPr lang="en-US" altLang="zh-CN" sz="1800" dirty="0">
                <a:latin typeface="Comic Sans MS" pitchFamily="66" charset="0"/>
              </a:rPr>
              <a:t>Cannot store information about a branch if no loans exist </a:t>
            </a:r>
          </a:p>
          <a:p>
            <a:pPr lvl="1"/>
            <a:r>
              <a:rPr lang="en-US" altLang="zh-CN" sz="1800" dirty="0">
                <a:latin typeface="Comic Sans MS" pitchFamily="66" charset="0"/>
              </a:rPr>
              <a:t>Can use null values, but they are difficult to handle</a:t>
            </a:r>
          </a:p>
          <a:p>
            <a:endParaRPr lang="zh-CN" altLang="en-US" sz="2000" dirty="0">
              <a:latin typeface="Comic Sans MS" pitchFamily="66" charset="0"/>
            </a:endParaRPr>
          </a:p>
        </p:txBody>
      </p:sp>
      <p:pic>
        <p:nvPicPr>
          <p:cNvPr id="4" name="Picture 5">
            <a:extLst>
              <a:ext uri="{FF2B5EF4-FFF2-40B4-BE49-F238E27FC236}">
                <a16:creationId xmlns:a16="http://schemas.microsoft.com/office/drawing/2014/main" id="{99F83194-1745-4EB3-BE34-E22D66CAA9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149" t="18594" r="1149" b="52412"/>
          <a:stretch>
            <a:fillRect/>
          </a:stretch>
        </p:blipFill>
        <p:spPr bwMode="auto">
          <a:xfrm>
            <a:off x="3192363" y="1491630"/>
            <a:ext cx="4331965"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Tree>
    <p:extLst>
      <p:ext uri="{BB962C8B-B14F-4D97-AF65-F5344CB8AC3E}">
        <p14:creationId xmlns:p14="http://schemas.microsoft.com/office/powerpoint/2010/main" val="2564131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B598D-C044-4B37-8E2B-F9571F787EDB}"/>
              </a:ext>
            </a:extLst>
          </p:cNvPr>
          <p:cNvSpPr>
            <a:spLocks noGrp="1"/>
          </p:cNvSpPr>
          <p:nvPr>
            <p:ph type="title"/>
          </p:nvPr>
        </p:nvSpPr>
        <p:spPr/>
        <p:txBody>
          <a:bodyPr/>
          <a:lstStyle/>
          <a:p>
            <a:pPr algn="ctr"/>
            <a:r>
              <a:rPr lang="en-US" altLang="zh-CN" sz="2800" dirty="0">
                <a:latin typeface="Comic Sans MS" pitchFamily="66" charset="0"/>
              </a:rPr>
              <a:t>Restriction of Multivalued Dependencies</a:t>
            </a:r>
            <a:endParaRPr lang="zh-CN" altLang="en-US" sz="2800"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7DC8AF-5B27-4D20-8009-2774581136B7}"/>
                  </a:ext>
                </a:extLst>
              </p:cNvPr>
              <p:cNvSpPr>
                <a:spLocks noGrp="1"/>
              </p:cNvSpPr>
              <p:nvPr>
                <p:ph idx="1"/>
              </p:nvPr>
            </p:nvSpPr>
            <p:spPr/>
            <p:txBody>
              <a:bodyPr/>
              <a:lstStyle/>
              <a:p>
                <a:pPr>
                  <a:lnSpc>
                    <a:spcPct val="150000"/>
                  </a:lnSpc>
                </a:pPr>
                <a:r>
                  <a:rPr lang="en-US" altLang="zh-CN" sz="2000" dirty="0">
                    <a:latin typeface="Comic Sans MS" pitchFamily="66" charset="0"/>
                  </a:rPr>
                  <a:t>The restriction of  </a:t>
                </a:r>
                <a:r>
                  <a:rPr lang="en-US" altLang="zh-CN" sz="2000" b="1" dirty="0">
                    <a:solidFill>
                      <a:srgbClr val="1F07CF"/>
                    </a:solidFill>
                    <a:latin typeface="Comic Sans MS" pitchFamily="66" charset="0"/>
                  </a:rPr>
                  <a:t>D</a:t>
                </a:r>
                <a:r>
                  <a:rPr lang="en-US" altLang="zh-CN" sz="2000" dirty="0">
                    <a:latin typeface="Comic Sans MS" pitchFamily="66" charset="0"/>
                  </a:rPr>
                  <a:t> to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itchFamily="66" charset="0"/>
                  </a:rPr>
                  <a:t> </a:t>
                </a:r>
                <a:r>
                  <a:rPr lang="en-US" altLang="zh-CN" sz="2000" dirty="0">
                    <a:latin typeface="Comic Sans MS" pitchFamily="66" charset="0"/>
                  </a:rPr>
                  <a:t>is the set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𝑫</m:t>
                        </m:r>
                      </m:e>
                      <m:sub>
                        <m:r>
                          <a:rPr lang="en-US" altLang="zh-CN" sz="2000" b="1" i="1"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itchFamily="66" charset="0"/>
                  </a:rPr>
                  <a:t> </a:t>
                </a:r>
                <a:r>
                  <a:rPr lang="en-US" altLang="zh-CN" sz="2000" dirty="0">
                    <a:latin typeface="Comic Sans MS" pitchFamily="66" charset="0"/>
                  </a:rPr>
                  <a:t>consisting of</a:t>
                </a:r>
              </a:p>
              <a:p>
                <a:pPr lvl="1">
                  <a:lnSpc>
                    <a:spcPct val="150000"/>
                  </a:lnSpc>
                </a:pPr>
                <a:r>
                  <a:rPr lang="en-US" altLang="zh-CN" sz="1800" dirty="0">
                    <a:latin typeface="Comic Sans MS" pitchFamily="66" charset="0"/>
                  </a:rPr>
                  <a:t>All FDs in </a:t>
                </a:r>
                <a:r>
                  <a:rPr lang="en-US" altLang="zh-CN" sz="1800" b="1" dirty="0">
                    <a:solidFill>
                      <a:srgbClr val="1F07CF"/>
                    </a:solidFill>
                    <a:latin typeface="Comic Sans MS" pitchFamily="66" charset="0"/>
                  </a:rPr>
                  <a:t>D</a:t>
                </a:r>
                <a:r>
                  <a:rPr lang="en-US" altLang="zh-CN" sz="1800" b="1" baseline="30000" dirty="0">
                    <a:solidFill>
                      <a:srgbClr val="1F07CF"/>
                    </a:solidFill>
                    <a:latin typeface="Comic Sans MS" pitchFamily="66" charset="0"/>
                  </a:rPr>
                  <a:t>+</a:t>
                </a:r>
                <a:r>
                  <a:rPr lang="en-US" altLang="zh-CN" sz="1800" dirty="0">
                    <a:latin typeface="Comic Sans MS" pitchFamily="66" charset="0"/>
                  </a:rPr>
                  <a:t> that include only attributes of </a:t>
                </a:r>
                <a:r>
                  <a:rPr lang="en-US" altLang="zh-CN" sz="1800" b="1" dirty="0">
                    <a:solidFill>
                      <a:srgbClr val="1F07CF"/>
                    </a:solidFill>
                    <a:latin typeface="Comic Sans MS" pitchFamily="66" charset="0"/>
                  </a:rPr>
                  <a:t>Ri</a:t>
                </a:r>
              </a:p>
              <a:p>
                <a:pPr lvl="1">
                  <a:lnSpc>
                    <a:spcPct val="150000"/>
                  </a:lnSpc>
                </a:pPr>
                <a:r>
                  <a:rPr lang="en-US" altLang="zh-CN" sz="1800" dirty="0">
                    <a:latin typeface="Comic Sans MS" pitchFamily="66" charset="0"/>
                  </a:rPr>
                  <a:t>All MVDs of the form</a:t>
                </a:r>
              </a:p>
              <a:p>
                <a:pPr marL="0" indent="0">
                  <a:lnSpc>
                    <a:spcPct val="150000"/>
                  </a:lnSpc>
                  <a:buNone/>
                </a:pPr>
                <a:r>
                  <a:rPr lang="en-US" altLang="zh-CN" sz="2000" dirty="0">
                    <a:latin typeface="Comic Sans MS" pitchFamily="66" charset="0"/>
                    <a:ea typeface="Cambria Math" panose="02040503050406030204" pitchFamily="18" charset="0"/>
                  </a:rPr>
                  <a:t>	</a:t>
                </a:r>
                <a14:m>
                  <m:oMath xmlns:m="http://schemas.openxmlformats.org/officeDocument/2006/math">
                    <m:r>
                      <a:rPr lang="el-GR" altLang="zh-CN" sz="2000" b="1" i="1" smtClean="0">
                        <a:solidFill>
                          <a:srgbClr val="1F07CF"/>
                        </a:solidFill>
                        <a:latin typeface="Cambria Math" panose="02040503050406030204" pitchFamily="18" charset="0"/>
                        <a:ea typeface="Cambria Math" panose="02040503050406030204" pitchFamily="18" charset="0"/>
                      </a:rPr>
                      <m:t>𝜶</m:t>
                    </m:r>
                    <m:r>
                      <a:rPr lang="zh-CN" altLang="en-US" sz="2000" b="1" i="1">
                        <a:solidFill>
                          <a:srgbClr val="1F07CF"/>
                        </a:solidFill>
                        <a:latin typeface="Cambria Math" panose="02040503050406030204" pitchFamily="18" charset="0"/>
                      </a:rPr>
                      <m:t>↠</m:t>
                    </m:r>
                    <m:r>
                      <a:rPr lang="zh-CN" altLang="en-US" sz="2000" b="1" i="1">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a:t>
                </a:r>
                <a14:m>
                  <m:oMath xmlns:m="http://schemas.openxmlformats.org/officeDocument/2006/math">
                    <m:r>
                      <a:rPr lang="zh-CN" altLang="en-US" sz="2000" b="1" i="1" dirty="0" smtClean="0">
                        <a:solidFill>
                          <a:srgbClr val="1F07CF"/>
                        </a:solidFill>
                        <a:latin typeface="Cambria Math" panose="02040503050406030204" pitchFamily="18" charset="0"/>
                      </a:rPr>
                      <m:t>𝜷</m:t>
                    </m:r>
                    <m:r>
                      <a:rPr lang="zh-CN" altLang="en-US" sz="2000" b="1" i="1" dirty="0" smtClean="0">
                        <a:solidFill>
                          <a:srgbClr val="1F07CF"/>
                        </a:solidFill>
                        <a:latin typeface="Cambria Math" panose="02040503050406030204" pitchFamily="18" charset="0"/>
                      </a:rPr>
                      <m:t>∩</m:t>
                    </m:r>
                    <m:sSub>
                      <m:sSubPr>
                        <m:ctrlPr>
                          <a:rPr lang="en-US" altLang="zh-CN" sz="2000" b="1" i="1" dirty="0" smtClean="0">
                            <a:solidFill>
                              <a:srgbClr val="1F07CF"/>
                            </a:solidFill>
                            <a:latin typeface="Cambria Math" panose="02040503050406030204" pitchFamily="18" charset="0"/>
                          </a:rPr>
                        </m:ctrlPr>
                      </m:sSubPr>
                      <m:e>
                        <m:r>
                          <a:rPr lang="en-US" altLang="zh-CN" sz="2000" b="1" i="1" dirty="0" smtClean="0">
                            <a:solidFill>
                              <a:srgbClr val="1F07CF"/>
                            </a:solidFill>
                            <a:latin typeface="Cambria Math" panose="02040503050406030204" pitchFamily="18" charset="0"/>
                          </a:rPr>
                          <m:t>𝑹</m:t>
                        </m:r>
                      </m:e>
                      <m:sub>
                        <m:r>
                          <a:rPr lang="en-US" altLang="zh-CN" sz="2000" b="1" i="1" dirty="0"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itchFamily="66" charset="0"/>
                  </a:rPr>
                  <a:t>)</a:t>
                </a:r>
              </a:p>
              <a:p>
                <a:pPr marL="457200" lvl="1" indent="0">
                  <a:lnSpc>
                    <a:spcPct val="150000"/>
                  </a:lnSpc>
                  <a:buNone/>
                </a:pPr>
                <a:r>
                  <a:rPr lang="en-US" altLang="zh-CN" sz="1800" dirty="0">
                    <a:latin typeface="Comic Sans MS" pitchFamily="66" charset="0"/>
                  </a:rPr>
                  <a:t>where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b="1" dirty="0">
                    <a:solidFill>
                      <a:srgbClr val="1F07CF"/>
                    </a:solidFill>
                    <a:latin typeface="Comic Sans MS" pitchFamily="66" charset="0"/>
                  </a:rPr>
                  <a:t> </a:t>
                </a:r>
                <a:r>
                  <a:rPr lang="en-US" altLang="zh-CN" sz="1800" dirty="0">
                    <a:latin typeface="Comic Sans MS" pitchFamily="66" charset="0"/>
                  </a:rPr>
                  <a:t>and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b="1" dirty="0">
                    <a:solidFill>
                      <a:srgbClr val="1F07CF"/>
                    </a:solidFill>
                    <a:latin typeface="Comic Sans MS" pitchFamily="66" charset="0"/>
                  </a:rPr>
                  <a:t> </a:t>
                </a:r>
                <a:r>
                  <a:rPr lang="en-US" altLang="zh-CN" sz="1800" dirty="0">
                    <a:latin typeface="Comic Sans MS" pitchFamily="66" charset="0"/>
                  </a:rPr>
                  <a:t>is in </a:t>
                </a:r>
                <a:r>
                  <a:rPr lang="en-US" altLang="zh-CN" sz="1800" b="1" dirty="0">
                    <a:solidFill>
                      <a:srgbClr val="1F07CF"/>
                    </a:solidFill>
                    <a:latin typeface="Comic Sans MS" pitchFamily="66" charset="0"/>
                  </a:rPr>
                  <a:t>D</a:t>
                </a:r>
                <a:r>
                  <a:rPr lang="en-US" altLang="zh-CN" sz="1800" b="1" baseline="30000" dirty="0">
                    <a:solidFill>
                      <a:srgbClr val="1F07CF"/>
                    </a:solidFill>
                    <a:latin typeface="Comic Sans MS" pitchFamily="66" charset="0"/>
                  </a:rPr>
                  <a:t>+</a:t>
                </a:r>
                <a:r>
                  <a:rPr lang="en-US" altLang="zh-CN" sz="1800" b="1" dirty="0">
                    <a:solidFill>
                      <a:srgbClr val="1F07CF"/>
                    </a:solidFill>
                    <a:latin typeface="Comic Sans MS" pitchFamily="66" charset="0"/>
                  </a:rPr>
                  <a:t> </a:t>
                </a:r>
              </a:p>
              <a:p>
                <a:pPr>
                  <a:lnSpc>
                    <a:spcPct val="150000"/>
                  </a:lnSpc>
                </a:pPr>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D27DC8AF-5B27-4D20-8009-2774581136B7}"/>
                  </a:ext>
                </a:extLst>
              </p:cNvPr>
              <p:cNvSpPr>
                <a:spLocks noGrp="1" noRot="1" noChangeAspect="1" noMove="1" noResize="1" noEditPoints="1" noAdjustHandles="1" noChangeArrowheads="1" noChangeShapeType="1" noTextEdit="1"/>
              </p:cNvSpPr>
              <p:nvPr>
                <p:ph idx="1"/>
              </p:nvPr>
            </p:nvSpPr>
            <p:spPr>
              <a:blipFill rotWithShape="1">
                <a:blip r:embed="rId3"/>
                <a:stretch>
                  <a:fillRect l="-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663470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5FBEC-D734-4005-A4CE-9B36A4867815}"/>
              </a:ext>
            </a:extLst>
          </p:cNvPr>
          <p:cNvSpPr>
            <a:spLocks noGrp="1"/>
          </p:cNvSpPr>
          <p:nvPr>
            <p:ph type="title"/>
          </p:nvPr>
        </p:nvSpPr>
        <p:spPr/>
        <p:txBody>
          <a:bodyPr/>
          <a:lstStyle/>
          <a:p>
            <a:pPr algn="ctr"/>
            <a:r>
              <a:rPr lang="en-US" altLang="zh-CN" dirty="0">
                <a:latin typeface="Comic Sans MS" pitchFamily="66" charset="0"/>
              </a:rPr>
              <a:t>4NF Decomposition Algorithm</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5F4590-BA89-428F-9D05-6536E4DBA04A}"/>
                  </a:ext>
                </a:extLst>
              </p:cNvPr>
              <p:cNvSpPr>
                <a:spLocks noGrp="1"/>
              </p:cNvSpPr>
              <p:nvPr>
                <p:ph idx="1"/>
              </p:nvPr>
            </p:nvSpPr>
            <p:spPr>
              <a:xfrm>
                <a:off x="395536" y="710896"/>
                <a:ext cx="8424936" cy="4165110"/>
              </a:xfrm>
            </p:spPr>
            <p:txBody>
              <a:bodyPr/>
              <a:lstStyle/>
              <a:p>
                <a:pPr marL="0" indent="0">
                  <a:buNone/>
                </a:pPr>
                <a:r>
                  <a:rPr lang="en-US" altLang="zh-CN" sz="1800" dirty="0">
                    <a:latin typeface="Comic Sans MS" pitchFamily="66" charset="0"/>
                  </a:rPr>
                  <a:t>result: = </a:t>
                </a:r>
                <a:r>
                  <a:rPr lang="en-US" altLang="zh-CN" sz="1800" b="1" dirty="0">
                    <a:solidFill>
                      <a:srgbClr val="1F07CF"/>
                    </a:solidFill>
                    <a:latin typeface="Comic Sans MS" pitchFamily="66" charset="0"/>
                  </a:rPr>
                  <a:t>{R}</a:t>
                </a:r>
                <a:r>
                  <a:rPr lang="en-US" altLang="zh-CN" sz="1800" dirty="0">
                    <a:latin typeface="Comic Sans MS" pitchFamily="66" charset="0"/>
                  </a:rPr>
                  <a:t>;</a:t>
                </a:r>
                <a:br>
                  <a:rPr lang="en-US" altLang="zh-CN" sz="1800" dirty="0">
                    <a:latin typeface="Comic Sans MS" pitchFamily="66" charset="0"/>
                  </a:rPr>
                </a:br>
                <a:r>
                  <a:rPr lang="en-US" altLang="zh-CN" sz="1800" dirty="0">
                    <a:latin typeface="Comic Sans MS" pitchFamily="66" charset="0"/>
                  </a:rPr>
                  <a:t>done := false;</a:t>
                </a:r>
                <a:br>
                  <a:rPr lang="en-US" altLang="zh-CN" sz="1800" dirty="0">
                    <a:latin typeface="Comic Sans MS" pitchFamily="66" charset="0"/>
                  </a:rPr>
                </a:br>
                <a:r>
                  <a:rPr lang="en-US" altLang="zh-CN" sz="1800" dirty="0">
                    <a:latin typeface="Comic Sans MS" pitchFamily="66" charset="0"/>
                  </a:rPr>
                  <a:t>compute </a:t>
                </a:r>
                <a:r>
                  <a:rPr lang="en-US" altLang="zh-CN" sz="1800" b="1" dirty="0">
                    <a:solidFill>
                      <a:srgbClr val="1F07CF"/>
                    </a:solidFill>
                    <a:latin typeface="Comic Sans MS" pitchFamily="66" charset="0"/>
                  </a:rPr>
                  <a:t>D+</a:t>
                </a:r>
                <a:r>
                  <a:rPr lang="en-US" altLang="zh-CN" sz="1800" dirty="0">
                    <a:latin typeface="Comic Sans MS" pitchFamily="66" charset="0"/>
                  </a:rPr>
                  <a:t>;</a:t>
                </a:r>
                <a:br>
                  <a:rPr lang="en-US" altLang="zh-CN" sz="1800" dirty="0">
                    <a:latin typeface="Comic Sans MS" pitchFamily="66" charset="0"/>
                  </a:rPr>
                </a:br>
                <a:r>
                  <a:rPr lang="en-US" altLang="zh-CN" sz="1800" dirty="0">
                    <a:latin typeface="Comic Sans MS"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𝑫</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itchFamily="66" charset="0"/>
                  </a:rPr>
                  <a:t> denote the restriction of </a:t>
                </a:r>
                <a:r>
                  <a:rPr lang="en-US" altLang="zh-CN" sz="1800" b="1" dirty="0">
                    <a:solidFill>
                      <a:srgbClr val="1F07CF"/>
                    </a:solidFill>
                    <a:latin typeface="Comic Sans MS" pitchFamily="66" charset="0"/>
                  </a:rPr>
                  <a:t>D</a:t>
                </a:r>
                <a:r>
                  <a:rPr lang="en-US" altLang="zh-CN" sz="1800" b="1" baseline="30000" dirty="0">
                    <a:solidFill>
                      <a:srgbClr val="1F07CF"/>
                    </a:solidFill>
                    <a:latin typeface="Comic Sans MS" pitchFamily="66" charset="0"/>
                  </a:rPr>
                  <a:t>+</a:t>
                </a:r>
                <a:r>
                  <a:rPr lang="en-US" altLang="zh-CN" sz="1800" dirty="0">
                    <a:latin typeface="Comic Sans MS" pitchFamily="66" charset="0"/>
                  </a:rPr>
                  <a:t> to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endParaRPr lang="en-US" altLang="zh-CN" sz="1800" b="1" dirty="0">
                  <a:solidFill>
                    <a:srgbClr val="1F07CF"/>
                  </a:solidFill>
                  <a:latin typeface="Comic Sans MS" pitchFamily="66" charset="0"/>
                </a:endParaRPr>
              </a:p>
              <a:p>
                <a:pPr marL="0" indent="0">
                  <a:buNone/>
                </a:pPr>
                <a:r>
                  <a:rPr lang="en-US" altLang="zh-CN" sz="1800" dirty="0">
                    <a:solidFill>
                      <a:srgbClr val="C00000"/>
                    </a:solidFill>
                    <a:latin typeface="Comic Sans MS" pitchFamily="66" charset="0"/>
                  </a:rPr>
                  <a:t>while</a:t>
                </a:r>
                <a:r>
                  <a:rPr lang="en-US" altLang="zh-CN" sz="1800" dirty="0">
                    <a:latin typeface="Comic Sans MS" pitchFamily="66" charset="0"/>
                  </a:rPr>
                  <a:t> (</a:t>
                </a:r>
                <a:r>
                  <a:rPr lang="en-US" altLang="zh-CN" sz="1800" dirty="0">
                    <a:solidFill>
                      <a:srgbClr val="C00000"/>
                    </a:solidFill>
                    <a:latin typeface="Comic Sans MS" pitchFamily="66" charset="0"/>
                  </a:rPr>
                  <a:t>not</a:t>
                </a:r>
                <a:r>
                  <a:rPr lang="en-US" altLang="zh-CN" sz="1800" dirty="0">
                    <a:latin typeface="Comic Sans MS" pitchFamily="66" charset="0"/>
                  </a:rPr>
                  <a:t> done) </a:t>
                </a:r>
                <a:br>
                  <a:rPr lang="en-US" altLang="zh-CN" sz="1800" dirty="0">
                    <a:latin typeface="Comic Sans MS" pitchFamily="66" charset="0"/>
                  </a:rPr>
                </a:br>
                <a:r>
                  <a:rPr lang="en-US" altLang="zh-CN" sz="1800" dirty="0">
                    <a:latin typeface="Comic Sans MS" pitchFamily="66" charset="0"/>
                  </a:rPr>
                  <a:t>    </a:t>
                </a:r>
                <a:r>
                  <a:rPr lang="en-US" altLang="zh-CN" sz="1800" dirty="0">
                    <a:solidFill>
                      <a:srgbClr val="C00000"/>
                    </a:solidFill>
                    <a:latin typeface="Comic Sans MS" pitchFamily="66" charset="0"/>
                  </a:rPr>
                  <a:t>if</a:t>
                </a:r>
                <a:r>
                  <a:rPr lang="en-US" altLang="zh-CN" sz="1800" dirty="0">
                    <a:latin typeface="Comic Sans MS" pitchFamily="66" charset="0"/>
                  </a:rPr>
                  <a:t> (there is a schema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itchFamily="66" charset="0"/>
                  </a:rPr>
                  <a:t> in result that is </a:t>
                </a:r>
                <a:r>
                  <a:rPr lang="en-US" altLang="zh-CN" sz="1800" dirty="0">
                    <a:solidFill>
                      <a:srgbClr val="FF0000"/>
                    </a:solidFill>
                    <a:latin typeface="Comic Sans MS" pitchFamily="66" charset="0"/>
                  </a:rPr>
                  <a:t>not in 4NF</a:t>
                </a:r>
                <a:r>
                  <a:rPr lang="en-US" altLang="zh-CN" sz="1800" dirty="0">
                    <a:latin typeface="Comic Sans MS" pitchFamily="66" charset="0"/>
                  </a:rPr>
                  <a:t>) </a:t>
                </a:r>
                <a:r>
                  <a:rPr lang="en-US" altLang="zh-CN" sz="1800" dirty="0">
                    <a:solidFill>
                      <a:srgbClr val="C00000"/>
                    </a:solidFill>
                    <a:latin typeface="Comic Sans MS" pitchFamily="66" charset="0"/>
                  </a:rPr>
                  <a:t>then</a:t>
                </a:r>
                <a:br>
                  <a:rPr lang="en-US" altLang="zh-CN" sz="1800" dirty="0">
                    <a:latin typeface="Comic Sans MS" pitchFamily="66" charset="0"/>
                  </a:rPr>
                </a:br>
                <a:r>
                  <a:rPr lang="en-US" altLang="zh-CN" sz="1800" dirty="0">
                    <a:latin typeface="Comic Sans MS" pitchFamily="66" charset="0"/>
                  </a:rPr>
                  <a:t>       </a:t>
                </a:r>
                <a:r>
                  <a:rPr lang="en-US" altLang="zh-CN" sz="1800" dirty="0">
                    <a:solidFill>
                      <a:srgbClr val="C00000"/>
                    </a:solidFill>
                    <a:latin typeface="Comic Sans MS" pitchFamily="66" charset="0"/>
                  </a:rPr>
                  <a:t>begin</a:t>
                </a:r>
              </a:p>
              <a:p>
                <a:pPr marL="0" indent="0">
                  <a:buNone/>
                </a:pPr>
                <a:r>
                  <a:rPr lang="en-US" altLang="zh-CN" sz="1800" dirty="0">
                    <a:latin typeface="Comic Sans MS" pitchFamily="66" charset="0"/>
                  </a:rPr>
                  <a:t>	 let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itchFamily="66" charset="0"/>
                  </a:rPr>
                  <a:t> be a nontrivial MVD that holds 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r>
                      <a:rPr lang="en-US" altLang="zh-CN" sz="1800" i="1">
                        <a:latin typeface="Cambria Math" panose="02040503050406030204" pitchFamily="18" charset="0"/>
                      </a:rPr>
                      <m:t> </m:t>
                    </m:r>
                  </m:oMath>
                </a14:m>
                <a:r>
                  <a:rPr lang="en-US" altLang="zh-CN" sz="1800" dirty="0">
                    <a:latin typeface="Comic Sans MS" pitchFamily="66" charset="0"/>
                  </a:rPr>
                  <a:t>such that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b="1" dirty="0">
                    <a:solidFill>
                      <a:srgbClr val="1F07CF"/>
                    </a:solidFill>
                    <a:latin typeface="Comic Sans MS" pitchFamily="66" charset="0"/>
                  </a:rPr>
                  <a:t> </a:t>
                </a:r>
                <a:r>
                  <a:rPr lang="en-US" altLang="zh-CN" sz="1800" dirty="0">
                    <a:latin typeface="Comic Sans MS" pitchFamily="66" charset="0"/>
                  </a:rPr>
                  <a:t> </a:t>
                </a:r>
              </a:p>
              <a:p>
                <a:pPr marL="0" indent="0">
                  <a:buNone/>
                </a:pPr>
                <a:r>
                  <a:rPr lang="en-US" altLang="zh-CN" sz="1800" dirty="0">
                    <a:latin typeface="Comic Sans MS" pitchFamily="66" charset="0"/>
                  </a:rPr>
                  <a:t>              is not in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𝑫</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itchFamily="66" charset="0"/>
                  </a:rPr>
                  <a:t>, and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m:t>
                    </m:r>
                  </m:oMath>
                </a14:m>
                <a:r>
                  <a:rPr lang="en-US" altLang="zh-CN" sz="1800" dirty="0">
                    <a:latin typeface="Comic Sans MS" pitchFamily="66" charset="0"/>
                  </a:rPr>
                  <a:t>; </a:t>
                </a:r>
                <a:br>
                  <a:rPr lang="en-US" altLang="zh-CN" sz="1800" dirty="0">
                    <a:latin typeface="Comic Sans MS" pitchFamily="66" charset="0"/>
                  </a:rPr>
                </a:br>
                <a:r>
                  <a:rPr lang="en-US" altLang="zh-CN" sz="1800" dirty="0">
                    <a:latin typeface="Comic Sans MS" pitchFamily="66" charset="0"/>
                  </a:rPr>
                  <a:t>          </a:t>
                </a:r>
                <a:r>
                  <a:rPr lang="en-US" altLang="zh-CN" sz="1800" b="1" dirty="0">
                    <a:solidFill>
                      <a:srgbClr val="FF0000"/>
                    </a:solidFill>
                    <a:latin typeface="Comic Sans MS" pitchFamily="66" charset="0"/>
                  </a:rPr>
                  <a:t>result :=  (result - </a:t>
                </a:r>
                <a14:m>
                  <m:oMath xmlns:m="http://schemas.openxmlformats.org/officeDocument/2006/math">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𝑹</m:t>
                        </m:r>
                      </m:e>
                      <m:sub>
                        <m:r>
                          <a:rPr lang="en-US" altLang="zh-CN" sz="1800" b="1" i="1">
                            <a:solidFill>
                              <a:srgbClr val="FF0000"/>
                            </a:solidFill>
                            <a:latin typeface="Cambria Math" panose="02040503050406030204" pitchFamily="18" charset="0"/>
                          </a:rPr>
                          <m:t>𝒊</m:t>
                        </m:r>
                      </m:sub>
                    </m:sSub>
                  </m:oMath>
                </a14:m>
                <a:r>
                  <a:rPr lang="en-US" altLang="zh-CN" sz="1800" b="1" dirty="0">
                    <a:solidFill>
                      <a:srgbClr val="FF0000"/>
                    </a:solidFill>
                    <a:latin typeface="Comic Sans MS" pitchFamily="66" charset="0"/>
                  </a:rPr>
                  <a:t>) </a:t>
                </a:r>
                <a14:m>
                  <m:oMath xmlns:m="http://schemas.openxmlformats.org/officeDocument/2006/math">
                    <m:r>
                      <a:rPr lang="en-US" altLang="zh-CN" sz="1800" b="1" i="1" dirty="0" smtClean="0">
                        <a:solidFill>
                          <a:srgbClr val="FF0000"/>
                        </a:solidFill>
                        <a:latin typeface="Cambria Math" panose="02040503050406030204" pitchFamily="18" charset="0"/>
                        <a:ea typeface="Cambria Math" panose="02040503050406030204" pitchFamily="18" charset="0"/>
                      </a:rPr>
                      <m:t>∪</m:t>
                    </m:r>
                  </m:oMath>
                </a14:m>
                <a:r>
                  <a:rPr lang="en-US" altLang="zh-CN" sz="1800" b="1" dirty="0">
                    <a:solidFill>
                      <a:srgbClr val="FF0000"/>
                    </a:solidFill>
                    <a:latin typeface="Comic Sans MS" pitchFamily="66" charset="0"/>
                  </a:rPr>
                  <a:t> ((</a:t>
                </a:r>
                <a14:m>
                  <m:oMath xmlns:m="http://schemas.openxmlformats.org/officeDocument/2006/math">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𝑹</m:t>
                        </m:r>
                      </m:e>
                      <m:sub>
                        <m:r>
                          <a:rPr lang="en-US" altLang="zh-CN" sz="1800" b="1" i="1">
                            <a:solidFill>
                              <a:srgbClr val="FF0000"/>
                            </a:solidFill>
                            <a:latin typeface="Cambria Math" panose="02040503050406030204" pitchFamily="18" charset="0"/>
                          </a:rPr>
                          <m:t>𝒊</m:t>
                        </m:r>
                      </m:sub>
                    </m:sSub>
                  </m:oMath>
                </a14:m>
                <a:r>
                  <a:rPr lang="en-US" altLang="zh-CN" sz="1800" b="1" dirty="0">
                    <a:solidFill>
                      <a:srgbClr val="FF0000"/>
                    </a:solidFill>
                    <a:latin typeface="Comic Sans MS" pitchFamily="66" charset="0"/>
                  </a:rPr>
                  <a:t> -</a:t>
                </a:r>
                <a14:m>
                  <m:oMath xmlns:m="http://schemas.openxmlformats.org/officeDocument/2006/math">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itchFamily="66" charset="0"/>
                  </a:rPr>
                  <a:t>) </a:t>
                </a:r>
                <a14:m>
                  <m:oMath xmlns:m="http://schemas.openxmlformats.org/officeDocument/2006/math">
                    <m:r>
                      <a:rPr lang="zh-CN" altLang="en-US" sz="1800" b="1" i="1">
                        <a:solidFill>
                          <a:srgbClr val="FF0000"/>
                        </a:solidFill>
                        <a:latin typeface="Cambria Math" panose="02040503050406030204" pitchFamily="18" charset="0"/>
                      </a:rPr>
                      <m:t>∩</m:t>
                    </m:r>
                  </m:oMath>
                </a14:m>
                <a:r>
                  <a:rPr lang="en-US" altLang="zh-CN" sz="1800" b="1" dirty="0">
                    <a:solidFill>
                      <a:srgbClr val="FF0000"/>
                    </a:solidFill>
                    <a:latin typeface="Comic Sans MS" pitchFamily="66" charset="0"/>
                  </a:rPr>
                  <a:t> (</a:t>
                </a:r>
                <a14:m>
                  <m:oMath xmlns:m="http://schemas.openxmlformats.org/officeDocument/2006/math">
                    <m:r>
                      <a:rPr lang="zh-CN" altLang="en-US" sz="1800" b="1" i="1">
                        <a:solidFill>
                          <a:srgbClr val="FF0000"/>
                        </a:solidFill>
                        <a:latin typeface="Cambria Math" panose="02040503050406030204" pitchFamily="18" charset="0"/>
                      </a:rPr>
                      <m:t>𝜶</m:t>
                    </m:r>
                  </m:oMath>
                </a14:m>
                <a:r>
                  <a:rPr lang="en-US" altLang="zh-CN" sz="1800" b="1" dirty="0">
                    <a:solidFill>
                      <a:srgbClr val="FF0000"/>
                    </a:solidFill>
                    <a:latin typeface="Comic Sans MS" pitchFamily="66" charset="0"/>
                  </a:rPr>
                  <a:t>, </a:t>
                </a:r>
                <a14:m>
                  <m:oMath xmlns:m="http://schemas.openxmlformats.org/officeDocument/2006/math">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itchFamily="66" charset="0"/>
                  </a:rPr>
                  <a:t>)); </a:t>
                </a:r>
                <a:br>
                  <a:rPr lang="en-US" altLang="zh-CN" sz="1800" dirty="0">
                    <a:latin typeface="Comic Sans MS" pitchFamily="66" charset="0"/>
                  </a:rPr>
                </a:br>
                <a:r>
                  <a:rPr lang="en-US" altLang="zh-CN" sz="1800" dirty="0">
                    <a:latin typeface="Comic Sans MS" pitchFamily="66" charset="0"/>
                  </a:rPr>
                  <a:t>       </a:t>
                </a:r>
                <a:r>
                  <a:rPr lang="en-US" altLang="zh-CN" sz="1800" dirty="0">
                    <a:solidFill>
                      <a:srgbClr val="C00000"/>
                    </a:solidFill>
                    <a:latin typeface="Comic Sans MS" pitchFamily="66" charset="0"/>
                  </a:rPr>
                  <a:t>end</a:t>
                </a:r>
                <a:br>
                  <a:rPr lang="en-US" altLang="zh-CN" sz="1800" dirty="0">
                    <a:latin typeface="Comic Sans MS" pitchFamily="66" charset="0"/>
                  </a:rPr>
                </a:br>
                <a:r>
                  <a:rPr lang="en-US" altLang="zh-CN" sz="1800" dirty="0">
                    <a:latin typeface="Comic Sans MS" pitchFamily="66" charset="0"/>
                  </a:rPr>
                  <a:t>    </a:t>
                </a:r>
                <a:r>
                  <a:rPr lang="en-US" altLang="zh-CN" sz="1800" dirty="0">
                    <a:solidFill>
                      <a:srgbClr val="C00000"/>
                    </a:solidFill>
                    <a:latin typeface="Comic Sans MS" pitchFamily="66" charset="0"/>
                  </a:rPr>
                  <a:t>else</a:t>
                </a:r>
                <a:r>
                  <a:rPr lang="en-US" altLang="zh-CN" sz="1800" dirty="0">
                    <a:latin typeface="Comic Sans MS" pitchFamily="66" charset="0"/>
                  </a:rPr>
                  <a:t> done:= true;</a:t>
                </a:r>
              </a:p>
              <a:p>
                <a:pPr marL="0" indent="0">
                  <a:buNone/>
                </a:pPr>
                <a:endParaRPr lang="en-US" altLang="zh-CN" sz="1800" b="1">
                  <a:latin typeface="Comic Sans MS" pitchFamily="66" charset="0"/>
                </a:endParaRPr>
              </a:p>
              <a:p>
                <a:pPr marL="0" indent="0">
                  <a:buNone/>
                </a:pPr>
                <a:r>
                  <a:rPr lang="en-US" altLang="zh-CN" sz="1800" b="1">
                    <a:solidFill>
                      <a:srgbClr val="FF0000"/>
                    </a:solidFill>
                    <a:latin typeface="Comic Sans MS" pitchFamily="66" charset="0"/>
                  </a:rPr>
                  <a:t>Note</a:t>
                </a:r>
                <a:r>
                  <a:rPr lang="en-US" altLang="zh-CN" sz="1800" b="1" dirty="0">
                    <a:solidFill>
                      <a:srgbClr val="FF0000"/>
                    </a:solidFill>
                    <a:latin typeface="Comic Sans MS" pitchFamily="66" charset="0"/>
                  </a:rPr>
                  <a:t>:</a:t>
                </a:r>
                <a:r>
                  <a:rPr lang="en-US" altLang="zh-CN" sz="1800" dirty="0">
                    <a:solidFill>
                      <a:srgbClr val="FF0000"/>
                    </a:solidFill>
                    <a:latin typeface="Comic Sans MS" pitchFamily="66" charset="0"/>
                  </a:rPr>
                  <a:t> </a:t>
                </a:r>
                <a:r>
                  <a:rPr lang="en-US" altLang="zh-CN" sz="1800" dirty="0">
                    <a:latin typeface="Comic Sans MS" pitchFamily="66" charset="0"/>
                  </a:rPr>
                  <a:t>each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r>
                      <a:rPr lang="en-US" altLang="zh-CN" sz="1800" i="1">
                        <a:latin typeface="Cambria Math" panose="02040503050406030204" pitchFamily="18" charset="0"/>
                      </a:rPr>
                      <m:t> </m:t>
                    </m:r>
                  </m:oMath>
                </a14:m>
                <a:r>
                  <a:rPr lang="en-US" altLang="zh-CN" sz="1800" dirty="0">
                    <a:latin typeface="Comic Sans MS" pitchFamily="66" charset="0"/>
                  </a:rPr>
                  <a:t>is in </a:t>
                </a:r>
                <a:r>
                  <a:rPr lang="en-US" altLang="zh-CN" sz="1800" b="1" dirty="0">
                    <a:solidFill>
                      <a:srgbClr val="1F07CF"/>
                    </a:solidFill>
                    <a:latin typeface="Comic Sans MS" pitchFamily="66" charset="0"/>
                  </a:rPr>
                  <a:t>4NF</a:t>
                </a:r>
                <a:r>
                  <a:rPr lang="en-US" altLang="zh-CN" sz="1800" dirty="0">
                    <a:latin typeface="Comic Sans MS" pitchFamily="66" charset="0"/>
                  </a:rPr>
                  <a:t>, and decomposition is lossless-join</a:t>
                </a:r>
                <a:endParaRPr lang="zh-CN" altLang="en-US" sz="18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7C5F4590-BA89-428F-9D05-6536E4DBA04A}"/>
                  </a:ext>
                </a:extLst>
              </p:cNvPr>
              <p:cNvSpPr>
                <a:spLocks noGrp="1" noRot="1" noChangeAspect="1" noMove="1" noResize="1" noEditPoints="1" noAdjustHandles="1" noChangeArrowheads="1" noChangeShapeType="1" noTextEdit="1"/>
              </p:cNvSpPr>
              <p:nvPr>
                <p:ph idx="1"/>
              </p:nvPr>
            </p:nvSpPr>
            <p:spPr>
              <a:xfrm>
                <a:off x="395536" y="710896"/>
                <a:ext cx="8424936" cy="4165110"/>
              </a:xfrm>
              <a:blipFill rotWithShape="1">
                <a:blip r:embed="rId3"/>
                <a:stretch>
                  <a:fillRect l="-651" t="-586" b="-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253592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3166E-1A07-40C2-BF4E-44F12C1B5E3A}"/>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4" name="Rectangle 3">
            <a:extLst>
              <a:ext uri="{FF2B5EF4-FFF2-40B4-BE49-F238E27FC236}">
                <a16:creationId xmlns:a16="http://schemas.microsoft.com/office/drawing/2014/main" id="{4D06DAF7-FA10-41E5-B698-2CAFE4A89CC3}"/>
              </a:ext>
            </a:extLst>
          </p:cNvPr>
          <p:cNvSpPr txBox="1">
            <a:spLocks noChangeArrowheads="1"/>
          </p:cNvSpPr>
          <p:nvPr/>
        </p:nvSpPr>
        <p:spPr bwMode="auto">
          <a:xfrm>
            <a:off x="1685926" y="1066800"/>
            <a:ext cx="663049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213" indent="-214313"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388"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563"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8738"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6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6pPr>
            <a:lvl7pPr marL="20145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7pPr>
            <a:lvl8pPr marL="23574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8pPr>
            <a:lvl9pPr marL="27003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9pPr>
          </a:lstStyle>
          <a:p>
            <a:pPr>
              <a:lnSpc>
                <a:spcPct val="80000"/>
              </a:lnSpc>
            </a:pPr>
            <a:r>
              <a:rPr lang="en-US" altLang="zh-CN" sz="1500" b="1" i="1" kern="0">
                <a:latin typeface="Comic Sans MS" pitchFamily="66" charset="0"/>
                <a:ea typeface="宋体" panose="02010600030101010101" pitchFamily="2" charset="-122"/>
              </a:rPr>
              <a:t>R</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A, B, C, G, H, I</a:t>
            </a:r>
            <a:r>
              <a:rPr lang="en-US" altLang="zh-CN" sz="1500" b="1" kern="0">
                <a:latin typeface="Comic Sans MS" pitchFamily="66" charset="0"/>
                <a:ea typeface="宋体" panose="02010600030101010101" pitchFamily="2" charset="-122"/>
              </a:rPr>
              <a:t>)</a:t>
            </a:r>
          </a:p>
          <a:p>
            <a:pPr>
              <a:lnSpc>
                <a:spcPct val="80000"/>
              </a:lnSpc>
              <a:buFont typeface="Wingdings" panose="05000000000000000000" pitchFamily="2" charset="2"/>
              <a:buNone/>
            </a:pPr>
            <a:r>
              <a:rPr lang="en-US" altLang="zh-CN" sz="1500" b="1" i="1" kern="0">
                <a:latin typeface="Comic Sans MS" pitchFamily="66" charset="0"/>
                <a:ea typeface="宋体" panose="02010600030101010101" pitchFamily="2" charset="-122"/>
              </a:rPr>
              <a:t>	F </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A </a:t>
            </a:r>
            <a:r>
              <a:rPr lang="en-US" altLang="zh-CN" sz="1350" b="1" kern="0">
                <a:latin typeface="Comic Sans MS" pitchFamily="66" charset="0"/>
                <a:ea typeface="宋体" panose="02010600030101010101" pitchFamily="2" charset="-122"/>
                <a:sym typeface="Symbol" panose="05050102010706020507" pitchFamily="18" charset="2"/>
              </a:rPr>
              <a:t></a:t>
            </a:r>
            <a:r>
              <a:rPr lang="en-US" altLang="zh-CN" sz="1800" b="1" kern="0">
                <a:latin typeface="Comic Sans MS" pitchFamily="66" charset="0"/>
                <a:ea typeface="宋体" panose="02010600030101010101" pitchFamily="2" charset="-122"/>
                <a:sym typeface="Symbol" panose="05050102010706020507" pitchFamily="18" charset="2"/>
              </a:rPr>
              <a:t> </a:t>
            </a:r>
            <a:r>
              <a:rPr lang="en-US" altLang="zh-CN" sz="1500" b="1" i="1" kern="0">
                <a:latin typeface="Comic Sans MS" pitchFamily="66" charset="0"/>
                <a:ea typeface="宋体" panose="02010600030101010101" pitchFamily="2" charset="-122"/>
              </a:rPr>
              <a:t>B</a:t>
            </a:r>
            <a:endParaRPr lang="en-US" altLang="zh-CN" sz="1500" b="1" kern="0">
              <a:latin typeface="Comic Sans MS" pitchFamily="66" charset="0"/>
              <a:ea typeface="宋体" panose="02010600030101010101" pitchFamily="2" charset="-122"/>
            </a:endParaRPr>
          </a:p>
          <a:p>
            <a:pPr>
              <a:lnSpc>
                <a:spcPct val="80000"/>
              </a:lnSpc>
              <a:buFont typeface="Wingdings" panose="05000000000000000000" pitchFamily="2" charset="2"/>
              <a:buNone/>
            </a:pPr>
            <a:r>
              <a:rPr lang="en-US" altLang="zh-CN" sz="1500" b="1" i="1" kern="0">
                <a:latin typeface="Comic Sans MS" pitchFamily="66" charset="0"/>
                <a:ea typeface="宋体" panose="02010600030101010101" pitchFamily="2" charset="-122"/>
              </a:rPr>
              <a:t>		B</a:t>
            </a:r>
            <a:r>
              <a:rPr lang="en-US" altLang="zh-CN" sz="1500" b="1" kern="0">
                <a:latin typeface="Comic Sans MS" pitchFamily="66" charset="0"/>
                <a:ea typeface="宋体" panose="02010600030101010101" pitchFamily="2" charset="-122"/>
              </a:rPr>
              <a:t> </a:t>
            </a:r>
            <a:r>
              <a:rPr lang="en-US" altLang="zh-CN" sz="135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HI</a:t>
            </a:r>
            <a:endParaRPr lang="en-US" altLang="zh-CN" sz="1500" b="1" kern="0">
              <a:latin typeface="Comic Sans MS" pitchFamily="66" charset="0"/>
              <a:ea typeface="宋体" panose="02010600030101010101" pitchFamily="2" charset="-122"/>
            </a:endParaRPr>
          </a:p>
          <a:p>
            <a:pPr>
              <a:lnSpc>
                <a:spcPct val="80000"/>
              </a:lnSpc>
              <a:buFont typeface="Wingdings" panose="05000000000000000000" pitchFamily="2" charset="2"/>
              <a:buNone/>
            </a:pPr>
            <a:r>
              <a:rPr lang="en-US" altLang="zh-CN" sz="1500" b="1" i="1" kern="0">
                <a:latin typeface="Comic Sans MS" pitchFamily="66" charset="0"/>
                <a:ea typeface="宋体" panose="02010600030101010101" pitchFamily="2" charset="-122"/>
              </a:rPr>
              <a:t>		CG </a:t>
            </a:r>
            <a:r>
              <a:rPr lang="en-US" altLang="zh-CN" sz="135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sym typeface="Symbol" panose="05050102010706020507" pitchFamily="18" charset="2"/>
              </a:rPr>
              <a:t> </a:t>
            </a:r>
            <a:r>
              <a:rPr lang="en-US" altLang="zh-CN" sz="1500" b="1" i="1" kern="0">
                <a:latin typeface="Comic Sans MS" pitchFamily="66" charset="0"/>
                <a:ea typeface="宋体" panose="02010600030101010101" pitchFamily="2" charset="-122"/>
              </a:rPr>
              <a:t>H</a:t>
            </a:r>
            <a:r>
              <a:rPr lang="en-US" altLang="zh-CN" sz="1500" b="1" kern="0">
                <a:latin typeface="Comic Sans MS" pitchFamily="66" charset="0"/>
                <a:ea typeface="宋体" panose="02010600030101010101" pitchFamily="2" charset="-122"/>
              </a:rPr>
              <a:t> }</a:t>
            </a:r>
          </a:p>
          <a:p>
            <a:pPr>
              <a:lnSpc>
                <a:spcPct val="80000"/>
              </a:lnSpc>
            </a:pPr>
            <a:r>
              <a:rPr lang="en-US" altLang="zh-CN" sz="1500" b="1" i="1" kern="0">
                <a:solidFill>
                  <a:srgbClr val="FF0000"/>
                </a:solidFill>
                <a:latin typeface="Comic Sans MS" pitchFamily="66" charset="0"/>
                <a:ea typeface="宋体" panose="02010600030101010101" pitchFamily="2" charset="-122"/>
              </a:rPr>
              <a:t>R</a:t>
            </a:r>
            <a:r>
              <a:rPr lang="en-US" altLang="zh-CN" sz="1500" b="1" kern="0">
                <a:solidFill>
                  <a:srgbClr val="FF0000"/>
                </a:solidFill>
                <a:latin typeface="Comic Sans MS" pitchFamily="66" charset="0"/>
                <a:ea typeface="宋体" panose="02010600030101010101" pitchFamily="2" charset="-122"/>
              </a:rPr>
              <a:t> is not in 4NF since </a:t>
            </a:r>
            <a:r>
              <a:rPr lang="en-US" altLang="zh-CN" sz="1500" b="1" i="1" kern="0">
                <a:solidFill>
                  <a:srgbClr val="FF0000"/>
                </a:solidFill>
                <a:latin typeface="Comic Sans MS" pitchFamily="66" charset="0"/>
                <a:ea typeface="宋体" panose="02010600030101010101" pitchFamily="2" charset="-122"/>
              </a:rPr>
              <a:t>A</a:t>
            </a:r>
            <a:r>
              <a:rPr lang="en-US" altLang="zh-CN" sz="1500" b="1" kern="0">
                <a:solidFill>
                  <a:srgbClr val="FF0000"/>
                </a:solidFill>
                <a:latin typeface="Comic Sans MS" pitchFamily="66" charset="0"/>
                <a:ea typeface="宋体" panose="02010600030101010101" pitchFamily="2" charset="-122"/>
              </a:rPr>
              <a:t> </a:t>
            </a:r>
            <a:r>
              <a:rPr lang="en-US" altLang="zh-CN" sz="1200" b="1" kern="0">
                <a:solidFill>
                  <a:srgbClr val="FF0000"/>
                </a:solidFill>
                <a:latin typeface="Comic Sans MS" pitchFamily="66" charset="0"/>
                <a:ea typeface="宋体" panose="02010600030101010101" pitchFamily="2" charset="-122"/>
                <a:sym typeface="Symbol" panose="05050102010706020507" pitchFamily="18" charset="2"/>
              </a:rPr>
              <a:t></a:t>
            </a:r>
            <a:r>
              <a:rPr lang="en-US" altLang="zh-CN" sz="1500" b="1" kern="0">
                <a:solidFill>
                  <a:srgbClr val="FF0000"/>
                </a:solidFill>
                <a:latin typeface="Comic Sans MS" pitchFamily="66" charset="0"/>
                <a:ea typeface="宋体" panose="02010600030101010101" pitchFamily="2" charset="-122"/>
              </a:rPr>
              <a:t> </a:t>
            </a:r>
            <a:r>
              <a:rPr lang="en-US" altLang="zh-CN" sz="1500" b="1" i="1" kern="0">
                <a:solidFill>
                  <a:srgbClr val="FF0000"/>
                </a:solidFill>
                <a:latin typeface="Comic Sans MS" pitchFamily="66" charset="0"/>
                <a:ea typeface="宋体" panose="02010600030101010101" pitchFamily="2" charset="-122"/>
              </a:rPr>
              <a:t>B</a:t>
            </a:r>
            <a:r>
              <a:rPr lang="en-US" altLang="zh-CN" sz="1500" b="1" kern="0">
                <a:solidFill>
                  <a:srgbClr val="FF0000"/>
                </a:solidFill>
                <a:latin typeface="Comic Sans MS" pitchFamily="66" charset="0"/>
                <a:ea typeface="宋体" panose="02010600030101010101" pitchFamily="2" charset="-122"/>
              </a:rPr>
              <a:t> and </a:t>
            </a:r>
            <a:r>
              <a:rPr lang="en-US" altLang="zh-CN" sz="1500" b="1" i="1" kern="0">
                <a:solidFill>
                  <a:srgbClr val="FF0000"/>
                </a:solidFill>
                <a:latin typeface="Comic Sans MS" pitchFamily="66" charset="0"/>
                <a:ea typeface="宋体" panose="02010600030101010101" pitchFamily="2" charset="-122"/>
              </a:rPr>
              <a:t>A</a:t>
            </a:r>
            <a:r>
              <a:rPr lang="en-US" altLang="zh-CN" sz="1500" b="1" kern="0">
                <a:solidFill>
                  <a:srgbClr val="FF0000"/>
                </a:solidFill>
                <a:latin typeface="Comic Sans MS" pitchFamily="66" charset="0"/>
                <a:ea typeface="宋体" panose="02010600030101010101" pitchFamily="2" charset="-122"/>
              </a:rPr>
              <a:t> is not a superkey for </a:t>
            </a:r>
            <a:r>
              <a:rPr lang="en-US" altLang="zh-CN" sz="1500" b="1" i="1" kern="0">
                <a:solidFill>
                  <a:srgbClr val="FF0000"/>
                </a:solidFill>
                <a:latin typeface="Comic Sans MS" pitchFamily="66" charset="0"/>
                <a:ea typeface="宋体" panose="02010600030101010101" pitchFamily="2" charset="-122"/>
              </a:rPr>
              <a:t>R</a:t>
            </a:r>
            <a:endParaRPr lang="en-US" altLang="zh-CN" sz="1500" b="1" kern="0">
              <a:solidFill>
                <a:srgbClr val="FF0000"/>
              </a:solidFill>
              <a:latin typeface="Comic Sans MS" pitchFamily="66" charset="0"/>
              <a:ea typeface="宋体" panose="02010600030101010101" pitchFamily="2" charset="-122"/>
            </a:endParaRPr>
          </a:p>
          <a:p>
            <a:pPr>
              <a:lnSpc>
                <a:spcPct val="80000"/>
              </a:lnSpc>
            </a:pPr>
            <a:r>
              <a:rPr lang="en-US" altLang="zh-CN" sz="1500" b="1" kern="0">
                <a:latin typeface="Comic Sans MS" pitchFamily="66" charset="0"/>
                <a:ea typeface="宋体" panose="02010600030101010101" pitchFamily="2" charset="-122"/>
              </a:rPr>
              <a:t>Decomposition</a:t>
            </a: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a)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1</a:t>
            </a:r>
            <a:r>
              <a:rPr lang="en-US" altLang="zh-CN" sz="1500" b="1" kern="0">
                <a:latin typeface="Comic Sans MS" pitchFamily="66" charset="0"/>
                <a:ea typeface="宋体" panose="02010600030101010101" pitchFamily="2" charset="-122"/>
              </a:rPr>
              <a:t> = (</a:t>
            </a:r>
            <a:r>
              <a:rPr lang="en-US" altLang="zh-CN" sz="1500" b="1" i="1" kern="0">
                <a:latin typeface="Comic Sans MS" pitchFamily="66" charset="0"/>
                <a:ea typeface="宋体" panose="02010600030101010101" pitchFamily="2" charset="-122"/>
              </a:rPr>
              <a:t>A, B</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1</a:t>
            </a:r>
            <a:r>
              <a:rPr lang="en-US" altLang="zh-CN" sz="1500" b="1" kern="0">
                <a:latin typeface="Comic Sans MS" pitchFamily="66" charset="0"/>
                <a:ea typeface="宋体" panose="02010600030101010101" pitchFamily="2" charset="-122"/>
              </a:rPr>
              <a:t> is in 4NF)</a:t>
            </a: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b) </a:t>
            </a:r>
            <a:r>
              <a:rPr lang="en-US" altLang="zh-CN" sz="1500" b="1" i="1" kern="0">
                <a:latin typeface="Comic Sans MS" pitchFamily="66" charset="0"/>
                <a:ea typeface="宋体" panose="02010600030101010101" pitchFamily="2" charset="-122"/>
              </a:rPr>
              <a:t>R</a:t>
            </a:r>
            <a:r>
              <a:rPr lang="en-US" altLang="zh-CN" sz="1500" b="1" kern="0" baseline="-25000">
                <a:latin typeface="Comic Sans MS" pitchFamily="66" charset="0"/>
                <a:ea typeface="宋体" panose="02010600030101010101" pitchFamily="2" charset="-122"/>
              </a:rPr>
              <a:t>2</a:t>
            </a:r>
            <a:r>
              <a:rPr lang="en-US" altLang="zh-CN" sz="1500" b="1" kern="0">
                <a:latin typeface="Comic Sans MS" pitchFamily="66" charset="0"/>
                <a:ea typeface="宋体" panose="02010600030101010101" pitchFamily="2" charset="-122"/>
              </a:rPr>
              <a:t> = (</a:t>
            </a:r>
            <a:r>
              <a:rPr lang="en-US" altLang="zh-CN" sz="1500" b="1" i="1" kern="0">
                <a:latin typeface="Comic Sans MS" pitchFamily="66" charset="0"/>
                <a:ea typeface="宋体" panose="02010600030101010101" pitchFamily="2" charset="-122"/>
              </a:rPr>
              <a:t>A, C, G, H, I</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2</a:t>
            </a:r>
            <a:r>
              <a:rPr lang="en-US" altLang="zh-CN" sz="1500" b="1" kern="0">
                <a:latin typeface="Comic Sans MS" pitchFamily="66" charset="0"/>
                <a:ea typeface="宋体" panose="02010600030101010101" pitchFamily="2" charset="-122"/>
              </a:rPr>
              <a:t> is not in 4NF)</a:t>
            </a: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c) </a:t>
            </a:r>
            <a:r>
              <a:rPr lang="en-US" altLang="zh-CN" sz="1500" b="1" i="1" kern="0">
                <a:latin typeface="Comic Sans MS" pitchFamily="66" charset="0"/>
                <a:ea typeface="宋体" panose="02010600030101010101" pitchFamily="2" charset="-122"/>
              </a:rPr>
              <a:t>R</a:t>
            </a:r>
            <a:r>
              <a:rPr lang="en-US" altLang="zh-CN" sz="1500" b="1" kern="0" baseline="-25000">
                <a:latin typeface="Comic Sans MS" pitchFamily="66" charset="0"/>
                <a:ea typeface="宋体" panose="02010600030101010101" pitchFamily="2" charset="-122"/>
              </a:rPr>
              <a:t>3</a:t>
            </a:r>
            <a:r>
              <a:rPr lang="en-US" altLang="zh-CN" sz="1500" b="1" kern="0">
                <a:latin typeface="Comic Sans MS" pitchFamily="66" charset="0"/>
                <a:ea typeface="宋体" panose="02010600030101010101" pitchFamily="2" charset="-122"/>
              </a:rPr>
              <a:t> = (</a:t>
            </a:r>
            <a:r>
              <a:rPr lang="en-US" altLang="zh-CN" sz="1500" b="1" i="1" kern="0">
                <a:latin typeface="Comic Sans MS" pitchFamily="66" charset="0"/>
                <a:ea typeface="宋体" panose="02010600030101010101" pitchFamily="2" charset="-122"/>
              </a:rPr>
              <a:t>C, G, H</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R</a:t>
            </a:r>
            <a:r>
              <a:rPr lang="en-US" altLang="zh-CN" sz="1500" b="1" kern="0" baseline="-25000">
                <a:latin typeface="Comic Sans MS" pitchFamily="66" charset="0"/>
                <a:ea typeface="宋体" panose="02010600030101010101" pitchFamily="2" charset="-122"/>
              </a:rPr>
              <a:t>3</a:t>
            </a:r>
            <a:r>
              <a:rPr lang="en-US" altLang="zh-CN" sz="1500" b="1" kern="0">
                <a:latin typeface="Comic Sans MS" pitchFamily="66" charset="0"/>
                <a:ea typeface="宋体" panose="02010600030101010101" pitchFamily="2" charset="-122"/>
              </a:rPr>
              <a:t> is in 4NF)</a:t>
            </a: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d)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4</a:t>
            </a:r>
            <a:r>
              <a:rPr lang="en-US" altLang="zh-CN" sz="1500" b="1" kern="0">
                <a:latin typeface="Comic Sans MS" pitchFamily="66" charset="0"/>
                <a:ea typeface="宋体" panose="02010600030101010101" pitchFamily="2" charset="-122"/>
              </a:rPr>
              <a:t> = (</a:t>
            </a:r>
            <a:r>
              <a:rPr lang="en-US" altLang="zh-CN" sz="1500" b="1" i="1" kern="0">
                <a:latin typeface="Comic Sans MS" pitchFamily="66" charset="0"/>
                <a:ea typeface="宋体" panose="02010600030101010101" pitchFamily="2" charset="-122"/>
              </a:rPr>
              <a:t>A, C, G, I</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4</a:t>
            </a:r>
            <a:r>
              <a:rPr lang="en-US" altLang="zh-CN" sz="1500" b="1" kern="0">
                <a:latin typeface="Comic Sans MS" pitchFamily="66" charset="0"/>
                <a:ea typeface="宋体" panose="02010600030101010101" pitchFamily="2" charset="-122"/>
              </a:rPr>
              <a:t> is not in 4NF)</a:t>
            </a:r>
          </a:p>
          <a:p>
            <a:pPr>
              <a:lnSpc>
                <a:spcPct val="80000"/>
              </a:lnSpc>
            </a:pPr>
            <a:r>
              <a:rPr lang="en-US" altLang="zh-CN" sz="1500" b="1" kern="0">
                <a:latin typeface="Comic Sans MS" pitchFamily="66" charset="0"/>
                <a:ea typeface="宋体" panose="02010600030101010101" pitchFamily="2" charset="-122"/>
              </a:rPr>
              <a:t>Since </a:t>
            </a:r>
            <a:r>
              <a:rPr lang="en-US" altLang="zh-CN" sz="1500" b="1" i="1" kern="0">
                <a:latin typeface="Comic Sans MS" pitchFamily="66" charset="0"/>
                <a:ea typeface="宋体" panose="02010600030101010101" pitchFamily="2" charset="-122"/>
              </a:rPr>
              <a:t>A</a:t>
            </a:r>
            <a:r>
              <a:rPr lang="en-US" altLang="zh-CN" sz="1500" b="1" kern="0">
                <a:latin typeface="Comic Sans MS" pitchFamily="66" charset="0"/>
                <a:ea typeface="宋体" panose="02010600030101010101" pitchFamily="2" charset="-122"/>
              </a:rPr>
              <a:t> </a:t>
            </a:r>
            <a:r>
              <a:rPr lang="en-US" altLang="zh-CN" sz="120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sym typeface="Symbol" panose="05050102010706020507" pitchFamily="18" charset="2"/>
              </a:rPr>
              <a:t> </a:t>
            </a:r>
            <a:r>
              <a:rPr lang="en-US" altLang="zh-CN" sz="1500" b="1" i="1" kern="0">
                <a:latin typeface="Comic Sans MS" pitchFamily="66" charset="0"/>
                <a:ea typeface="宋体" panose="02010600030101010101" pitchFamily="2" charset="-122"/>
              </a:rPr>
              <a:t>B</a:t>
            </a:r>
            <a:r>
              <a:rPr lang="en-US" altLang="zh-CN" sz="1500" b="1" kern="0">
                <a:latin typeface="Comic Sans MS" pitchFamily="66" charset="0"/>
                <a:ea typeface="宋体" panose="02010600030101010101" pitchFamily="2" charset="-122"/>
              </a:rPr>
              <a:t> and </a:t>
            </a:r>
            <a:r>
              <a:rPr lang="en-US" altLang="zh-CN" sz="1500" b="1" i="1" kern="0">
                <a:latin typeface="Comic Sans MS" pitchFamily="66" charset="0"/>
                <a:ea typeface="宋体" panose="02010600030101010101" pitchFamily="2" charset="-122"/>
              </a:rPr>
              <a:t>B</a:t>
            </a:r>
            <a:r>
              <a:rPr lang="en-US" altLang="zh-CN" sz="1500" b="1" kern="0">
                <a:latin typeface="Comic Sans MS" pitchFamily="66" charset="0"/>
                <a:ea typeface="宋体" panose="02010600030101010101" pitchFamily="2" charset="-122"/>
              </a:rPr>
              <a:t> </a:t>
            </a:r>
            <a:r>
              <a:rPr lang="en-US" altLang="zh-CN" sz="120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HI</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A</a:t>
            </a:r>
            <a:r>
              <a:rPr lang="en-US" altLang="zh-CN" sz="1500" b="1" kern="0">
                <a:latin typeface="Comic Sans MS" pitchFamily="66" charset="0"/>
                <a:ea typeface="宋体" panose="02010600030101010101" pitchFamily="2" charset="-122"/>
              </a:rPr>
              <a:t> </a:t>
            </a:r>
            <a:r>
              <a:rPr lang="en-US" altLang="zh-CN" sz="120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sym typeface="Symbol" panose="05050102010706020507" pitchFamily="18" charset="2"/>
              </a:rPr>
              <a:t> </a:t>
            </a:r>
            <a:r>
              <a:rPr lang="en-US" altLang="zh-CN" sz="1500" b="1" i="1" kern="0">
                <a:latin typeface="Comic Sans MS" pitchFamily="66" charset="0"/>
                <a:ea typeface="宋体" panose="02010600030101010101" pitchFamily="2" charset="-122"/>
              </a:rPr>
              <a:t>HI</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A</a:t>
            </a:r>
            <a:r>
              <a:rPr lang="en-US" altLang="zh-CN" sz="1500" b="1" kern="0">
                <a:latin typeface="Comic Sans MS" pitchFamily="66" charset="0"/>
                <a:ea typeface="宋体" panose="02010600030101010101" pitchFamily="2" charset="-122"/>
              </a:rPr>
              <a:t> </a:t>
            </a:r>
            <a:r>
              <a:rPr lang="en-US" altLang="zh-CN" sz="1200" b="1" kern="0">
                <a:latin typeface="Comic Sans MS" pitchFamily="66" charset="0"/>
                <a:ea typeface="宋体" panose="02010600030101010101" pitchFamily="2" charset="-122"/>
                <a:sym typeface="Symbol" panose="05050102010706020507" pitchFamily="18" charset="2"/>
              </a:rPr>
              <a:t></a:t>
            </a:r>
            <a:r>
              <a:rPr lang="en-US" altLang="zh-CN" sz="1500" b="1" kern="0">
                <a:latin typeface="Comic Sans MS" pitchFamily="66" charset="0"/>
                <a:ea typeface="宋体" panose="02010600030101010101" pitchFamily="2" charset="-122"/>
                <a:sym typeface="Symbol" panose="05050102010706020507" pitchFamily="18" charset="2"/>
              </a:rPr>
              <a:t> </a:t>
            </a:r>
            <a:r>
              <a:rPr lang="en-US" altLang="zh-CN" sz="1500" b="1" i="1" kern="0">
                <a:latin typeface="Comic Sans MS" pitchFamily="66" charset="0"/>
                <a:ea typeface="宋体" panose="02010600030101010101" pitchFamily="2" charset="-122"/>
              </a:rPr>
              <a:t>I</a:t>
            </a:r>
            <a:endParaRPr lang="en-US" altLang="zh-CN" sz="1500" b="1" kern="0">
              <a:latin typeface="Comic Sans MS"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e)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5</a:t>
            </a:r>
            <a:r>
              <a:rPr lang="en-US" altLang="zh-CN" sz="1500" b="1" kern="0">
                <a:latin typeface="Comic Sans MS" pitchFamily="66" charset="0"/>
                <a:ea typeface="宋体" panose="02010600030101010101" pitchFamily="2" charset="-122"/>
              </a:rPr>
              <a:t> = (</a:t>
            </a:r>
            <a:r>
              <a:rPr lang="en-US" altLang="zh-CN" sz="1500" b="1" i="1" kern="0">
                <a:latin typeface="Comic Sans MS" pitchFamily="66" charset="0"/>
                <a:ea typeface="宋体" panose="02010600030101010101" pitchFamily="2" charset="-122"/>
              </a:rPr>
              <a:t>A, I</a:t>
            </a:r>
            <a:r>
              <a:rPr lang="en-US" altLang="zh-CN" sz="1500" b="1" kern="0">
                <a:latin typeface="Comic Sans MS" pitchFamily="66" charset="0"/>
                <a:ea typeface="宋体" panose="02010600030101010101" pitchFamily="2" charset="-122"/>
              </a:rPr>
              <a:t>)  		(</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5</a:t>
            </a:r>
            <a:r>
              <a:rPr lang="en-US" altLang="zh-CN" sz="1500" b="1" kern="0">
                <a:latin typeface="Comic Sans MS" pitchFamily="66" charset="0"/>
                <a:ea typeface="宋体" panose="02010600030101010101" pitchFamily="2" charset="-122"/>
              </a:rPr>
              <a:t> is in 4NF)</a:t>
            </a:r>
          </a:p>
          <a:p>
            <a:pPr>
              <a:lnSpc>
                <a:spcPct val="80000"/>
              </a:lnSpc>
              <a:buFont typeface="Wingdings" panose="05000000000000000000" pitchFamily="2" charset="2"/>
              <a:buNone/>
            </a:pPr>
            <a:r>
              <a:rPr lang="en-US" altLang="zh-CN" sz="1500" b="1" kern="0">
                <a:latin typeface="Comic Sans MS" pitchFamily="66" charset="0"/>
                <a:ea typeface="宋体" panose="02010600030101010101" pitchFamily="2" charset="-122"/>
              </a:rPr>
              <a:t>	f)</a:t>
            </a:r>
            <a:r>
              <a:rPr lang="en-US" altLang="zh-CN" sz="1500" b="1" i="1" kern="0">
                <a:latin typeface="Comic Sans MS" pitchFamily="66" charset="0"/>
                <a:ea typeface="宋体" panose="02010600030101010101" pitchFamily="2" charset="-122"/>
              </a:rPr>
              <a:t>R</a:t>
            </a:r>
            <a:r>
              <a:rPr lang="en-US" altLang="zh-CN" sz="1500" b="1" i="1" kern="0" baseline="-25000">
                <a:latin typeface="Comic Sans MS" pitchFamily="66" charset="0"/>
                <a:ea typeface="宋体" panose="02010600030101010101" pitchFamily="2" charset="-122"/>
              </a:rPr>
              <a:t>6</a:t>
            </a:r>
            <a:r>
              <a:rPr lang="en-US" altLang="zh-CN" sz="1500" b="1" kern="0">
                <a:latin typeface="Comic Sans MS" pitchFamily="66" charset="0"/>
                <a:ea typeface="宋体" panose="02010600030101010101" pitchFamily="2" charset="-122"/>
              </a:rPr>
              <a:t> = (A, C, G)  		(R</a:t>
            </a:r>
            <a:r>
              <a:rPr lang="en-US" altLang="zh-CN" sz="1500" b="1" kern="0" baseline="-25000">
                <a:latin typeface="Comic Sans MS" pitchFamily="66" charset="0"/>
                <a:ea typeface="宋体" panose="02010600030101010101" pitchFamily="2" charset="-122"/>
              </a:rPr>
              <a:t>6</a:t>
            </a:r>
            <a:r>
              <a:rPr lang="en-US" altLang="zh-CN" sz="1500" b="1" kern="0">
                <a:latin typeface="Comic Sans MS" pitchFamily="66" charset="0"/>
                <a:ea typeface="宋体" panose="02010600030101010101" pitchFamily="2" charset="-122"/>
              </a:rPr>
              <a:t> is in 4NF)</a:t>
            </a:r>
          </a:p>
        </p:txBody>
      </p:sp>
      <p:sp>
        <p:nvSpPr>
          <p:cNvPr id="5" name="Freeform 28">
            <a:extLst>
              <a:ext uri="{FF2B5EF4-FFF2-40B4-BE49-F238E27FC236}">
                <a16:creationId xmlns:a16="http://schemas.microsoft.com/office/drawing/2014/main" id="{17F48428-EAAA-4BA6-B326-425EA6CF8DB9}"/>
              </a:ext>
            </a:extLst>
          </p:cNvPr>
          <p:cNvSpPr>
            <a:spLocks/>
          </p:cNvSpPr>
          <p:nvPr/>
        </p:nvSpPr>
        <p:spPr bwMode="auto">
          <a:xfrm>
            <a:off x="1294210" y="1191816"/>
            <a:ext cx="682228" cy="1646634"/>
          </a:xfrm>
          <a:custGeom>
            <a:avLst/>
            <a:gdLst>
              <a:gd name="T0" fmla="*/ 2147483646 w 573"/>
              <a:gd name="T1" fmla="*/ 0 h 1383"/>
              <a:gd name="T2" fmla="*/ 2147483646 w 573"/>
              <a:gd name="T3" fmla="*/ 2147483646 h 1383"/>
              <a:gd name="T4" fmla="*/ 2147483646 w 573"/>
              <a:gd name="T5" fmla="*/ 2147483646 h 1383"/>
              <a:gd name="T6" fmla="*/ 0 60000 65536"/>
              <a:gd name="T7" fmla="*/ 0 60000 65536"/>
              <a:gd name="T8" fmla="*/ 0 60000 65536"/>
              <a:gd name="T9" fmla="*/ 0 w 573"/>
              <a:gd name="T10" fmla="*/ 0 h 1383"/>
              <a:gd name="T11" fmla="*/ 573 w 573"/>
              <a:gd name="T12" fmla="*/ 1383 h 1383"/>
            </a:gdLst>
            <a:ahLst/>
            <a:cxnLst>
              <a:cxn ang="T6">
                <a:pos x="T0" y="T1"/>
              </a:cxn>
              <a:cxn ang="T7">
                <a:pos x="T2" y="T3"/>
              </a:cxn>
              <a:cxn ang="T8">
                <a:pos x="T4" y="T5"/>
              </a:cxn>
            </a:cxnLst>
            <a:rect l="T9" t="T10" r="T11" b="T12"/>
            <a:pathLst>
              <a:path w="573" h="1383">
                <a:moveTo>
                  <a:pt x="272" y="0"/>
                </a:moveTo>
                <a:cubicBezTo>
                  <a:pt x="136" y="354"/>
                  <a:pt x="0" y="709"/>
                  <a:pt x="50" y="940"/>
                </a:cubicBezTo>
                <a:cubicBezTo>
                  <a:pt x="100" y="1171"/>
                  <a:pt x="336" y="1277"/>
                  <a:pt x="573" y="1383"/>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
        <p:nvSpPr>
          <p:cNvPr id="6" name="Freeform 29">
            <a:extLst>
              <a:ext uri="{FF2B5EF4-FFF2-40B4-BE49-F238E27FC236}">
                <a16:creationId xmlns:a16="http://schemas.microsoft.com/office/drawing/2014/main" id="{0BED01D9-6BC8-44DC-9904-09B964AF5264}"/>
              </a:ext>
            </a:extLst>
          </p:cNvPr>
          <p:cNvSpPr>
            <a:spLocks/>
          </p:cNvSpPr>
          <p:nvPr/>
        </p:nvSpPr>
        <p:spPr bwMode="auto">
          <a:xfrm>
            <a:off x="1306116" y="1238250"/>
            <a:ext cx="682228" cy="1804988"/>
          </a:xfrm>
          <a:custGeom>
            <a:avLst/>
            <a:gdLst>
              <a:gd name="T0" fmla="*/ 2147483646 w 573"/>
              <a:gd name="T1" fmla="*/ 0 h 1383"/>
              <a:gd name="T2" fmla="*/ 2147483646 w 573"/>
              <a:gd name="T3" fmla="*/ 2147483646 h 1383"/>
              <a:gd name="T4" fmla="*/ 2147483646 w 573"/>
              <a:gd name="T5" fmla="*/ 2147483646 h 1383"/>
              <a:gd name="T6" fmla="*/ 0 60000 65536"/>
              <a:gd name="T7" fmla="*/ 0 60000 65536"/>
              <a:gd name="T8" fmla="*/ 0 60000 65536"/>
              <a:gd name="T9" fmla="*/ 0 w 573"/>
              <a:gd name="T10" fmla="*/ 0 h 1383"/>
              <a:gd name="T11" fmla="*/ 573 w 573"/>
              <a:gd name="T12" fmla="*/ 1383 h 1383"/>
            </a:gdLst>
            <a:ahLst/>
            <a:cxnLst>
              <a:cxn ang="T6">
                <a:pos x="T0" y="T1"/>
              </a:cxn>
              <a:cxn ang="T7">
                <a:pos x="T2" y="T3"/>
              </a:cxn>
              <a:cxn ang="T8">
                <a:pos x="T4" y="T5"/>
              </a:cxn>
            </a:cxnLst>
            <a:rect l="T9" t="T10" r="T11" b="T12"/>
            <a:pathLst>
              <a:path w="573" h="1383">
                <a:moveTo>
                  <a:pt x="272" y="0"/>
                </a:moveTo>
                <a:cubicBezTo>
                  <a:pt x="136" y="354"/>
                  <a:pt x="0" y="709"/>
                  <a:pt x="50" y="940"/>
                </a:cubicBezTo>
                <a:cubicBezTo>
                  <a:pt x="100" y="1171"/>
                  <a:pt x="336" y="1277"/>
                  <a:pt x="573" y="1383"/>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
        <p:nvSpPr>
          <p:cNvPr id="7" name="Freeform 32">
            <a:extLst>
              <a:ext uri="{FF2B5EF4-FFF2-40B4-BE49-F238E27FC236}">
                <a16:creationId xmlns:a16="http://schemas.microsoft.com/office/drawing/2014/main" id="{DD7C7CEC-358A-4753-B9EB-1C5DEA486149}"/>
              </a:ext>
            </a:extLst>
          </p:cNvPr>
          <p:cNvSpPr>
            <a:spLocks/>
          </p:cNvSpPr>
          <p:nvPr/>
        </p:nvSpPr>
        <p:spPr bwMode="auto">
          <a:xfrm>
            <a:off x="1625204" y="3090863"/>
            <a:ext cx="351234" cy="496491"/>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
        <p:nvSpPr>
          <p:cNvPr id="8" name="Freeform 33">
            <a:extLst>
              <a:ext uri="{FF2B5EF4-FFF2-40B4-BE49-F238E27FC236}">
                <a16:creationId xmlns:a16="http://schemas.microsoft.com/office/drawing/2014/main" id="{DD6186B4-AC12-4476-8C84-F07C22F6A671}"/>
              </a:ext>
            </a:extLst>
          </p:cNvPr>
          <p:cNvSpPr>
            <a:spLocks/>
          </p:cNvSpPr>
          <p:nvPr/>
        </p:nvSpPr>
        <p:spPr bwMode="auto">
          <a:xfrm>
            <a:off x="1679972" y="3113485"/>
            <a:ext cx="351234" cy="242888"/>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
        <p:nvSpPr>
          <p:cNvPr id="9" name="Freeform 34">
            <a:extLst>
              <a:ext uri="{FF2B5EF4-FFF2-40B4-BE49-F238E27FC236}">
                <a16:creationId xmlns:a16="http://schemas.microsoft.com/office/drawing/2014/main" id="{2271F172-1140-40A5-A58B-348167367633}"/>
              </a:ext>
            </a:extLst>
          </p:cNvPr>
          <p:cNvSpPr>
            <a:spLocks/>
          </p:cNvSpPr>
          <p:nvPr/>
        </p:nvSpPr>
        <p:spPr bwMode="auto">
          <a:xfrm>
            <a:off x="1583532" y="3638550"/>
            <a:ext cx="351235" cy="496491"/>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
        <p:nvSpPr>
          <p:cNvPr id="10" name="Freeform 35">
            <a:extLst>
              <a:ext uri="{FF2B5EF4-FFF2-40B4-BE49-F238E27FC236}">
                <a16:creationId xmlns:a16="http://schemas.microsoft.com/office/drawing/2014/main" id="{5429BB09-41EF-4CCC-B957-1B0CD8CF01E0}"/>
              </a:ext>
            </a:extLst>
          </p:cNvPr>
          <p:cNvSpPr>
            <a:spLocks/>
          </p:cNvSpPr>
          <p:nvPr/>
        </p:nvSpPr>
        <p:spPr bwMode="auto">
          <a:xfrm>
            <a:off x="1679972" y="3638551"/>
            <a:ext cx="351234" cy="813197"/>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anose="020B0604020202020204" pitchFamily="34" charset="0"/>
            </a:endParaRPr>
          </a:p>
        </p:txBody>
      </p:sp>
    </p:spTree>
    <p:extLst>
      <p:ext uri="{BB962C8B-B14F-4D97-AF65-F5344CB8AC3E}">
        <p14:creationId xmlns:p14="http://schemas.microsoft.com/office/powerpoint/2010/main" val="27602740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77400-F9C8-426D-A59C-5ACE3EAFF8AB}"/>
              </a:ext>
            </a:extLst>
          </p:cNvPr>
          <p:cNvSpPr>
            <a:spLocks noGrp="1"/>
          </p:cNvSpPr>
          <p:nvPr>
            <p:ph type="title"/>
          </p:nvPr>
        </p:nvSpPr>
        <p:spPr/>
        <p:txBody>
          <a:bodyPr/>
          <a:lstStyle/>
          <a:p>
            <a:pPr algn="ctr"/>
            <a:r>
              <a:rPr lang="en-US" altLang="zh-CN" dirty="0">
                <a:latin typeface="Comic Sans MS" pitchFamily="66" charset="0"/>
              </a:rPr>
              <a:t>Further Normal Forms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FD561E4-C5A6-47A6-B82D-29F539E07FA3}"/>
              </a:ext>
            </a:extLst>
          </p:cNvPr>
          <p:cNvSpPr>
            <a:spLocks noGrp="1"/>
          </p:cNvSpPr>
          <p:nvPr>
            <p:ph idx="1"/>
          </p:nvPr>
        </p:nvSpPr>
        <p:spPr>
          <a:xfrm>
            <a:off x="179512" y="789553"/>
            <a:ext cx="8784976" cy="3805070"/>
          </a:xfrm>
        </p:spPr>
        <p:txBody>
          <a:bodyPr/>
          <a:lstStyle/>
          <a:p>
            <a:r>
              <a:rPr lang="en-US" altLang="zh-CN" sz="2000" dirty="0">
                <a:latin typeface="Comic Sans MS" pitchFamily="66" charset="0"/>
              </a:rPr>
              <a:t>Join dependencies generalize MVDs</a:t>
            </a:r>
          </a:p>
          <a:p>
            <a:pPr lvl="1"/>
            <a:r>
              <a:rPr lang="en-US" altLang="zh-CN" sz="1800" dirty="0">
                <a:latin typeface="Comic Sans MS" pitchFamily="66" charset="0"/>
              </a:rPr>
              <a:t>lead to </a:t>
            </a:r>
            <a:r>
              <a:rPr lang="en-US" altLang="zh-CN" sz="1800" b="1" dirty="0">
                <a:solidFill>
                  <a:srgbClr val="1F07CF"/>
                </a:solidFill>
                <a:latin typeface="Comic Sans MS" pitchFamily="66" charset="0"/>
              </a:rPr>
              <a:t>project-join normal form (PJNF) </a:t>
            </a:r>
            <a:r>
              <a:rPr lang="en-US" altLang="zh-CN" sz="1800" dirty="0">
                <a:latin typeface="Comic Sans MS" pitchFamily="66" charset="0"/>
              </a:rPr>
              <a:t>(also called </a:t>
            </a:r>
            <a:r>
              <a:rPr lang="en-US" altLang="zh-CN" sz="1800" b="1" dirty="0">
                <a:solidFill>
                  <a:srgbClr val="FF0000"/>
                </a:solidFill>
                <a:latin typeface="Comic Sans MS" pitchFamily="66" charset="0"/>
              </a:rPr>
              <a:t>fifth normal form</a:t>
            </a:r>
            <a:r>
              <a:rPr lang="en-US" altLang="zh-CN" sz="1800" dirty="0">
                <a:latin typeface="Comic Sans MS" pitchFamily="66" charset="0"/>
              </a:rPr>
              <a:t>) </a:t>
            </a:r>
            <a:r>
              <a:rPr lang="zh-CN" altLang="en-US" sz="1800" dirty="0">
                <a:solidFill>
                  <a:srgbClr val="FF0000"/>
                </a:solidFill>
                <a:latin typeface="Comic Sans MS" pitchFamily="66" charset="0"/>
              </a:rPr>
              <a:t>投影</a:t>
            </a:r>
            <a:r>
              <a:rPr lang="en-US" altLang="zh-CN" sz="1800" dirty="0">
                <a:solidFill>
                  <a:srgbClr val="FF0000"/>
                </a:solidFill>
                <a:latin typeface="Comic Sans MS" pitchFamily="66" charset="0"/>
              </a:rPr>
              <a:t>-</a:t>
            </a:r>
            <a:r>
              <a:rPr lang="zh-CN" altLang="en-US" sz="1800" dirty="0">
                <a:solidFill>
                  <a:srgbClr val="FF0000"/>
                </a:solidFill>
                <a:latin typeface="Comic Sans MS" pitchFamily="66" charset="0"/>
              </a:rPr>
              <a:t>连接范式</a:t>
            </a:r>
          </a:p>
          <a:p>
            <a:r>
              <a:rPr lang="en-US" altLang="zh-CN" sz="2000" dirty="0">
                <a:latin typeface="Comic Sans MS" pitchFamily="66" charset="0"/>
              </a:rPr>
              <a:t>A class of even more general constraints, leads to a normal form called </a:t>
            </a:r>
            <a:r>
              <a:rPr lang="en-US" altLang="zh-CN" sz="2000" dirty="0">
                <a:solidFill>
                  <a:srgbClr val="FF0000"/>
                </a:solidFill>
                <a:latin typeface="Comic Sans MS" pitchFamily="66" charset="0"/>
              </a:rPr>
              <a:t>domain-key normal form (DKNF) </a:t>
            </a:r>
            <a:r>
              <a:rPr lang="zh-CN" altLang="en-US" sz="2000" dirty="0">
                <a:solidFill>
                  <a:srgbClr val="FF0000"/>
                </a:solidFill>
                <a:latin typeface="Comic Sans MS" pitchFamily="66" charset="0"/>
              </a:rPr>
              <a:t>域</a:t>
            </a:r>
            <a:r>
              <a:rPr lang="en-US" altLang="zh-CN" sz="2000" dirty="0">
                <a:solidFill>
                  <a:srgbClr val="FF0000"/>
                </a:solidFill>
                <a:latin typeface="Comic Sans MS" pitchFamily="66" charset="0"/>
              </a:rPr>
              <a:t>-</a:t>
            </a:r>
            <a:r>
              <a:rPr lang="zh-CN" altLang="en-US" sz="2000" dirty="0">
                <a:solidFill>
                  <a:srgbClr val="FF0000"/>
                </a:solidFill>
                <a:latin typeface="Comic Sans MS" pitchFamily="66" charset="0"/>
              </a:rPr>
              <a:t>码范式</a:t>
            </a:r>
          </a:p>
          <a:p>
            <a:r>
              <a:rPr lang="en-US" altLang="zh-CN" sz="2000" dirty="0">
                <a:latin typeface="Comic Sans MS" pitchFamily="66" charset="0"/>
              </a:rPr>
              <a:t>Problem with these generalized constraints:  are hard to reason with, and no set of sound and complete set of inference rules exists</a:t>
            </a:r>
          </a:p>
          <a:p>
            <a:r>
              <a:rPr lang="en-US" altLang="zh-CN" sz="2000" dirty="0">
                <a:latin typeface="Comic Sans MS" pitchFamily="66" charset="0"/>
              </a:rPr>
              <a:t>Hence rarely used</a:t>
            </a:r>
            <a:endParaRPr lang="zh-CN" altLang="en-US" sz="2000" dirty="0">
              <a:latin typeface="Comic Sans MS" pitchFamily="66" charset="0"/>
            </a:endParaRPr>
          </a:p>
        </p:txBody>
      </p:sp>
    </p:spTree>
    <p:extLst>
      <p:ext uri="{BB962C8B-B14F-4D97-AF65-F5344CB8AC3E}">
        <p14:creationId xmlns:p14="http://schemas.microsoft.com/office/powerpoint/2010/main" val="27573883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4237118"/>
          </a:xfrm>
        </p:spPr>
        <p:txBody>
          <a:bodyPr/>
          <a:lstStyle/>
          <a:p>
            <a:pPr>
              <a:spcBef>
                <a:spcPts val="400"/>
              </a:spcBef>
            </a:pPr>
            <a:r>
              <a:rPr lang="en-US" altLang="zh-CN" sz="2000" dirty="0">
                <a:latin typeface="Comic Sans MS" pitchFamily="66" charset="0"/>
              </a:rPr>
              <a:t>Features of Good Relational Designs</a:t>
            </a:r>
          </a:p>
          <a:p>
            <a:pPr>
              <a:spcBef>
                <a:spcPts val="400"/>
              </a:spcBef>
            </a:pPr>
            <a:r>
              <a:rPr lang="en-US" altLang="zh-CN" sz="2000" dirty="0">
                <a:latin typeface="Comic Sans MS" pitchFamily="66" charset="0"/>
              </a:rPr>
              <a:t>Functional 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Database </a:t>
            </a:r>
            <a:r>
              <a:rPr lang="en-US" altLang="zh-CN" sz="2000" b="1" dirty="0">
                <a:solidFill>
                  <a:srgbClr val="FF0000"/>
                </a:solidFill>
                <a:latin typeface="Comic Sans MS" pitchFamily="66" charset="0"/>
              </a:rPr>
              <a:t>Design Process</a:t>
            </a:r>
          </a:p>
        </p:txBody>
      </p:sp>
    </p:spTree>
    <p:extLst>
      <p:ext uri="{BB962C8B-B14F-4D97-AF65-F5344CB8AC3E}">
        <p14:creationId xmlns:p14="http://schemas.microsoft.com/office/powerpoint/2010/main" val="31414450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C25B1-C619-4148-94A0-7FC512C543B9}"/>
              </a:ext>
            </a:extLst>
          </p:cNvPr>
          <p:cNvSpPr>
            <a:spLocks noGrp="1"/>
          </p:cNvSpPr>
          <p:nvPr>
            <p:ph type="title"/>
          </p:nvPr>
        </p:nvSpPr>
        <p:spPr/>
        <p:txBody>
          <a:bodyPr/>
          <a:lstStyle/>
          <a:p>
            <a:pPr algn="ctr"/>
            <a:r>
              <a:rPr lang="en-US" altLang="zh-CN" dirty="0">
                <a:latin typeface="Comic Sans MS" pitchFamily="66" charset="0"/>
              </a:rPr>
              <a:t>Overall Database Design Process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6EBBF82-C46B-414D-9A17-4411D091A473}"/>
              </a:ext>
            </a:extLst>
          </p:cNvPr>
          <p:cNvSpPr>
            <a:spLocks noGrp="1"/>
          </p:cNvSpPr>
          <p:nvPr>
            <p:ph idx="1"/>
          </p:nvPr>
        </p:nvSpPr>
        <p:spPr/>
        <p:txBody>
          <a:bodyPr/>
          <a:lstStyle/>
          <a:p>
            <a:pPr>
              <a:lnSpc>
                <a:spcPct val="150000"/>
              </a:lnSpc>
            </a:pPr>
            <a:r>
              <a:rPr lang="en-US" altLang="zh-CN" sz="2000" dirty="0">
                <a:latin typeface="Comic Sans MS" pitchFamily="66" charset="0"/>
              </a:rPr>
              <a:t>We have assumed schema </a:t>
            </a:r>
            <a:r>
              <a:rPr lang="en-US" altLang="zh-CN" sz="2000" b="1" dirty="0">
                <a:solidFill>
                  <a:srgbClr val="1F07CF"/>
                </a:solidFill>
                <a:latin typeface="Comic Sans MS" pitchFamily="66" charset="0"/>
              </a:rPr>
              <a:t>R</a:t>
            </a:r>
            <a:r>
              <a:rPr lang="en-US" altLang="zh-CN" sz="2000" dirty="0">
                <a:latin typeface="Comic Sans MS" pitchFamily="66" charset="0"/>
              </a:rPr>
              <a:t> is given</a:t>
            </a:r>
          </a:p>
          <a:p>
            <a:pPr lvl="1">
              <a:lnSpc>
                <a:spcPct val="150000"/>
              </a:lnSpc>
            </a:pPr>
            <a:r>
              <a:rPr lang="en-US" altLang="zh-CN" sz="1800" b="1" dirty="0">
                <a:solidFill>
                  <a:srgbClr val="1F07CF"/>
                </a:solidFill>
                <a:latin typeface="Comic Sans MS" pitchFamily="66" charset="0"/>
              </a:rPr>
              <a:t>R</a:t>
            </a:r>
            <a:r>
              <a:rPr lang="en-US" altLang="zh-CN" sz="1800" dirty="0">
                <a:latin typeface="Comic Sans MS" pitchFamily="66" charset="0"/>
              </a:rPr>
              <a:t> could have been generated when converting E-R diagram to a set of tables</a:t>
            </a:r>
          </a:p>
          <a:p>
            <a:pPr lvl="1">
              <a:lnSpc>
                <a:spcPct val="150000"/>
              </a:lnSpc>
            </a:pPr>
            <a:r>
              <a:rPr lang="en-US" altLang="zh-CN" sz="1800" b="1" dirty="0">
                <a:solidFill>
                  <a:srgbClr val="1F07CF"/>
                </a:solidFill>
                <a:latin typeface="Comic Sans MS" pitchFamily="66" charset="0"/>
              </a:rPr>
              <a:t>R</a:t>
            </a:r>
            <a:r>
              <a:rPr lang="en-US" altLang="zh-CN" sz="1800" dirty="0">
                <a:latin typeface="Comic Sans MS" pitchFamily="66" charset="0"/>
              </a:rPr>
              <a:t> could have been a single relation containing all attributes that are of interest (called </a:t>
            </a:r>
            <a:r>
              <a:rPr lang="en-US" altLang="zh-CN" sz="1800" dirty="0">
                <a:solidFill>
                  <a:srgbClr val="FF0000"/>
                </a:solidFill>
                <a:latin typeface="Comic Sans MS" pitchFamily="66" charset="0"/>
              </a:rPr>
              <a:t>universal relation, </a:t>
            </a:r>
            <a:r>
              <a:rPr lang="zh-CN" altLang="en-US" sz="1800" dirty="0">
                <a:solidFill>
                  <a:srgbClr val="FF0000"/>
                </a:solidFill>
                <a:latin typeface="Comic Sans MS" pitchFamily="66" charset="0"/>
              </a:rPr>
              <a:t>泛关系</a:t>
            </a:r>
            <a:r>
              <a:rPr lang="en-US" altLang="zh-CN" sz="1800" dirty="0">
                <a:latin typeface="Comic Sans MS" pitchFamily="66" charset="0"/>
              </a:rPr>
              <a:t>)</a:t>
            </a:r>
          </a:p>
          <a:p>
            <a:pPr lvl="1">
              <a:lnSpc>
                <a:spcPct val="150000"/>
              </a:lnSpc>
            </a:pPr>
            <a:r>
              <a:rPr lang="en-US" altLang="zh-CN" sz="1800" dirty="0">
                <a:latin typeface="Comic Sans MS" pitchFamily="66" charset="0"/>
              </a:rPr>
              <a:t>Normalization breaks </a:t>
            </a:r>
            <a:r>
              <a:rPr lang="en-US" altLang="zh-CN" sz="1800" b="1" dirty="0">
                <a:solidFill>
                  <a:srgbClr val="1F07CF"/>
                </a:solidFill>
                <a:latin typeface="Comic Sans MS" pitchFamily="66" charset="0"/>
              </a:rPr>
              <a:t>R</a:t>
            </a:r>
            <a:r>
              <a:rPr lang="en-US" altLang="zh-CN" sz="1800" dirty="0">
                <a:latin typeface="Comic Sans MS" pitchFamily="66" charset="0"/>
              </a:rPr>
              <a:t> into smaller relations and normal form</a:t>
            </a:r>
          </a:p>
        </p:txBody>
      </p:sp>
    </p:spTree>
    <p:extLst>
      <p:ext uri="{BB962C8B-B14F-4D97-AF65-F5344CB8AC3E}">
        <p14:creationId xmlns:p14="http://schemas.microsoft.com/office/powerpoint/2010/main" val="46197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E0652-FE52-4A8C-BD56-7BF9170D0582}"/>
              </a:ext>
            </a:extLst>
          </p:cNvPr>
          <p:cNvSpPr>
            <a:spLocks noGrp="1"/>
          </p:cNvSpPr>
          <p:nvPr>
            <p:ph type="title"/>
          </p:nvPr>
        </p:nvSpPr>
        <p:spPr/>
        <p:txBody>
          <a:bodyPr/>
          <a:lstStyle/>
          <a:p>
            <a:pPr algn="ctr"/>
            <a:r>
              <a:rPr lang="en-US" altLang="zh-CN" dirty="0">
                <a:latin typeface="Comic Sans MS" pitchFamily="66" charset="0"/>
              </a:rPr>
              <a:t>ER Model and Normalization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B5C343-6E51-4409-A9FA-0120ED09D038}"/>
                  </a:ext>
                </a:extLst>
              </p:cNvPr>
              <p:cNvSpPr>
                <a:spLocks noGrp="1"/>
              </p:cNvSpPr>
              <p:nvPr>
                <p:ph idx="1"/>
              </p:nvPr>
            </p:nvSpPr>
            <p:spPr>
              <a:xfrm>
                <a:off x="251520" y="669215"/>
                <a:ext cx="8712968" cy="3805070"/>
              </a:xfrm>
            </p:spPr>
            <p:txBody>
              <a:bodyPr/>
              <a:lstStyle/>
              <a:p>
                <a:r>
                  <a:rPr lang="en-US" altLang="zh-CN" sz="2000" dirty="0">
                    <a:latin typeface="Comic Sans MS" pitchFamily="66" charset="0"/>
                  </a:rPr>
                  <a:t>When an </a:t>
                </a:r>
                <a:r>
                  <a:rPr lang="en-US" altLang="zh-CN" sz="2000" b="1" dirty="0">
                    <a:solidFill>
                      <a:srgbClr val="1F07CF"/>
                    </a:solidFill>
                    <a:latin typeface="Comic Sans MS" pitchFamily="66" charset="0"/>
                  </a:rPr>
                  <a:t>E-R diagram </a:t>
                </a:r>
                <a:r>
                  <a:rPr lang="en-US" altLang="zh-CN" sz="2000" dirty="0">
                    <a:latin typeface="Comic Sans MS" pitchFamily="66" charset="0"/>
                  </a:rPr>
                  <a:t>is </a:t>
                </a:r>
                <a:r>
                  <a:rPr lang="en-US" altLang="zh-CN" sz="2000" dirty="0">
                    <a:solidFill>
                      <a:srgbClr val="FF0000"/>
                    </a:solidFill>
                    <a:latin typeface="Comic Sans MS" pitchFamily="66" charset="0"/>
                  </a:rPr>
                  <a:t>carefully designed</a:t>
                </a:r>
                <a:r>
                  <a:rPr lang="en-US" altLang="zh-CN" sz="2000" dirty="0">
                    <a:latin typeface="Comic Sans MS" pitchFamily="66" charset="0"/>
                  </a:rPr>
                  <a:t>, identifying all </a:t>
                </a:r>
                <a:r>
                  <a:rPr lang="en-US" altLang="zh-CN" sz="2000" b="1" dirty="0">
                    <a:solidFill>
                      <a:srgbClr val="1F07CF"/>
                    </a:solidFill>
                    <a:latin typeface="Comic Sans MS" pitchFamily="66" charset="0"/>
                  </a:rPr>
                  <a:t>entities </a:t>
                </a:r>
                <a:r>
                  <a:rPr lang="en-US" altLang="zh-CN" sz="2000" dirty="0">
                    <a:latin typeface="Comic Sans MS" pitchFamily="66" charset="0"/>
                  </a:rPr>
                  <a:t>correctly, the </a:t>
                </a:r>
                <a:r>
                  <a:rPr lang="en-US" altLang="zh-CN" sz="2000" b="1" dirty="0">
                    <a:solidFill>
                      <a:srgbClr val="1F07CF"/>
                    </a:solidFill>
                    <a:latin typeface="Comic Sans MS" pitchFamily="66" charset="0"/>
                  </a:rPr>
                  <a:t>tables</a:t>
                </a:r>
                <a:r>
                  <a:rPr lang="en-US" altLang="zh-CN" sz="2000" dirty="0">
                    <a:latin typeface="Comic Sans MS" pitchFamily="66" charset="0"/>
                  </a:rPr>
                  <a:t> generated from the E-R diagram should </a:t>
                </a:r>
                <a:r>
                  <a:rPr lang="en-US" altLang="zh-CN" sz="2000" dirty="0">
                    <a:solidFill>
                      <a:srgbClr val="FF0000"/>
                    </a:solidFill>
                    <a:latin typeface="Comic Sans MS" pitchFamily="66" charset="0"/>
                  </a:rPr>
                  <a:t>not need further normalization</a:t>
                </a:r>
              </a:p>
              <a:p>
                <a:r>
                  <a:rPr lang="en-US" altLang="zh-CN" sz="2000" dirty="0">
                    <a:latin typeface="Comic Sans MS" pitchFamily="66" charset="0"/>
                  </a:rPr>
                  <a:t>However, in a real (imperfect) design there can be FDs from non-key attributes of an entity to other attributes of the entity</a:t>
                </a:r>
              </a:p>
              <a:p>
                <a:r>
                  <a:rPr lang="en-US" altLang="zh-CN" sz="2000" b="1" dirty="0">
                    <a:solidFill>
                      <a:srgbClr val="1F07CF"/>
                    </a:solidFill>
                    <a:latin typeface="Comic Sans MS" pitchFamily="66" charset="0"/>
                  </a:rPr>
                  <a:t>E.g</a:t>
                </a:r>
                <a:r>
                  <a:rPr lang="en-US" altLang="zh-CN" sz="2000" b="1" dirty="0">
                    <a:latin typeface="Comic Sans MS" pitchFamily="66" charset="0"/>
                  </a:rPr>
                  <a:t>. </a:t>
                </a:r>
                <a:r>
                  <a:rPr lang="en-US" altLang="zh-CN" sz="2000" dirty="0">
                    <a:latin typeface="Comic Sans MS" pitchFamily="66" charset="0"/>
                  </a:rPr>
                  <a:t>employee entity with attributes department-number and department-address, and an FD </a:t>
                </a:r>
                <a:br>
                  <a:rPr lang="en-US" altLang="zh-CN" sz="2000" dirty="0">
                    <a:latin typeface="Comic Sans MS" pitchFamily="66" charset="0"/>
                  </a:rPr>
                </a:br>
                <a:r>
                  <a:rPr lang="en-US" altLang="zh-CN" sz="2000" dirty="0">
                    <a:latin typeface="Comic Sans MS" pitchFamily="66" charset="0"/>
                  </a:rPr>
                  <a:t>	</a:t>
                </a:r>
                <a:r>
                  <a:rPr lang="en-US" altLang="zh-CN" sz="2000" i="1" dirty="0">
                    <a:solidFill>
                      <a:srgbClr val="1F07CF"/>
                    </a:solidFill>
                    <a:latin typeface="Comic Sans MS" pitchFamily="66" charset="0"/>
                    <a:cs typeface="Times New Roman" panose="02020603050405020304" pitchFamily="18" charset="0"/>
                  </a:rPr>
                  <a:t>department-number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oMath>
                </a14:m>
                <a:r>
                  <a:rPr lang="en-US" altLang="zh-CN" sz="2000" i="1" dirty="0">
                    <a:solidFill>
                      <a:srgbClr val="1F07CF"/>
                    </a:solidFill>
                    <a:latin typeface="Comic Sans MS" pitchFamily="66" charset="0"/>
                    <a:cs typeface="Times New Roman" panose="02020603050405020304" pitchFamily="18" charset="0"/>
                  </a:rPr>
                  <a:t> department-address</a:t>
                </a:r>
              </a:p>
              <a:p>
                <a:pPr lvl="1"/>
                <a:r>
                  <a:rPr lang="en-US" altLang="zh-CN" sz="1800" dirty="0">
                    <a:solidFill>
                      <a:srgbClr val="FF0000"/>
                    </a:solidFill>
                    <a:latin typeface="Comic Sans MS" pitchFamily="66" charset="0"/>
                  </a:rPr>
                  <a:t>Good design would have made department an entity</a:t>
                </a:r>
              </a:p>
              <a:p>
                <a:r>
                  <a:rPr lang="en-US" altLang="zh-CN" sz="2000" dirty="0">
                    <a:latin typeface="Comic Sans MS" pitchFamily="66" charset="0"/>
                  </a:rPr>
                  <a:t>FDs from non-key attributes of a relationship set are possible, but rare</a:t>
                </a:r>
              </a:p>
            </p:txBody>
          </p:sp>
        </mc:Choice>
        <mc:Fallback xmlns="">
          <p:sp>
            <p:nvSpPr>
              <p:cNvPr id="3" name="内容占位符 2">
                <a:extLst>
                  <a:ext uri="{FF2B5EF4-FFF2-40B4-BE49-F238E27FC236}">
                    <a16:creationId xmlns:a16="http://schemas.microsoft.com/office/drawing/2014/main" xmlns="" xmlns:a14="http://schemas.microsoft.com/office/drawing/2010/main" id="{0AB5C343-6E51-4409-A9FA-0120ED09D038}"/>
                  </a:ext>
                </a:extLst>
              </p:cNvPr>
              <p:cNvSpPr>
                <a:spLocks noGrp="1" noRot="1" noChangeAspect="1" noMove="1" noResize="1" noEditPoints="1" noAdjustHandles="1" noChangeArrowheads="1" noChangeShapeType="1" noTextEdit="1"/>
              </p:cNvSpPr>
              <p:nvPr>
                <p:ph idx="1"/>
              </p:nvPr>
            </p:nvSpPr>
            <p:spPr>
              <a:xfrm>
                <a:off x="251520" y="669215"/>
                <a:ext cx="8712968" cy="3805070"/>
              </a:xfrm>
              <a:blipFill rotWithShape="1">
                <a:blip r:embed="rId3"/>
                <a:stretch>
                  <a:fillRect l="-979" t="-2083" r="-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742805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4CD7C-2992-40B1-B0CE-9DB19F348F5A}"/>
              </a:ext>
            </a:extLst>
          </p:cNvPr>
          <p:cNvSpPr>
            <a:spLocks noGrp="1"/>
          </p:cNvSpPr>
          <p:nvPr>
            <p:ph type="title"/>
          </p:nvPr>
        </p:nvSpPr>
        <p:spPr/>
        <p:txBody>
          <a:bodyPr/>
          <a:lstStyle/>
          <a:p>
            <a:pPr algn="ctr"/>
            <a:r>
              <a:rPr lang="en-US" altLang="zh-CN" dirty="0">
                <a:latin typeface="Comic Sans MS" pitchFamily="66" charset="0"/>
              </a:rPr>
              <a:t>Universal Relation Approach </a:t>
            </a:r>
            <a:r>
              <a:rPr lang="zh-CN" altLang="en-US" dirty="0">
                <a:latin typeface="Comic Sans MS" pitchFamily="66" charset="0"/>
              </a:rPr>
              <a:t>泛关系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C1E500-0722-40A7-934C-6580538B5E6A}"/>
                  </a:ext>
                </a:extLst>
              </p:cNvPr>
              <p:cNvSpPr>
                <a:spLocks noGrp="1"/>
              </p:cNvSpPr>
              <p:nvPr>
                <p:ph idx="1"/>
              </p:nvPr>
            </p:nvSpPr>
            <p:spPr>
              <a:xfrm>
                <a:off x="179512" y="699542"/>
                <a:ext cx="8856984" cy="3960440"/>
              </a:xfrm>
            </p:spPr>
            <p:txBody>
              <a:bodyPr/>
              <a:lstStyle/>
              <a:p>
                <a:pPr>
                  <a:lnSpc>
                    <a:spcPct val="120000"/>
                  </a:lnSpc>
                </a:pPr>
                <a:r>
                  <a:rPr lang="en-US" altLang="zh-CN" sz="2000" b="1" dirty="0">
                    <a:solidFill>
                      <a:srgbClr val="1F07CF"/>
                    </a:solidFill>
                    <a:latin typeface="Comic Sans MS" pitchFamily="66" charset="0"/>
                  </a:rPr>
                  <a:t>Dangling tuples </a:t>
                </a:r>
                <a:r>
                  <a:rPr lang="en-US" altLang="zh-CN" sz="2000" dirty="0">
                    <a:latin typeface="Comic Sans MS" pitchFamily="66" charset="0"/>
                  </a:rPr>
                  <a:t>– Tuples that “</a:t>
                </a:r>
                <a:r>
                  <a:rPr lang="en-US" altLang="zh-CN" sz="2000" dirty="0">
                    <a:solidFill>
                      <a:srgbClr val="FF0000"/>
                    </a:solidFill>
                    <a:latin typeface="Comic Sans MS" pitchFamily="66" charset="0"/>
                  </a:rPr>
                  <a:t>disappear</a:t>
                </a:r>
                <a:r>
                  <a:rPr lang="en-US" altLang="zh-CN" sz="2000" dirty="0">
                    <a:latin typeface="Comic Sans MS" pitchFamily="66" charset="0"/>
                  </a:rPr>
                  <a:t>” in computing a </a:t>
                </a:r>
                <a:r>
                  <a:rPr lang="en-US" altLang="zh-CN" sz="2000" dirty="0">
                    <a:solidFill>
                      <a:srgbClr val="FF0000"/>
                    </a:solidFill>
                    <a:latin typeface="Comic Sans MS" pitchFamily="66" charset="0"/>
                  </a:rPr>
                  <a:t>join</a:t>
                </a:r>
              </a:p>
              <a:p>
                <a:pPr lvl="1">
                  <a:lnSpc>
                    <a:spcPct val="120000"/>
                  </a:lnSpc>
                </a:pPr>
                <a:r>
                  <a:rPr lang="en-US" altLang="zh-CN" sz="1800" dirty="0">
                    <a:latin typeface="Comic Sans MS"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𝒏</m:t>
                        </m:r>
                      </m:sub>
                    </m:sSub>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𝒏</m:t>
                        </m:r>
                      </m:sub>
                    </m:sSub>
                    <m:r>
                      <a:rPr lang="en-US" altLang="zh-CN" sz="1800" b="1" i="1">
                        <a:solidFill>
                          <a:srgbClr val="1F07CF"/>
                        </a:solidFill>
                        <a:latin typeface="Cambria Math" panose="02040503050406030204" pitchFamily="18" charset="0"/>
                      </a:rPr>
                      <m:t>)</m:t>
                    </m:r>
                  </m:oMath>
                </a14:m>
                <a:r>
                  <a:rPr lang="en-US" altLang="zh-CN" sz="1800" dirty="0">
                    <a:latin typeface="Comic Sans MS" pitchFamily="66" charset="0"/>
                  </a:rPr>
                  <a:t> be a set of relations</a:t>
                </a:r>
              </a:p>
              <a:p>
                <a:pPr lvl="1">
                  <a:lnSpc>
                    <a:spcPct val="120000"/>
                  </a:lnSpc>
                </a:pPr>
                <a:r>
                  <a:rPr lang="en-US" altLang="zh-CN" sz="1800" dirty="0">
                    <a:latin typeface="Comic Sans MS" pitchFamily="66" charset="0"/>
                  </a:rPr>
                  <a:t>A tuple </a:t>
                </a:r>
                <a14:m>
                  <m:oMath xmlns:m="http://schemas.openxmlformats.org/officeDocument/2006/math">
                    <m:r>
                      <a:rPr lang="en-US" altLang="zh-CN" sz="1800" b="1" i="1" smtClean="0">
                        <a:solidFill>
                          <a:srgbClr val="1F07CF"/>
                        </a:solidFill>
                        <a:latin typeface="Cambria Math" panose="02040503050406030204" pitchFamily="18" charset="0"/>
                      </a:rPr>
                      <m:t>𝒕</m:t>
                    </m:r>
                  </m:oMath>
                </a14:m>
                <a:r>
                  <a:rPr lang="en-US" altLang="zh-CN" sz="1800" dirty="0">
                    <a:latin typeface="Comic Sans MS" pitchFamily="66" charset="0"/>
                  </a:rPr>
                  <a:t> of the relation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itchFamily="66" charset="0"/>
                  </a:rPr>
                  <a:t> is a </a:t>
                </a:r>
                <a:r>
                  <a:rPr lang="en-US" altLang="zh-CN" sz="1800" dirty="0">
                    <a:solidFill>
                      <a:srgbClr val="FF0000"/>
                    </a:solidFill>
                    <a:latin typeface="Comic Sans MS" pitchFamily="66" charset="0"/>
                  </a:rPr>
                  <a:t>dangling tuple</a:t>
                </a:r>
                <a:r>
                  <a:rPr lang="en-US" altLang="zh-CN" sz="1800" dirty="0">
                    <a:latin typeface="Comic Sans MS" pitchFamily="66" charset="0"/>
                  </a:rPr>
                  <a:t> if </a:t>
                </a:r>
                <a14:m>
                  <m:oMath xmlns:m="http://schemas.openxmlformats.org/officeDocument/2006/math">
                    <m:r>
                      <a:rPr lang="en-US" altLang="zh-CN" sz="1800" b="1" i="1" smtClean="0">
                        <a:solidFill>
                          <a:srgbClr val="1F07CF"/>
                        </a:solidFill>
                        <a:latin typeface="Cambria Math" panose="02040503050406030204" pitchFamily="18" charset="0"/>
                      </a:rPr>
                      <m:t>𝒕</m:t>
                    </m:r>
                  </m:oMath>
                </a14:m>
                <a:r>
                  <a:rPr lang="en-US" altLang="zh-CN" sz="1800" dirty="0">
                    <a:latin typeface="Comic Sans MS" pitchFamily="66" charset="0"/>
                  </a:rPr>
                  <a:t> is </a:t>
                </a:r>
                <a:r>
                  <a:rPr lang="en-US" altLang="zh-CN" sz="1800" dirty="0">
                    <a:solidFill>
                      <a:srgbClr val="FF0000"/>
                    </a:solidFill>
                    <a:latin typeface="Comic Sans MS" pitchFamily="66" charset="0"/>
                  </a:rPr>
                  <a:t>not in </a:t>
                </a:r>
                <a:r>
                  <a:rPr lang="en-US" altLang="zh-CN" sz="1800" dirty="0">
                    <a:latin typeface="Comic Sans MS" pitchFamily="66" charset="0"/>
                  </a:rPr>
                  <a:t>the relation:</a:t>
                </a: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l-GR" altLang="zh-CN" sz="1800" b="1" i="1" smtClean="0">
                              <a:solidFill>
                                <a:srgbClr val="1F07CF"/>
                              </a:solidFill>
                              <a:latin typeface="Cambria Math" panose="02040503050406030204" pitchFamily="18" charset="0"/>
                              <a:ea typeface="Cambria Math" panose="02040503050406030204" pitchFamily="18" charset="0"/>
                            </a:rPr>
                            <m:t>𝜫</m:t>
                          </m:r>
                        </m:e>
                        <m:sub>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𝟏</m:t>
                          </m:r>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𝟐</m:t>
                          </m:r>
                        </m:sub>
                      </m:sSub>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𝒏</m:t>
                          </m:r>
                        </m:sub>
                      </m:sSub>
                      <m:r>
                        <a:rPr lang="en-US" altLang="zh-CN" sz="1800" b="1" i="1" smtClean="0">
                          <a:solidFill>
                            <a:srgbClr val="1F07CF"/>
                          </a:solidFill>
                          <a:latin typeface="Cambria Math" panose="02040503050406030204" pitchFamily="18" charset="0"/>
                          <a:ea typeface="Cambria Math" panose="02040503050406030204" pitchFamily="18" charset="0"/>
                        </a:rPr>
                        <m:t>)</m:t>
                      </m:r>
                    </m:oMath>
                  </m:oMathPara>
                </a14:m>
                <a:endParaRPr lang="en-US" altLang="zh-CN" sz="1800" b="1" dirty="0">
                  <a:latin typeface="Comic Sans MS" pitchFamily="66" charset="0"/>
                </a:endParaRPr>
              </a:p>
              <a:p>
                <a:pPr>
                  <a:lnSpc>
                    <a:spcPct val="120000"/>
                  </a:lnSpc>
                </a:pPr>
                <a:r>
                  <a:rPr lang="en-US" altLang="zh-CN" sz="2000" dirty="0">
                    <a:latin typeface="Comic Sans MS" pitchFamily="66" charset="0"/>
                  </a:rPr>
                  <a:t>The relation </a:t>
                </a:r>
                <a14:m>
                  <m:oMath xmlns:m="http://schemas.openxmlformats.org/officeDocument/2006/math">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𝟏</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𝟐</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𝒏</m:t>
                        </m:r>
                      </m:sub>
                    </m:sSub>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dirty="0">
                    <a:latin typeface="Comic Sans MS" pitchFamily="66" charset="0"/>
                  </a:rPr>
                  <a:t>is called a universal relation since it involves all the attributes in the “universe” defined by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r>
                      <a:rPr lang="en-US" altLang="zh-CN" sz="2000" b="1" i="1" smtClean="0">
                        <a:solidFill>
                          <a:srgbClr val="1F07CF"/>
                        </a:solidFill>
                        <a:latin typeface="Cambria Math" panose="02040503050406030204" pitchFamily="18" charset="0"/>
                        <a:ea typeface="Cambria Math" panose="02040503050406030204" pitchFamily="18" charset="0"/>
                      </a:rPr>
                      <m:t>∪</m:t>
                    </m:r>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smtClean="0">
                            <a:solidFill>
                              <a:srgbClr val="1F07CF"/>
                            </a:solidFill>
                            <a:latin typeface="Cambria Math" panose="02040503050406030204" pitchFamily="18" charset="0"/>
                            <a:ea typeface="Cambria Math" panose="02040503050406030204" pitchFamily="18" charset="0"/>
                          </a:rPr>
                          <m:t>𝑹</m:t>
                        </m:r>
                      </m:e>
                      <m:sub>
                        <m:r>
                          <a:rPr lang="en-US" altLang="zh-CN" sz="2000" b="1" i="1" smtClean="0">
                            <a:solidFill>
                              <a:srgbClr val="1F07CF"/>
                            </a:solidFill>
                            <a:latin typeface="Cambria Math" panose="02040503050406030204" pitchFamily="18" charset="0"/>
                            <a:ea typeface="Cambria Math" panose="02040503050406030204" pitchFamily="18" charset="0"/>
                          </a:rPr>
                          <m:t>𝟐</m:t>
                        </m:r>
                      </m:sub>
                    </m:sSub>
                    <m:r>
                      <a:rPr lang="en-US" altLang="zh-CN" sz="2000" b="1" i="1" smtClean="0">
                        <a:solidFill>
                          <a:srgbClr val="1F07CF"/>
                        </a:solidFill>
                        <a:latin typeface="Cambria Math" panose="02040503050406030204" pitchFamily="18" charset="0"/>
                        <a:ea typeface="Cambria Math" panose="02040503050406030204" pitchFamily="18" charset="0"/>
                      </a:rPr>
                      <m:t>∪…∪</m:t>
                    </m:r>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smtClean="0">
                            <a:solidFill>
                              <a:srgbClr val="1F07CF"/>
                            </a:solidFill>
                            <a:latin typeface="Cambria Math" panose="02040503050406030204" pitchFamily="18" charset="0"/>
                            <a:ea typeface="Cambria Math" panose="02040503050406030204" pitchFamily="18" charset="0"/>
                          </a:rPr>
                          <m:t>𝑹</m:t>
                        </m:r>
                      </m:e>
                      <m:sub>
                        <m:r>
                          <a:rPr lang="en-US" altLang="zh-CN" sz="2000" b="1" i="1" smtClean="0">
                            <a:solidFill>
                              <a:srgbClr val="1F07CF"/>
                            </a:solidFill>
                            <a:latin typeface="Cambria Math" panose="02040503050406030204" pitchFamily="18" charset="0"/>
                            <a:ea typeface="Cambria Math" panose="02040503050406030204" pitchFamily="18" charset="0"/>
                          </a:rPr>
                          <m:t>𝒏</m:t>
                        </m:r>
                      </m:sub>
                    </m:sSub>
                  </m:oMath>
                </a14:m>
                <a:endParaRPr lang="en-US" altLang="zh-CN" sz="2000" b="1" dirty="0">
                  <a:latin typeface="Comic Sans MS" pitchFamily="66" charset="0"/>
                </a:endParaRPr>
              </a:p>
              <a:p>
                <a:pPr>
                  <a:lnSpc>
                    <a:spcPct val="120000"/>
                  </a:lnSpc>
                </a:pPr>
                <a:r>
                  <a:rPr lang="en-US" altLang="zh-CN" sz="2000" dirty="0">
                    <a:latin typeface="Comic Sans MS" pitchFamily="66" charset="0"/>
                  </a:rPr>
                  <a:t>If dangling tuples are allowed in the database, instead of decomposing a universal relation, we may prefer to synthesize a collection of normal form schemas from a given set of attributes.</a:t>
                </a:r>
              </a:p>
              <a:p>
                <a:pPr>
                  <a:lnSpc>
                    <a:spcPct val="120000"/>
                  </a:lnSpc>
                </a:pPr>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B0C1E500-0722-40A7-934C-6580538B5E6A}"/>
                  </a:ext>
                </a:extLst>
              </p:cNvPr>
              <p:cNvSpPr>
                <a:spLocks noGrp="1" noRot="1" noChangeAspect="1" noMove="1" noResize="1" noEditPoints="1" noAdjustHandles="1" noChangeArrowheads="1" noChangeShapeType="1" noTextEdit="1"/>
              </p:cNvSpPr>
              <p:nvPr>
                <p:ph idx="1"/>
              </p:nvPr>
            </p:nvSpPr>
            <p:spPr>
              <a:xfrm>
                <a:off x="179512" y="699542"/>
                <a:ext cx="8856984" cy="3960440"/>
              </a:xfrm>
              <a:blipFill rotWithShape="1">
                <a:blip r:embed="rId2"/>
                <a:stretch>
                  <a:fillRect l="-964" t="-1233" r="-1514" b="-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408333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89D24-4B41-4613-B502-384565AB7D9E}"/>
              </a:ext>
            </a:extLst>
          </p:cNvPr>
          <p:cNvSpPr>
            <a:spLocks noGrp="1"/>
          </p:cNvSpPr>
          <p:nvPr>
            <p:ph type="title"/>
          </p:nvPr>
        </p:nvSpPr>
        <p:spPr/>
        <p:txBody>
          <a:bodyPr/>
          <a:lstStyle/>
          <a:p>
            <a:pPr algn="ctr"/>
            <a:r>
              <a:rPr lang="en-US" altLang="zh-CN" dirty="0">
                <a:latin typeface="Comic Sans MS" pitchFamily="66" charset="0"/>
              </a:rPr>
              <a:t>Universal Relation Approach</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31E61FE-C59F-4962-8A0E-164330803681}"/>
              </a:ext>
            </a:extLst>
          </p:cNvPr>
          <p:cNvSpPr>
            <a:spLocks noGrp="1"/>
          </p:cNvSpPr>
          <p:nvPr>
            <p:ph idx="1"/>
          </p:nvPr>
        </p:nvSpPr>
        <p:spPr>
          <a:xfrm>
            <a:off x="251520" y="627534"/>
            <a:ext cx="8784976" cy="3805070"/>
          </a:xfrm>
        </p:spPr>
        <p:txBody>
          <a:bodyPr/>
          <a:lstStyle/>
          <a:p>
            <a:pPr>
              <a:lnSpc>
                <a:spcPct val="150000"/>
              </a:lnSpc>
            </a:pPr>
            <a:r>
              <a:rPr lang="en-US" altLang="zh-CN" sz="2000" dirty="0">
                <a:solidFill>
                  <a:srgbClr val="FF0000"/>
                </a:solidFill>
                <a:latin typeface="Comic Sans MS" pitchFamily="66" charset="0"/>
              </a:rPr>
              <a:t>Dangling tuples </a:t>
            </a:r>
            <a:r>
              <a:rPr lang="en-US" altLang="zh-CN" sz="2000" dirty="0">
                <a:latin typeface="Comic Sans MS" pitchFamily="66" charset="0"/>
              </a:rPr>
              <a:t>may occur in practical database applications</a:t>
            </a:r>
          </a:p>
          <a:p>
            <a:pPr>
              <a:lnSpc>
                <a:spcPct val="150000"/>
              </a:lnSpc>
            </a:pPr>
            <a:r>
              <a:rPr lang="en-US" altLang="zh-CN" sz="2000" dirty="0">
                <a:latin typeface="Comic Sans MS" pitchFamily="66" charset="0"/>
              </a:rPr>
              <a:t>They represent </a:t>
            </a:r>
            <a:r>
              <a:rPr lang="en-US" altLang="zh-CN" sz="2000" dirty="0">
                <a:solidFill>
                  <a:srgbClr val="FF0000"/>
                </a:solidFill>
                <a:latin typeface="Comic Sans MS" pitchFamily="66" charset="0"/>
              </a:rPr>
              <a:t>incomplete information </a:t>
            </a:r>
          </a:p>
          <a:p>
            <a:pPr>
              <a:lnSpc>
                <a:spcPct val="150000"/>
              </a:lnSpc>
            </a:pPr>
            <a:r>
              <a:rPr lang="en-US" altLang="zh-CN" sz="2000" b="1" dirty="0">
                <a:solidFill>
                  <a:srgbClr val="1F07CF"/>
                </a:solidFill>
                <a:latin typeface="Comic Sans MS" pitchFamily="66" charset="0"/>
              </a:rPr>
              <a:t>E.g.,</a:t>
            </a:r>
            <a:r>
              <a:rPr lang="en-US" altLang="zh-CN" sz="2000" dirty="0">
                <a:latin typeface="Comic Sans MS" pitchFamily="66" charset="0"/>
              </a:rPr>
              <a:t> may want to break up information about loans into:</a:t>
            </a:r>
          </a:p>
          <a:p>
            <a:pPr lvl="1">
              <a:lnSpc>
                <a:spcPct val="150000"/>
              </a:lnSpc>
            </a:pPr>
            <a:r>
              <a:rPr lang="en-US" altLang="zh-CN" sz="1800" dirty="0">
                <a:solidFill>
                  <a:srgbClr val="1F07CF"/>
                </a:solidFill>
                <a:latin typeface="Comic Sans MS" pitchFamily="66" charset="0"/>
              </a:rPr>
              <a:t>(branch-name, loan-number)  </a:t>
            </a:r>
          </a:p>
          <a:p>
            <a:pPr lvl="1">
              <a:lnSpc>
                <a:spcPct val="150000"/>
              </a:lnSpc>
            </a:pPr>
            <a:r>
              <a:rPr lang="en-US" altLang="zh-CN" sz="1800" dirty="0">
                <a:solidFill>
                  <a:srgbClr val="1F07CF"/>
                </a:solidFill>
                <a:latin typeface="Comic Sans MS" pitchFamily="66" charset="0"/>
              </a:rPr>
              <a:t>(loan-number, amount) </a:t>
            </a:r>
          </a:p>
          <a:p>
            <a:pPr lvl="1">
              <a:lnSpc>
                <a:spcPct val="150000"/>
              </a:lnSpc>
            </a:pPr>
            <a:r>
              <a:rPr lang="en-US" altLang="zh-CN" sz="1800" dirty="0">
                <a:solidFill>
                  <a:srgbClr val="1F07CF"/>
                </a:solidFill>
                <a:latin typeface="Comic Sans MS" pitchFamily="66" charset="0"/>
              </a:rPr>
              <a:t>(loan-number, customer-name)</a:t>
            </a:r>
            <a:r>
              <a:rPr lang="en-US" altLang="zh-CN" sz="1800" dirty="0">
                <a:latin typeface="Comic Sans MS" pitchFamily="66" charset="0"/>
              </a:rPr>
              <a:t> </a:t>
            </a:r>
          </a:p>
          <a:p>
            <a:pPr>
              <a:lnSpc>
                <a:spcPct val="150000"/>
              </a:lnSpc>
            </a:pPr>
            <a:r>
              <a:rPr lang="en-US" altLang="zh-CN" sz="2000" dirty="0">
                <a:latin typeface="Comic Sans MS" pitchFamily="66" charset="0"/>
              </a:rPr>
              <a:t>Universal relation would require </a:t>
            </a:r>
            <a:r>
              <a:rPr lang="en-US" altLang="zh-CN" sz="2000" dirty="0">
                <a:solidFill>
                  <a:srgbClr val="FF0000"/>
                </a:solidFill>
                <a:latin typeface="Comic Sans MS" pitchFamily="66" charset="0"/>
              </a:rPr>
              <a:t>null</a:t>
            </a:r>
            <a:r>
              <a:rPr lang="en-US" altLang="zh-CN" sz="2000" dirty="0">
                <a:latin typeface="Comic Sans MS" pitchFamily="66" charset="0"/>
              </a:rPr>
              <a:t> values, and have </a:t>
            </a:r>
            <a:r>
              <a:rPr lang="en-US" altLang="zh-CN" sz="2000" dirty="0">
                <a:solidFill>
                  <a:srgbClr val="FF0000"/>
                </a:solidFill>
                <a:latin typeface="Comic Sans MS" pitchFamily="66" charset="0"/>
              </a:rPr>
              <a:t>dangling tuples</a:t>
            </a:r>
          </a:p>
          <a:p>
            <a:pPr>
              <a:lnSpc>
                <a:spcPct val="150000"/>
              </a:lnSpc>
            </a:pPr>
            <a:endParaRPr lang="zh-CN" altLang="en-US" sz="2000" dirty="0">
              <a:latin typeface="Comic Sans MS" pitchFamily="66" charset="0"/>
            </a:endParaRPr>
          </a:p>
        </p:txBody>
      </p:sp>
    </p:spTree>
    <p:extLst>
      <p:ext uri="{BB962C8B-B14F-4D97-AF65-F5344CB8AC3E}">
        <p14:creationId xmlns:p14="http://schemas.microsoft.com/office/powerpoint/2010/main" val="38287580"/>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F71F1-E825-4534-B32B-3610D2B28B8E}"/>
              </a:ext>
            </a:extLst>
          </p:cNvPr>
          <p:cNvSpPr>
            <a:spLocks noGrp="1"/>
          </p:cNvSpPr>
          <p:nvPr>
            <p:ph type="title"/>
          </p:nvPr>
        </p:nvSpPr>
        <p:spPr/>
        <p:txBody>
          <a:bodyPr/>
          <a:lstStyle/>
          <a:p>
            <a:pPr algn="ctr"/>
            <a:r>
              <a:rPr lang="en-US" altLang="zh-CN" dirty="0">
                <a:latin typeface="Comic Sans MS" pitchFamily="66" charset="0"/>
              </a:rPr>
              <a:t>Universal Relation Approach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A0008ED-EAC2-48DD-A0EE-3C034A9B3579}"/>
              </a:ext>
            </a:extLst>
          </p:cNvPr>
          <p:cNvSpPr>
            <a:spLocks noGrp="1"/>
          </p:cNvSpPr>
          <p:nvPr>
            <p:ph idx="1"/>
          </p:nvPr>
        </p:nvSpPr>
        <p:spPr>
          <a:xfrm>
            <a:off x="107504" y="710896"/>
            <a:ext cx="8928992" cy="3805070"/>
          </a:xfrm>
        </p:spPr>
        <p:txBody>
          <a:bodyPr/>
          <a:lstStyle/>
          <a:p>
            <a:r>
              <a:rPr lang="en-US" altLang="zh-CN" sz="2000" dirty="0">
                <a:latin typeface="Comic Sans MS" pitchFamily="66" charset="0"/>
              </a:rPr>
              <a:t>A particular </a:t>
            </a:r>
            <a:r>
              <a:rPr lang="en-US" altLang="zh-CN" sz="2000" dirty="0">
                <a:solidFill>
                  <a:srgbClr val="FF0000"/>
                </a:solidFill>
                <a:latin typeface="Comic Sans MS" pitchFamily="66" charset="0"/>
              </a:rPr>
              <a:t>decomposition</a:t>
            </a:r>
            <a:r>
              <a:rPr lang="en-US" altLang="zh-CN" sz="2000" dirty="0">
                <a:latin typeface="Comic Sans MS" pitchFamily="66" charset="0"/>
              </a:rPr>
              <a:t> defines a restricted form of incomplete information that is acceptable in our database.</a:t>
            </a:r>
          </a:p>
          <a:p>
            <a:pPr lvl="1"/>
            <a:r>
              <a:rPr lang="en-US" altLang="zh-CN" sz="1800" dirty="0">
                <a:latin typeface="Comic Sans MS" pitchFamily="66" charset="0"/>
              </a:rPr>
              <a:t>Above decomposition requires at least one of </a:t>
            </a:r>
            <a:r>
              <a:rPr lang="en-US" altLang="zh-CN" sz="1800" dirty="0">
                <a:solidFill>
                  <a:srgbClr val="1F07CF"/>
                </a:solidFill>
                <a:latin typeface="Comic Sans MS" pitchFamily="66" charset="0"/>
              </a:rPr>
              <a:t>customer-name</a:t>
            </a:r>
            <a:r>
              <a:rPr lang="en-US" altLang="zh-CN" sz="1800" dirty="0">
                <a:latin typeface="Comic Sans MS" pitchFamily="66" charset="0"/>
              </a:rPr>
              <a:t>, </a:t>
            </a:r>
            <a:r>
              <a:rPr lang="en-US" altLang="zh-CN" sz="1800" dirty="0">
                <a:solidFill>
                  <a:srgbClr val="1F07CF"/>
                </a:solidFill>
                <a:latin typeface="Comic Sans MS" pitchFamily="66" charset="0"/>
              </a:rPr>
              <a:t>branch-name</a:t>
            </a:r>
            <a:r>
              <a:rPr lang="en-US" altLang="zh-CN" sz="1800" dirty="0">
                <a:latin typeface="Comic Sans MS" pitchFamily="66" charset="0"/>
              </a:rPr>
              <a:t> or </a:t>
            </a:r>
            <a:r>
              <a:rPr lang="en-US" altLang="zh-CN" sz="1800" dirty="0">
                <a:solidFill>
                  <a:srgbClr val="1F07CF"/>
                </a:solidFill>
                <a:latin typeface="Comic Sans MS" pitchFamily="66" charset="0"/>
              </a:rPr>
              <a:t>amount</a:t>
            </a:r>
            <a:r>
              <a:rPr lang="en-US" altLang="zh-CN" sz="1800" dirty="0">
                <a:latin typeface="Comic Sans MS" pitchFamily="66" charset="0"/>
              </a:rPr>
              <a:t> in order to enter a </a:t>
            </a:r>
            <a:r>
              <a:rPr lang="en-US" altLang="zh-CN" sz="1800" dirty="0">
                <a:solidFill>
                  <a:srgbClr val="1F07CF"/>
                </a:solidFill>
                <a:latin typeface="Comic Sans MS" pitchFamily="66" charset="0"/>
              </a:rPr>
              <a:t>loan number </a:t>
            </a:r>
            <a:r>
              <a:rPr lang="en-US" altLang="zh-CN" sz="1800" dirty="0">
                <a:latin typeface="Comic Sans MS" pitchFamily="66" charset="0"/>
              </a:rPr>
              <a:t>without using </a:t>
            </a:r>
            <a:r>
              <a:rPr lang="en-US" altLang="zh-CN" sz="1800" dirty="0">
                <a:solidFill>
                  <a:srgbClr val="FF0000"/>
                </a:solidFill>
                <a:latin typeface="Comic Sans MS" pitchFamily="66" charset="0"/>
              </a:rPr>
              <a:t>null</a:t>
            </a:r>
            <a:r>
              <a:rPr lang="en-US" altLang="zh-CN" sz="1800" dirty="0">
                <a:latin typeface="Comic Sans MS" pitchFamily="66" charset="0"/>
              </a:rPr>
              <a:t> values</a:t>
            </a:r>
          </a:p>
          <a:p>
            <a:pPr lvl="1"/>
            <a:r>
              <a:rPr lang="en-US" altLang="zh-CN" sz="1800" dirty="0">
                <a:latin typeface="Comic Sans MS" pitchFamily="66" charset="0"/>
              </a:rPr>
              <a:t>Rules out storing of </a:t>
            </a:r>
            <a:r>
              <a:rPr lang="en-US" altLang="zh-CN" sz="1800" dirty="0">
                <a:solidFill>
                  <a:srgbClr val="1F07CF"/>
                </a:solidFill>
                <a:latin typeface="Comic Sans MS" pitchFamily="66" charset="0"/>
              </a:rPr>
              <a:t>customer-name, amount</a:t>
            </a:r>
            <a:r>
              <a:rPr lang="en-US" altLang="zh-CN" sz="1800" dirty="0">
                <a:latin typeface="Comic Sans MS" pitchFamily="66" charset="0"/>
              </a:rPr>
              <a:t> without an appropriate </a:t>
            </a:r>
            <a:r>
              <a:rPr lang="en-US" altLang="zh-CN" sz="1800" dirty="0">
                <a:solidFill>
                  <a:srgbClr val="1F07CF"/>
                </a:solidFill>
                <a:latin typeface="Comic Sans MS" pitchFamily="66" charset="0"/>
              </a:rPr>
              <a:t>loan-number </a:t>
            </a:r>
            <a:r>
              <a:rPr lang="en-US" altLang="zh-CN" sz="1800" dirty="0">
                <a:latin typeface="Comic Sans MS" pitchFamily="66" charset="0"/>
              </a:rPr>
              <a:t>(</a:t>
            </a:r>
            <a:r>
              <a:rPr lang="en-US" altLang="zh-CN" sz="1800" dirty="0">
                <a:solidFill>
                  <a:srgbClr val="FF0000"/>
                </a:solidFill>
                <a:latin typeface="Comic Sans MS" pitchFamily="66" charset="0"/>
              </a:rPr>
              <a:t>since it is a key, it can't be null either</a:t>
            </a:r>
            <a:r>
              <a:rPr lang="en-US" altLang="zh-CN" sz="1800" dirty="0">
                <a:latin typeface="Comic Sans MS" pitchFamily="66" charset="0"/>
              </a:rPr>
              <a:t>!)</a:t>
            </a:r>
          </a:p>
          <a:p>
            <a:r>
              <a:rPr lang="en-US" altLang="zh-CN" sz="2000" b="1" dirty="0">
                <a:solidFill>
                  <a:srgbClr val="1F07CF"/>
                </a:solidFill>
                <a:latin typeface="Comic Sans MS" pitchFamily="66" charset="0"/>
              </a:rPr>
              <a:t>Universal relation requires unique attribute names unique role assumption</a:t>
            </a:r>
          </a:p>
          <a:p>
            <a:r>
              <a:rPr lang="en-US" altLang="zh-CN" sz="2000" dirty="0">
                <a:solidFill>
                  <a:srgbClr val="FF0000"/>
                </a:solidFill>
                <a:latin typeface="Comic Sans MS" pitchFamily="66" charset="0"/>
              </a:rPr>
              <a:t>Reuse of attribute names </a:t>
            </a:r>
            <a:r>
              <a:rPr lang="en-US" altLang="zh-CN" sz="2000" dirty="0">
                <a:latin typeface="Comic Sans MS" pitchFamily="66" charset="0"/>
              </a:rPr>
              <a:t>is natural in SQL since relation names can be prefixed to disambiguate names</a:t>
            </a:r>
          </a:p>
          <a:p>
            <a:pPr marL="0" indent="0">
              <a:buNone/>
            </a:pPr>
            <a:endParaRPr lang="zh-CN" altLang="en-US" sz="2000" dirty="0">
              <a:latin typeface="Comic Sans MS" pitchFamily="66" charset="0"/>
            </a:endParaRPr>
          </a:p>
        </p:txBody>
      </p:sp>
    </p:spTree>
    <p:extLst>
      <p:ext uri="{BB962C8B-B14F-4D97-AF65-F5344CB8AC3E}">
        <p14:creationId xmlns:p14="http://schemas.microsoft.com/office/powerpoint/2010/main" val="41480332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65F23-7A7D-4A1A-B002-388CAE230CF5}"/>
              </a:ext>
            </a:extLst>
          </p:cNvPr>
          <p:cNvSpPr>
            <a:spLocks noGrp="1"/>
          </p:cNvSpPr>
          <p:nvPr>
            <p:ph type="title"/>
          </p:nvPr>
        </p:nvSpPr>
        <p:spPr/>
        <p:txBody>
          <a:bodyPr/>
          <a:lstStyle/>
          <a:p>
            <a:pPr algn="ctr"/>
            <a:r>
              <a:rPr lang="en-US" altLang="zh-CN" dirty="0">
                <a:latin typeface="Comic Sans MS" pitchFamily="66" charset="0"/>
              </a:rPr>
              <a:t>Decomposition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E833FA-A211-47E2-AD5C-9DD3E2A5970B}"/>
                  </a:ext>
                </a:extLst>
              </p:cNvPr>
              <p:cNvSpPr>
                <a:spLocks noGrp="1"/>
              </p:cNvSpPr>
              <p:nvPr>
                <p:ph idx="1"/>
              </p:nvPr>
            </p:nvSpPr>
            <p:spPr>
              <a:xfrm>
                <a:off x="251520" y="627534"/>
                <a:ext cx="8784976" cy="3805070"/>
              </a:xfrm>
            </p:spPr>
            <p:txBody>
              <a:bodyPr/>
              <a:lstStyle/>
              <a:p>
                <a:pPr>
                  <a:lnSpc>
                    <a:spcPct val="120000"/>
                  </a:lnSpc>
                  <a:spcBef>
                    <a:spcPts val="0"/>
                  </a:spcBef>
                </a:pPr>
                <a:r>
                  <a:rPr lang="en-US" altLang="zh-CN" sz="2000" dirty="0">
                    <a:latin typeface="Comic Sans MS" pitchFamily="66" charset="0"/>
                  </a:rPr>
                  <a:t>Decompose the relation schema </a:t>
                </a:r>
                <a:r>
                  <a:rPr lang="en-US" altLang="zh-CN" sz="2000" dirty="0" err="1">
                    <a:solidFill>
                      <a:srgbClr val="C00000"/>
                    </a:solidFill>
                    <a:latin typeface="Comic Sans MS" pitchFamily="66" charset="0"/>
                  </a:rPr>
                  <a:t>lending_schema</a:t>
                </a:r>
                <a:r>
                  <a:rPr lang="en-US" altLang="zh-CN" sz="2000" dirty="0">
                    <a:solidFill>
                      <a:srgbClr val="C00000"/>
                    </a:solidFill>
                    <a:latin typeface="Comic Sans MS" pitchFamily="66" charset="0"/>
                  </a:rPr>
                  <a:t> </a:t>
                </a:r>
                <a:r>
                  <a:rPr lang="en-US" altLang="zh-CN" sz="2000" dirty="0">
                    <a:latin typeface="Comic Sans MS" pitchFamily="66" charset="0"/>
                  </a:rPr>
                  <a:t>into:</a:t>
                </a:r>
              </a:p>
              <a:p>
                <a:pPr marL="0" indent="0">
                  <a:lnSpc>
                    <a:spcPct val="120000"/>
                  </a:lnSpc>
                  <a:spcBef>
                    <a:spcPts val="0"/>
                  </a:spcBef>
                  <a:buNone/>
                </a:pPr>
                <a:r>
                  <a:rPr lang="en-US" altLang="zh-CN" sz="2000" dirty="0">
                    <a:latin typeface="Comic Sans MS" pitchFamily="66" charset="0"/>
                  </a:rPr>
                  <a:t>       </a:t>
                </a:r>
                <a:r>
                  <a:rPr lang="en-US" altLang="zh-CN" sz="1800" i="1" dirty="0" err="1">
                    <a:solidFill>
                      <a:srgbClr val="1F07CF"/>
                    </a:solidFill>
                    <a:latin typeface="Comic Sans MS" pitchFamily="66" charset="0"/>
                    <a:cs typeface="Times New Roman" panose="02020603050405020304" pitchFamily="18" charset="0"/>
                  </a:rPr>
                  <a:t>branch_schema</a:t>
                </a:r>
                <a:r>
                  <a:rPr lang="en-US" altLang="zh-CN" sz="1800" i="1" dirty="0">
                    <a:solidFill>
                      <a:srgbClr val="1F07CF"/>
                    </a:solidFill>
                    <a:latin typeface="Comic Sans MS" pitchFamily="66" charset="0"/>
                    <a:cs typeface="Times New Roman" panose="02020603050405020304" pitchFamily="18" charset="0"/>
                  </a:rPr>
                  <a:t> = (</a:t>
                </a:r>
                <a:r>
                  <a:rPr lang="en-US" altLang="zh-CN" sz="1800" i="1" dirty="0" err="1">
                    <a:solidFill>
                      <a:srgbClr val="FF0000"/>
                    </a:solidFill>
                    <a:latin typeface="Comic Sans MS" pitchFamily="66" charset="0"/>
                    <a:cs typeface="Times New Roman" panose="02020603050405020304" pitchFamily="18" charset="0"/>
                  </a:rPr>
                  <a:t>branch_name</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branch_city</a:t>
                </a:r>
                <a:r>
                  <a:rPr lang="en-US" altLang="zh-CN" sz="1800" i="1" dirty="0">
                    <a:solidFill>
                      <a:srgbClr val="1F07CF"/>
                    </a:solidFill>
                    <a:latin typeface="Comic Sans MS" pitchFamily="66" charset="0"/>
                    <a:cs typeface="Times New Roman" panose="02020603050405020304" pitchFamily="18" charset="0"/>
                  </a:rPr>
                  <a:t>, assets)</a:t>
                </a:r>
              </a:p>
              <a:p>
                <a:pPr marL="0" indent="0">
                  <a:lnSpc>
                    <a:spcPct val="120000"/>
                  </a:lnSpc>
                  <a:spcBef>
                    <a:spcPts val="0"/>
                  </a:spcBef>
                  <a:buNone/>
                </a:pP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loan_info_schema</a:t>
                </a:r>
                <a:r>
                  <a:rPr lang="en-US" altLang="zh-CN" sz="1800" i="1" dirty="0">
                    <a:solidFill>
                      <a:srgbClr val="1F07CF"/>
                    </a:solidFill>
                    <a:latin typeface="Comic Sans MS" pitchFamily="66" charset="0"/>
                    <a:cs typeface="Times New Roman" panose="02020603050405020304" pitchFamily="18" charset="0"/>
                  </a:rPr>
                  <a:t> = (</a:t>
                </a:r>
                <a:r>
                  <a:rPr lang="en-US" altLang="zh-CN" sz="1800" i="1" dirty="0" err="1">
                    <a:solidFill>
                      <a:srgbClr val="1F07CF"/>
                    </a:solidFill>
                    <a:latin typeface="Comic Sans MS" pitchFamily="66" charset="0"/>
                    <a:cs typeface="Times New Roman" panose="02020603050405020304" pitchFamily="18" charset="0"/>
                  </a:rPr>
                  <a:t>customer_name</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loan_number</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FF0000"/>
                    </a:solidFill>
                    <a:latin typeface="Comic Sans MS" pitchFamily="66" charset="0"/>
                    <a:cs typeface="Times New Roman" panose="02020603050405020304" pitchFamily="18" charset="0"/>
                  </a:rPr>
                  <a:t>branch_name</a:t>
                </a:r>
                <a:r>
                  <a:rPr lang="en-US" altLang="zh-CN" sz="1800" i="1" dirty="0">
                    <a:solidFill>
                      <a:srgbClr val="1F07CF"/>
                    </a:solidFill>
                    <a:latin typeface="Comic Sans MS" pitchFamily="66" charset="0"/>
                    <a:cs typeface="Times New Roman" panose="02020603050405020304" pitchFamily="18" charset="0"/>
                  </a:rPr>
                  <a:t>, amount)</a:t>
                </a:r>
              </a:p>
              <a:p>
                <a:pPr>
                  <a:lnSpc>
                    <a:spcPct val="120000"/>
                  </a:lnSpc>
                  <a:spcBef>
                    <a:spcPts val="0"/>
                  </a:spcBef>
                </a:pPr>
                <a:endParaRPr lang="en-US" altLang="zh-CN" sz="2000" b="1" dirty="0">
                  <a:solidFill>
                    <a:srgbClr val="1B06BA"/>
                  </a:solidFill>
                  <a:latin typeface="Comic Sans MS" pitchFamily="66" charset="0"/>
                </a:endParaRPr>
              </a:p>
              <a:p>
                <a:pPr>
                  <a:lnSpc>
                    <a:spcPct val="120000"/>
                  </a:lnSpc>
                  <a:spcBef>
                    <a:spcPts val="0"/>
                  </a:spcBef>
                </a:pPr>
                <a:r>
                  <a:rPr lang="en-US" altLang="zh-CN" sz="2000" b="1" dirty="0">
                    <a:solidFill>
                      <a:srgbClr val="1B06BA"/>
                    </a:solidFill>
                    <a:latin typeface="Comic Sans MS" pitchFamily="66" charset="0"/>
                  </a:rPr>
                  <a:t>All attributes </a:t>
                </a:r>
                <a:r>
                  <a:rPr lang="en-US" altLang="zh-CN" sz="2000" dirty="0">
                    <a:latin typeface="Comic Sans MS" pitchFamily="66" charset="0"/>
                  </a:rPr>
                  <a:t>of an original schema </a:t>
                </a:r>
                <a14:m>
                  <m:oMath xmlns:m="http://schemas.openxmlformats.org/officeDocument/2006/math">
                    <m:r>
                      <a:rPr lang="en-US" altLang="zh-CN" sz="2000" b="1" i="1" dirty="0" smtClean="0">
                        <a:solidFill>
                          <a:srgbClr val="FF0000"/>
                        </a:solidFill>
                        <a:latin typeface="Cambria Math" panose="02040503050406030204" pitchFamily="18" charset="0"/>
                      </a:rPr>
                      <m:t>𝑹</m:t>
                    </m:r>
                  </m:oMath>
                </a14:m>
                <a:r>
                  <a:rPr lang="en-US" altLang="zh-CN" sz="2000" dirty="0">
                    <a:latin typeface="Comic Sans MS" pitchFamily="66" charset="0"/>
                  </a:rPr>
                  <a:t> </a:t>
                </a:r>
                <a:r>
                  <a:rPr lang="en-US" altLang="zh-CN" sz="2000" b="1" dirty="0">
                    <a:solidFill>
                      <a:srgbClr val="1B06BA"/>
                    </a:solidFill>
                    <a:latin typeface="Comic Sans MS" pitchFamily="66" charset="0"/>
                  </a:rPr>
                  <a:t>must appear in </a:t>
                </a:r>
                <a:r>
                  <a:rPr lang="en-US" altLang="zh-CN" sz="2000" dirty="0">
                    <a:latin typeface="Comic Sans MS" pitchFamily="66" charset="0"/>
                  </a:rPr>
                  <a:t>the </a:t>
                </a:r>
                <a:r>
                  <a:rPr lang="en-US" altLang="zh-CN" sz="2000" b="1" dirty="0">
                    <a:solidFill>
                      <a:srgbClr val="1B06BA"/>
                    </a:solidFill>
                    <a:latin typeface="Comic Sans MS" pitchFamily="66" charset="0"/>
                  </a:rPr>
                  <a:t>decomposition </a:t>
                </a:r>
                <a14:m>
                  <m:oMath xmlns:m="http://schemas.openxmlformats.org/officeDocument/2006/math">
                    <m:r>
                      <a:rPr lang="en-US" altLang="zh-CN" sz="2000" b="1" i="1" dirty="0" smtClean="0">
                        <a:solidFill>
                          <a:srgbClr val="FF0000"/>
                        </a:solidFill>
                        <a:latin typeface="Cambria Math" panose="02040503050406030204" pitchFamily="18" charset="0"/>
                      </a:rPr>
                      <m:t>(</m:t>
                    </m:r>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𝑹</m:t>
                        </m:r>
                      </m:e>
                      <m:sub>
                        <m:r>
                          <a:rPr lang="en-US" altLang="zh-CN" sz="2000" b="1" i="1" dirty="0" smtClean="0">
                            <a:solidFill>
                              <a:srgbClr val="FF0000"/>
                            </a:solidFill>
                            <a:latin typeface="Cambria Math" panose="02040503050406030204" pitchFamily="18" charset="0"/>
                          </a:rPr>
                          <m:t>𝟏</m:t>
                        </m:r>
                      </m:sub>
                    </m:sSub>
                    <m:r>
                      <a:rPr lang="en-US" altLang="zh-CN" sz="2000" b="1" i="1" dirty="0" smtClean="0">
                        <a:solidFill>
                          <a:srgbClr val="FF0000"/>
                        </a:solidFill>
                        <a:latin typeface="Cambria Math" panose="02040503050406030204" pitchFamily="18" charset="0"/>
                      </a:rPr>
                      <m:t>,</m:t>
                    </m:r>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𝑹</m:t>
                        </m:r>
                      </m:e>
                      <m:sub>
                        <m:r>
                          <a:rPr lang="en-US" altLang="zh-CN" sz="2000" b="1" i="1" dirty="0" smtClean="0">
                            <a:solidFill>
                              <a:srgbClr val="FF0000"/>
                            </a:solidFill>
                            <a:latin typeface="Cambria Math" panose="02040503050406030204" pitchFamily="18" charset="0"/>
                          </a:rPr>
                          <m:t>𝟐</m:t>
                        </m:r>
                      </m:sub>
                    </m:sSub>
                    <m:r>
                      <a:rPr lang="en-US" altLang="zh-CN" sz="2000" b="1" i="1" dirty="0">
                        <a:solidFill>
                          <a:srgbClr val="FF0000"/>
                        </a:solidFill>
                        <a:latin typeface="Cambria Math" panose="02040503050406030204" pitchFamily="18" charset="0"/>
                      </a:rPr>
                      <m:t>)</m:t>
                    </m:r>
                  </m:oMath>
                </a14:m>
                <a:r>
                  <a:rPr lang="en-US" altLang="zh-CN" sz="2000" b="1" dirty="0">
                    <a:solidFill>
                      <a:srgbClr val="1B06BA"/>
                    </a:solidFill>
                    <a:latin typeface="Comic Sans MS" pitchFamily="66" charset="0"/>
                  </a:rPr>
                  <a:t>:</a:t>
                </a:r>
              </a:p>
              <a:p>
                <a:pPr marL="0" indent="0">
                  <a:lnSpc>
                    <a:spcPct val="120000"/>
                  </a:lnSpc>
                  <a:spcBef>
                    <a:spcPts val="0"/>
                  </a:spcBef>
                  <a:buNone/>
                </a:pPr>
                <a:r>
                  <a:rPr lang="en-US" altLang="zh-CN" sz="2000" b="1" dirty="0">
                    <a:solidFill>
                      <a:srgbClr val="1B06BA"/>
                    </a:solidFill>
                    <a:latin typeface="Comic Sans MS" pitchFamily="66" charset="0"/>
                  </a:rPr>
                  <a:t>	</a:t>
                </a:r>
                <a14:m>
                  <m:oMath xmlns:m="http://schemas.openxmlformats.org/officeDocument/2006/math">
                    <m:r>
                      <a:rPr lang="en-US" altLang="zh-CN" sz="2000" b="1" i="1" smtClean="0">
                        <a:solidFill>
                          <a:srgbClr val="FF0000"/>
                        </a:solidFill>
                        <a:latin typeface="Cambria Math" panose="02040503050406030204" pitchFamily="18" charset="0"/>
                      </a:rPr>
                      <m:t>𝑹</m:t>
                    </m:r>
                    <m:r>
                      <a:rPr lang="en-US" altLang="zh-CN" sz="2000" b="1" i="1" smtClean="0">
                        <a:solidFill>
                          <a:srgbClr val="FF0000"/>
                        </a:solidFill>
                        <a:latin typeface="Cambria Math" panose="02040503050406030204" pitchFamily="18" charset="0"/>
                      </a:rPr>
                      <m:t>=</m:t>
                    </m:r>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𝑹</m:t>
                        </m:r>
                      </m:e>
                      <m:sub>
                        <m:r>
                          <a:rPr lang="en-US" altLang="zh-CN" sz="2000" b="1" i="1" dirty="0">
                            <a:solidFill>
                              <a:srgbClr val="FF0000"/>
                            </a:solidFill>
                            <a:latin typeface="Cambria Math" panose="02040503050406030204" pitchFamily="18" charset="0"/>
                          </a:rPr>
                          <m:t>𝟏</m:t>
                        </m:r>
                      </m:sub>
                    </m:sSub>
                    <m:r>
                      <a:rPr lang="en-US" altLang="zh-CN" sz="2000" b="1" i="1" dirty="0" smtClean="0">
                        <a:solidFill>
                          <a:srgbClr val="FF0000"/>
                        </a:solidFill>
                        <a:latin typeface="Cambria Math" panose="02040503050406030204" pitchFamily="18" charset="0"/>
                        <a:ea typeface="Cambria Math" panose="02040503050406030204" pitchFamily="18" charset="0"/>
                      </a:rPr>
                      <m:t>∪</m:t>
                    </m:r>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𝑹</m:t>
                        </m:r>
                      </m:e>
                      <m:sub>
                        <m:r>
                          <a:rPr lang="en-US" altLang="zh-CN" sz="2000" b="1" i="1" dirty="0">
                            <a:solidFill>
                              <a:srgbClr val="FF0000"/>
                            </a:solidFill>
                            <a:latin typeface="Cambria Math" panose="02040503050406030204" pitchFamily="18" charset="0"/>
                          </a:rPr>
                          <m:t>𝟐</m:t>
                        </m:r>
                      </m:sub>
                    </m:sSub>
                  </m:oMath>
                </a14:m>
                <a:endParaRPr lang="en-US" altLang="zh-CN" sz="2000" b="1" dirty="0">
                  <a:latin typeface="Comic Sans MS" pitchFamily="66" charset="0"/>
                </a:endParaRPr>
              </a:p>
              <a:p>
                <a:pPr>
                  <a:lnSpc>
                    <a:spcPct val="120000"/>
                  </a:lnSpc>
                  <a:spcBef>
                    <a:spcPts val="0"/>
                  </a:spcBef>
                </a:pPr>
                <a:endParaRPr lang="en-US" altLang="zh-CN" sz="2000" b="1" dirty="0">
                  <a:solidFill>
                    <a:srgbClr val="FF0000"/>
                  </a:solidFill>
                  <a:latin typeface="Comic Sans MS" pitchFamily="66" charset="0"/>
                </a:endParaRPr>
              </a:p>
              <a:p>
                <a:pPr>
                  <a:lnSpc>
                    <a:spcPct val="120000"/>
                  </a:lnSpc>
                  <a:spcBef>
                    <a:spcPts val="0"/>
                  </a:spcBef>
                </a:pPr>
                <a:r>
                  <a:rPr lang="en-US" altLang="zh-CN" sz="2000" b="1" dirty="0">
                    <a:solidFill>
                      <a:srgbClr val="FF0000"/>
                    </a:solidFill>
                    <a:latin typeface="Comic Sans MS" pitchFamily="66" charset="0"/>
                  </a:rPr>
                  <a:t>Lossless-join decomposition (</a:t>
                </a:r>
                <a:r>
                  <a:rPr lang="zh-CN" altLang="en-US" sz="2000" b="1" dirty="0">
                    <a:solidFill>
                      <a:srgbClr val="FF0000"/>
                    </a:solidFill>
                    <a:latin typeface="Comic Sans MS" pitchFamily="66" charset="0"/>
                  </a:rPr>
                  <a:t>无损连接分解</a:t>
                </a:r>
                <a:r>
                  <a:rPr lang="en-US" altLang="zh-CN" sz="2000" b="1" dirty="0">
                    <a:solidFill>
                      <a:srgbClr val="FF0000"/>
                    </a:solidFill>
                    <a:latin typeface="Comic Sans MS" pitchFamily="66" charset="0"/>
                  </a:rPr>
                  <a:t>)</a:t>
                </a:r>
                <a:r>
                  <a:rPr lang="en-US" altLang="zh-CN" sz="2000" dirty="0">
                    <a:latin typeface="Comic Sans MS" pitchFamily="66" charset="0"/>
                  </a:rPr>
                  <a:t>: </a:t>
                </a:r>
              </a:p>
              <a:p>
                <a:pPr lvl="1">
                  <a:lnSpc>
                    <a:spcPct val="120000"/>
                  </a:lnSpc>
                  <a:spcBef>
                    <a:spcPts val="0"/>
                  </a:spcBef>
                </a:pPr>
                <a:r>
                  <a:rPr lang="en-US" altLang="zh-CN" dirty="0">
                    <a:latin typeface="Comic Sans MS" pitchFamily="66" charset="0"/>
                  </a:rPr>
                  <a:t>For </a:t>
                </a:r>
                <a:r>
                  <a:rPr lang="en-US" altLang="zh-CN" dirty="0">
                    <a:solidFill>
                      <a:srgbClr val="1F07CF"/>
                    </a:solidFill>
                    <a:latin typeface="Comic Sans MS" pitchFamily="66" charset="0"/>
                  </a:rPr>
                  <a:t>all possible </a:t>
                </a:r>
                <a:r>
                  <a:rPr lang="en-US" altLang="zh-CN" dirty="0">
                    <a:latin typeface="Comic Sans MS" pitchFamily="66" charset="0"/>
                  </a:rPr>
                  <a:t>relations </a:t>
                </a:r>
                <a14:m>
                  <m:oMath xmlns:m="http://schemas.openxmlformats.org/officeDocument/2006/math">
                    <m:r>
                      <a:rPr lang="en-US" altLang="zh-CN" b="1" i="1" smtClean="0">
                        <a:solidFill>
                          <a:srgbClr val="1F07CF"/>
                        </a:solidFill>
                        <a:latin typeface="Cambria Math" panose="02040503050406030204" pitchFamily="18" charset="0"/>
                      </a:rPr>
                      <m:t>𝒓</m:t>
                    </m:r>
                  </m:oMath>
                </a14:m>
                <a:r>
                  <a:rPr lang="en-US" altLang="zh-CN" dirty="0">
                    <a:latin typeface="Comic Sans MS" pitchFamily="66" charset="0"/>
                  </a:rPr>
                  <a:t> on schema </a:t>
                </a:r>
                <a14:m>
                  <m:oMath xmlns:m="http://schemas.openxmlformats.org/officeDocument/2006/math">
                    <m:r>
                      <a:rPr lang="en-US" altLang="zh-CN" b="1" i="1" smtClean="0">
                        <a:solidFill>
                          <a:srgbClr val="1F07CF"/>
                        </a:solidFill>
                        <a:latin typeface="Cambria Math" panose="02040503050406030204" pitchFamily="18" charset="0"/>
                      </a:rPr>
                      <m:t>𝑹</m:t>
                    </m:r>
                  </m:oMath>
                </a14:m>
                <a:r>
                  <a:rPr lang="en-US" altLang="zh-CN" dirty="0">
                    <a:latin typeface="Comic Sans MS" pitchFamily="66" charset="0"/>
                  </a:rPr>
                  <a:t>: </a:t>
                </a:r>
                <a14:m>
                  <m:oMath xmlns:m="http://schemas.openxmlformats.org/officeDocument/2006/math">
                    <m:r>
                      <a:rPr lang="en-US" altLang="zh-CN" b="1" i="1" smtClean="0">
                        <a:solidFill>
                          <a:srgbClr val="FF0000"/>
                        </a:solidFill>
                        <a:latin typeface="Cambria Math" panose="02040503050406030204" pitchFamily="18" charset="0"/>
                      </a:rPr>
                      <m:t>𝒓</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l-GR" altLang="zh-CN" b="1" i="1" smtClean="0">
                            <a:solidFill>
                              <a:srgbClr val="FF0000"/>
                            </a:solidFill>
                            <a:latin typeface="Cambria Math" panose="02040503050406030204" pitchFamily="18" charset="0"/>
                            <a:ea typeface="Cambria Math" panose="02040503050406030204" pitchFamily="18" charset="0"/>
                          </a:rPr>
                          <m:t>𝜫</m:t>
                        </m:r>
                      </m:e>
                      <m:sub>
                        <m:r>
                          <a:rPr lang="en-US" altLang="zh-CN" b="1" i="1" smtClean="0">
                            <a:solidFill>
                              <a:srgbClr val="FF0000"/>
                            </a:solidFill>
                            <a:latin typeface="Cambria Math" panose="02040503050406030204" pitchFamily="18" charset="0"/>
                          </a:rPr>
                          <m:t>𝑹</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𝒓</m:t>
                    </m:r>
                    <m:r>
                      <a:rPr lang="en-US" altLang="zh-CN" b="1" i="1" smtClean="0">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l-GR" altLang="zh-CN" b="1" i="1">
                            <a:solidFill>
                              <a:srgbClr val="FF0000"/>
                            </a:solidFill>
                            <a:latin typeface="Cambria Math" panose="02040503050406030204" pitchFamily="18" charset="0"/>
                            <a:ea typeface="Cambria Math" panose="02040503050406030204" pitchFamily="18" charset="0"/>
                          </a:rPr>
                          <m:t>𝜫</m:t>
                        </m:r>
                      </m:e>
                      <m:sub>
                        <m:r>
                          <a:rPr lang="en-US" altLang="zh-CN" b="1" i="1">
                            <a:solidFill>
                              <a:srgbClr val="FF0000"/>
                            </a:solidFill>
                            <a:latin typeface="Cambria Math" panose="02040503050406030204" pitchFamily="18" charset="0"/>
                          </a:rPr>
                          <m:t>𝑹</m:t>
                        </m:r>
                        <m:r>
                          <a:rPr lang="en-US" altLang="zh-CN" b="1" i="1" smtClean="0">
                            <a:solidFill>
                              <a:srgbClr val="FF0000"/>
                            </a:solidFill>
                            <a:latin typeface="Cambria Math" panose="02040503050406030204" pitchFamily="18" charset="0"/>
                          </a:rPr>
                          <m:t>𝟐</m:t>
                        </m:r>
                      </m:sub>
                    </m:sSub>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𝒓</m:t>
                    </m:r>
                    <m:r>
                      <a:rPr lang="en-US" altLang="zh-CN" b="1" i="1">
                        <a:solidFill>
                          <a:srgbClr val="FF0000"/>
                        </a:solidFill>
                        <a:latin typeface="Cambria Math" panose="02040503050406030204" pitchFamily="18" charset="0"/>
                      </a:rPr>
                      <m:t>)</m:t>
                    </m:r>
                  </m:oMath>
                </a14:m>
                <a:endParaRPr lang="en-US" altLang="zh-CN" b="1" dirty="0">
                  <a:latin typeface="Comic Sans MS" pitchFamily="66" charset="0"/>
                </a:endParaRPr>
              </a:p>
            </p:txBody>
          </p:sp>
        </mc:Choice>
        <mc:Fallback xmlns="">
          <p:sp>
            <p:nvSpPr>
              <p:cNvPr id="3" name="内容占位符 2">
                <a:extLst>
                  <a:ext uri="{FF2B5EF4-FFF2-40B4-BE49-F238E27FC236}">
                    <a16:creationId xmlns:a16="http://schemas.microsoft.com/office/drawing/2014/main" id="{D9E833FA-A211-47E2-AD5C-9DD3E2A5970B}"/>
                  </a:ext>
                </a:extLst>
              </p:cNvPr>
              <p:cNvSpPr>
                <a:spLocks noGrp="1" noRot="1" noChangeAspect="1" noMove="1" noResize="1" noEditPoints="1" noAdjustHandles="1" noChangeArrowheads="1" noChangeShapeType="1" noTextEdit="1"/>
              </p:cNvSpPr>
              <p:nvPr>
                <p:ph idx="1"/>
              </p:nvPr>
            </p:nvSpPr>
            <p:spPr>
              <a:xfrm>
                <a:off x="251520" y="627534"/>
                <a:ext cx="8784976" cy="3805070"/>
              </a:xfrm>
              <a:blipFill>
                <a:blip r:embed="rId2"/>
                <a:stretch>
                  <a:fillRect l="-972" t="-1442" b="-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86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F268F-096E-4F04-BC53-7B60FC7E4453}"/>
              </a:ext>
            </a:extLst>
          </p:cNvPr>
          <p:cNvSpPr>
            <a:spLocks noGrp="1"/>
          </p:cNvSpPr>
          <p:nvPr>
            <p:ph type="title"/>
          </p:nvPr>
        </p:nvSpPr>
        <p:spPr/>
        <p:txBody>
          <a:bodyPr/>
          <a:lstStyle/>
          <a:p>
            <a:pPr algn="ctr"/>
            <a:r>
              <a:rPr lang="en-US" altLang="zh-CN" dirty="0">
                <a:latin typeface="Comic Sans MS" pitchFamily="66" charset="0"/>
              </a:rPr>
              <a:t>Denormalization for Performance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409072-7FBC-46D4-A0AC-457E4ACE9E08}"/>
                  </a:ext>
                </a:extLst>
              </p:cNvPr>
              <p:cNvSpPr>
                <a:spLocks noGrp="1"/>
              </p:cNvSpPr>
              <p:nvPr>
                <p:ph idx="1"/>
              </p:nvPr>
            </p:nvSpPr>
            <p:spPr/>
            <p:txBody>
              <a:bodyPr/>
              <a:lstStyle/>
              <a:p>
                <a:r>
                  <a:rPr lang="en-US" altLang="zh-CN" sz="2000" dirty="0">
                    <a:latin typeface="Comic Sans MS" pitchFamily="66" charset="0"/>
                  </a:rPr>
                  <a:t>May want to use </a:t>
                </a:r>
                <a:r>
                  <a:rPr lang="en-US" altLang="zh-CN" sz="2000" b="1" dirty="0">
                    <a:solidFill>
                      <a:srgbClr val="FF0000"/>
                    </a:solidFill>
                    <a:latin typeface="Comic Sans MS" pitchFamily="66" charset="0"/>
                  </a:rPr>
                  <a:t>non-normalized schema </a:t>
                </a:r>
                <a:r>
                  <a:rPr lang="en-US" altLang="zh-CN" sz="2000" dirty="0">
                    <a:latin typeface="Comic Sans MS" pitchFamily="66" charset="0"/>
                  </a:rPr>
                  <a:t>for performance</a:t>
                </a:r>
              </a:p>
              <a:p>
                <a:pPr lvl="1"/>
                <a:r>
                  <a:rPr lang="en-US" altLang="zh-CN" sz="1800" b="1" dirty="0">
                    <a:solidFill>
                      <a:srgbClr val="1F07CF"/>
                    </a:solidFill>
                    <a:latin typeface="Comic Sans MS" pitchFamily="66" charset="0"/>
                  </a:rPr>
                  <a:t>E.g., </a:t>
                </a:r>
                <a:r>
                  <a:rPr lang="en-US" altLang="zh-CN" sz="1800" dirty="0">
                    <a:latin typeface="Comic Sans MS" pitchFamily="66" charset="0"/>
                  </a:rPr>
                  <a:t>displaying </a:t>
                </a:r>
                <a:r>
                  <a:rPr lang="en-US" altLang="zh-CN" sz="1800" dirty="0">
                    <a:solidFill>
                      <a:srgbClr val="1F07CF"/>
                    </a:solidFill>
                    <a:latin typeface="Comic Sans MS" pitchFamily="66" charset="0"/>
                  </a:rPr>
                  <a:t>customer-name</a:t>
                </a:r>
                <a:r>
                  <a:rPr lang="en-US" altLang="zh-CN" sz="1800" dirty="0">
                    <a:latin typeface="Comic Sans MS" pitchFamily="66" charset="0"/>
                  </a:rPr>
                  <a:t> along with </a:t>
                </a:r>
                <a:r>
                  <a:rPr lang="en-US" altLang="zh-CN" sz="1800" dirty="0">
                    <a:solidFill>
                      <a:srgbClr val="1F07CF"/>
                    </a:solidFill>
                    <a:latin typeface="Comic Sans MS" pitchFamily="66" charset="0"/>
                  </a:rPr>
                  <a:t>account-number</a:t>
                </a:r>
                <a:r>
                  <a:rPr lang="en-US" altLang="zh-CN" sz="1800" dirty="0">
                    <a:latin typeface="Comic Sans MS" pitchFamily="66" charset="0"/>
                  </a:rPr>
                  <a:t> and </a:t>
                </a:r>
                <a:r>
                  <a:rPr lang="en-US" altLang="zh-CN" sz="1800" dirty="0">
                    <a:solidFill>
                      <a:srgbClr val="1F07CF"/>
                    </a:solidFill>
                    <a:latin typeface="Comic Sans MS" pitchFamily="66" charset="0"/>
                  </a:rPr>
                  <a:t>balance</a:t>
                </a:r>
                <a:r>
                  <a:rPr lang="en-US" altLang="zh-CN" sz="1800" dirty="0">
                    <a:latin typeface="Comic Sans MS" pitchFamily="66" charset="0"/>
                  </a:rPr>
                  <a:t> requires </a:t>
                </a:r>
                <a:r>
                  <a:rPr lang="en-US" altLang="zh-CN" sz="1800" dirty="0">
                    <a:solidFill>
                      <a:srgbClr val="FF0000"/>
                    </a:solidFill>
                    <a:latin typeface="Comic Sans MS" pitchFamily="66" charset="0"/>
                  </a:rPr>
                  <a:t>join</a:t>
                </a:r>
                <a:r>
                  <a:rPr lang="en-US" altLang="zh-CN" sz="1800" dirty="0">
                    <a:latin typeface="Comic Sans MS" pitchFamily="66" charset="0"/>
                  </a:rPr>
                  <a:t> of </a:t>
                </a:r>
                <a:r>
                  <a:rPr lang="en-US" altLang="zh-CN" sz="1800" dirty="0">
                    <a:solidFill>
                      <a:srgbClr val="1F07CF"/>
                    </a:solidFill>
                    <a:latin typeface="Comic Sans MS" pitchFamily="66" charset="0"/>
                  </a:rPr>
                  <a:t>account</a:t>
                </a:r>
                <a:r>
                  <a:rPr lang="en-US" altLang="zh-CN" sz="1800" dirty="0">
                    <a:latin typeface="Comic Sans MS" pitchFamily="66" charset="0"/>
                  </a:rPr>
                  <a:t> with </a:t>
                </a:r>
                <a:r>
                  <a:rPr lang="en-US" altLang="zh-CN" sz="1800" dirty="0">
                    <a:solidFill>
                      <a:srgbClr val="1F07CF"/>
                    </a:solidFill>
                    <a:latin typeface="Comic Sans MS" pitchFamily="66" charset="0"/>
                  </a:rPr>
                  <a:t>depositor</a:t>
                </a:r>
              </a:p>
              <a:p>
                <a:pPr lvl="1"/>
                <a:r>
                  <a:rPr lang="en-US" altLang="zh-CN" sz="1800" b="1" dirty="0">
                    <a:solidFill>
                      <a:srgbClr val="FF0000"/>
                    </a:solidFill>
                    <a:latin typeface="Comic Sans MS" pitchFamily="66" charset="0"/>
                  </a:rPr>
                  <a:t>Alternative 1:  </a:t>
                </a:r>
                <a:r>
                  <a:rPr lang="en-US" altLang="zh-CN" sz="1800" b="1" dirty="0">
                    <a:solidFill>
                      <a:srgbClr val="1F07CF"/>
                    </a:solidFill>
                    <a:latin typeface="Comic Sans MS" pitchFamily="66" charset="0"/>
                  </a:rPr>
                  <a:t>Use denormalized relation </a:t>
                </a:r>
                <a:r>
                  <a:rPr lang="en-US" altLang="zh-CN" sz="1800" dirty="0">
                    <a:latin typeface="Comic Sans MS" pitchFamily="66" charset="0"/>
                  </a:rPr>
                  <a:t>containing attributes of account as well as depositor with all above attributes</a:t>
                </a:r>
              </a:p>
              <a:p>
                <a:pPr lvl="2"/>
                <a:r>
                  <a:rPr lang="en-US" altLang="zh-CN" sz="1600" dirty="0">
                    <a:latin typeface="Comic Sans MS" pitchFamily="66" charset="0"/>
                  </a:rPr>
                  <a:t>Faster lookup</a:t>
                </a:r>
              </a:p>
              <a:p>
                <a:pPr lvl="2"/>
                <a:r>
                  <a:rPr lang="en-US" altLang="zh-CN" sz="1600" dirty="0">
                    <a:latin typeface="Comic Sans MS" pitchFamily="66" charset="0"/>
                  </a:rPr>
                  <a:t>Extra space and extra execution time for updates</a:t>
                </a:r>
              </a:p>
              <a:p>
                <a:pPr lvl="2"/>
                <a:r>
                  <a:rPr lang="en-US" altLang="zh-CN" sz="1600" dirty="0">
                    <a:latin typeface="Comic Sans MS" pitchFamily="66" charset="0"/>
                  </a:rPr>
                  <a:t>Extra coding work for programmer and possibility of error in extra code</a:t>
                </a:r>
              </a:p>
              <a:p>
                <a:pPr lvl="1"/>
                <a:r>
                  <a:rPr lang="en-US" altLang="zh-CN" sz="1800" b="1" dirty="0">
                    <a:solidFill>
                      <a:srgbClr val="FF0000"/>
                    </a:solidFill>
                    <a:latin typeface="Comic Sans MS" pitchFamily="66" charset="0"/>
                  </a:rPr>
                  <a:t>Alternative 2:</a:t>
                </a:r>
                <a:r>
                  <a:rPr lang="en-US" altLang="zh-CN" sz="1800" dirty="0">
                    <a:latin typeface="Comic Sans MS" pitchFamily="66" charset="0"/>
                  </a:rPr>
                  <a:t> </a:t>
                </a:r>
                <a:r>
                  <a:rPr lang="en-US" altLang="zh-CN" sz="1800" b="1" dirty="0">
                    <a:solidFill>
                      <a:srgbClr val="1F07CF"/>
                    </a:solidFill>
                    <a:latin typeface="Comic Sans MS" pitchFamily="66" charset="0"/>
                  </a:rPr>
                  <a:t>use a materialized view </a:t>
                </a:r>
                <a:r>
                  <a:rPr lang="en-US" altLang="zh-CN" sz="1800" dirty="0">
                    <a:latin typeface="Comic Sans MS" pitchFamily="66" charset="0"/>
                  </a:rPr>
                  <a:t>defined as</a:t>
                </a:r>
                <a:br>
                  <a:rPr lang="en-US" altLang="zh-CN" sz="1800" dirty="0">
                    <a:latin typeface="Comic Sans MS" pitchFamily="66" charset="0"/>
                  </a:rPr>
                </a:br>
                <a:r>
                  <a:rPr lang="en-US" altLang="zh-CN" sz="1800" dirty="0">
                    <a:latin typeface="Comic Sans MS" pitchFamily="66" charset="0"/>
                  </a:rPr>
                  <a:t>          </a:t>
                </a:r>
                <a:r>
                  <a:rPr lang="en-US" altLang="zh-CN" sz="1800" b="1" dirty="0">
                    <a:solidFill>
                      <a:srgbClr val="1F07CF"/>
                    </a:solidFill>
                    <a:latin typeface="Comic Sans MS" pitchFamily="66" charset="0"/>
                  </a:rPr>
                  <a:t>account </a:t>
                </a:r>
                <a14:m>
                  <m:oMath xmlns:m="http://schemas.openxmlformats.org/officeDocument/2006/math">
                    <m:r>
                      <a:rPr lang="en-US" altLang="zh-CN" sz="1800" b="1" i="1" smtClean="0">
                        <a:solidFill>
                          <a:srgbClr val="1F07CF"/>
                        </a:solidFill>
                        <a:latin typeface="Cambria Math" panose="02040503050406030204" pitchFamily="18" charset="0"/>
                        <a:ea typeface="Cambria Math" panose="02040503050406030204" pitchFamily="18" charset="0"/>
                      </a:rPr>
                      <m:t>⋈</m:t>
                    </m:r>
                  </m:oMath>
                </a14:m>
                <a:r>
                  <a:rPr lang="en-US" altLang="zh-CN" sz="1800" b="1" dirty="0">
                    <a:solidFill>
                      <a:srgbClr val="1F07CF"/>
                    </a:solidFill>
                    <a:latin typeface="Comic Sans MS" pitchFamily="66" charset="0"/>
                  </a:rPr>
                  <a:t> depositor</a:t>
                </a:r>
                <a:endParaRPr lang="en-US" altLang="zh-CN" sz="1800" b="1" dirty="0">
                  <a:latin typeface="Comic Sans MS" pitchFamily="66" charset="0"/>
                </a:endParaRPr>
              </a:p>
              <a:p>
                <a:pPr lvl="2"/>
                <a:r>
                  <a:rPr lang="en-US" altLang="zh-CN" sz="1600" dirty="0">
                    <a:latin typeface="Comic Sans MS" pitchFamily="66" charset="0"/>
                  </a:rPr>
                  <a:t>Benefits and drawbacks same as above, except no extra coding work for programmer and avoids possible errors</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25409072-7FBC-46D4-A0AC-457E4ACE9E08}"/>
                  </a:ext>
                </a:extLst>
              </p:cNvPr>
              <p:cNvSpPr>
                <a:spLocks noGrp="1" noRot="1" noChangeAspect="1" noMove="1" noResize="1" noEditPoints="1" noAdjustHandles="1" noChangeArrowheads="1" noChangeShapeType="1" noTextEdit="1"/>
              </p:cNvSpPr>
              <p:nvPr>
                <p:ph idx="1"/>
              </p:nvPr>
            </p:nvSpPr>
            <p:spPr>
              <a:blipFill rotWithShape="1">
                <a:blip r:embed="rId2"/>
                <a:stretch>
                  <a:fillRect l="-996" t="-2083" r="-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83433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A73E-5DE2-4883-8568-4AFCEFFDAEC6}"/>
              </a:ext>
            </a:extLst>
          </p:cNvPr>
          <p:cNvSpPr>
            <a:spLocks noGrp="1"/>
          </p:cNvSpPr>
          <p:nvPr>
            <p:ph type="title"/>
          </p:nvPr>
        </p:nvSpPr>
        <p:spPr/>
        <p:txBody>
          <a:bodyPr/>
          <a:lstStyle/>
          <a:p>
            <a:pPr algn="ctr"/>
            <a:r>
              <a:rPr lang="en-US" altLang="zh-CN" dirty="0">
                <a:latin typeface="Comic Sans MS" pitchFamily="66" charset="0"/>
              </a:rPr>
              <a:t>Other Design Issues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B9D4181-8D03-4550-B293-34DB7ACAE89C}"/>
              </a:ext>
            </a:extLst>
          </p:cNvPr>
          <p:cNvSpPr>
            <a:spLocks noGrp="1"/>
          </p:cNvSpPr>
          <p:nvPr>
            <p:ph idx="1"/>
          </p:nvPr>
        </p:nvSpPr>
        <p:spPr>
          <a:xfrm>
            <a:off x="179512" y="669215"/>
            <a:ext cx="8856984" cy="3805070"/>
          </a:xfrm>
        </p:spPr>
        <p:txBody>
          <a:bodyPr/>
          <a:lstStyle/>
          <a:p>
            <a:r>
              <a:rPr lang="en-US" altLang="zh-CN" sz="2000" dirty="0">
                <a:latin typeface="Comic Sans MS" pitchFamily="66" charset="0"/>
              </a:rPr>
              <a:t>Some aspects of database design are not caught by normalization</a:t>
            </a:r>
          </a:p>
          <a:p>
            <a:r>
              <a:rPr lang="en-US" altLang="zh-CN" sz="2000" dirty="0">
                <a:solidFill>
                  <a:srgbClr val="FF0000"/>
                </a:solidFill>
                <a:latin typeface="Comic Sans MS" pitchFamily="66" charset="0"/>
              </a:rPr>
              <a:t>Examples of bad database design to be avoided:</a:t>
            </a:r>
            <a:r>
              <a:rPr lang="en-US" altLang="zh-CN" sz="2000" dirty="0">
                <a:latin typeface="Comic Sans MS" pitchFamily="66" charset="0"/>
              </a:rPr>
              <a:t> Instead of </a:t>
            </a:r>
            <a:r>
              <a:rPr lang="en-US" altLang="zh-CN" sz="2000" dirty="0">
                <a:solidFill>
                  <a:srgbClr val="1F07CF"/>
                </a:solidFill>
                <a:latin typeface="Comic Sans MS" pitchFamily="66" charset="0"/>
              </a:rPr>
              <a:t>earnings(company-id, year, amount), </a:t>
            </a:r>
            <a:r>
              <a:rPr lang="en-US" altLang="zh-CN" sz="2000" dirty="0">
                <a:latin typeface="Comic Sans MS" pitchFamily="66" charset="0"/>
              </a:rPr>
              <a:t>use </a:t>
            </a:r>
          </a:p>
          <a:p>
            <a:pPr lvl="1"/>
            <a:r>
              <a:rPr lang="en-US" altLang="zh-CN" sz="1800" dirty="0">
                <a:latin typeface="Comic Sans MS" pitchFamily="66" charset="0"/>
              </a:rPr>
              <a:t>earnings-2000, earnings-2001, earnings-2002, etc., all on the schema (company-id, earnings).</a:t>
            </a:r>
          </a:p>
          <a:p>
            <a:pPr lvl="2"/>
            <a:r>
              <a:rPr lang="en-US" altLang="zh-CN" sz="1600" dirty="0">
                <a:latin typeface="Comic Sans MS" pitchFamily="66" charset="0"/>
              </a:rPr>
              <a:t>Above are in BCNF, but make querying across years difficult and needs a new table each year</a:t>
            </a:r>
          </a:p>
          <a:p>
            <a:pPr lvl="1"/>
            <a:r>
              <a:rPr lang="en-US" altLang="zh-CN" sz="1800" dirty="0">
                <a:latin typeface="Comic Sans MS" pitchFamily="66" charset="0"/>
              </a:rPr>
              <a:t>company-year(company-id, earnings-2000, earnings-2001, earnings-2002)</a:t>
            </a:r>
          </a:p>
          <a:p>
            <a:pPr lvl="2"/>
            <a:r>
              <a:rPr lang="en-US" altLang="zh-CN" sz="1600" dirty="0">
                <a:latin typeface="Comic Sans MS" pitchFamily="66" charset="0"/>
              </a:rPr>
              <a:t>Also in BCNF, but makes querying across years difficult and requires new attribute each year.</a:t>
            </a:r>
          </a:p>
          <a:p>
            <a:pPr lvl="2"/>
            <a:r>
              <a:rPr lang="en-US" altLang="zh-CN" sz="1600" dirty="0">
                <a:latin typeface="Comic Sans MS" pitchFamily="66" charset="0"/>
              </a:rPr>
              <a:t>Is an example of a crosstab, where values for one attribute become column names</a:t>
            </a:r>
          </a:p>
          <a:p>
            <a:pPr lvl="2"/>
            <a:r>
              <a:rPr lang="en-US" altLang="zh-CN" sz="1600" dirty="0">
                <a:latin typeface="Comic Sans MS" pitchFamily="66" charset="0"/>
              </a:rPr>
              <a:t>Used in spreadsheets, and in data analysis tools</a:t>
            </a:r>
            <a:endParaRPr lang="zh-CN" altLang="en-US" sz="1600" dirty="0">
              <a:latin typeface="Comic Sans MS" pitchFamily="66" charset="0"/>
            </a:endParaRPr>
          </a:p>
        </p:txBody>
      </p:sp>
    </p:spTree>
    <p:extLst>
      <p:ext uri="{BB962C8B-B14F-4D97-AF65-F5344CB8AC3E}">
        <p14:creationId xmlns:p14="http://schemas.microsoft.com/office/powerpoint/2010/main" val="201030310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D574F-D0D6-4957-AED2-D57001397D30}"/>
              </a:ext>
            </a:extLst>
          </p:cNvPr>
          <p:cNvSpPr>
            <a:spLocks noGrp="1"/>
          </p:cNvSpPr>
          <p:nvPr>
            <p:ph type="title"/>
          </p:nvPr>
        </p:nvSpPr>
        <p:spPr/>
        <p:txBody>
          <a:bodyPr/>
          <a:lstStyle/>
          <a:p>
            <a:pPr algn="ctr"/>
            <a:r>
              <a:rPr lang="en-US" altLang="zh-CN" dirty="0">
                <a:latin typeface="Comic Sans MS" pitchFamily="66" charset="0"/>
              </a:rPr>
              <a:t>Quiz</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A0677-31A0-4063-947A-B566053E2C23}"/>
                  </a:ext>
                </a:extLst>
              </p:cNvPr>
              <p:cNvSpPr>
                <a:spLocks noGrp="1"/>
              </p:cNvSpPr>
              <p:nvPr>
                <p:ph idx="1"/>
              </p:nvPr>
            </p:nvSpPr>
            <p:spPr>
              <a:xfrm>
                <a:off x="251520" y="699542"/>
                <a:ext cx="8712968" cy="3805070"/>
              </a:xfrm>
            </p:spPr>
            <p:txBody>
              <a:bodyPr/>
              <a:lstStyle/>
              <a:p>
                <a:r>
                  <a:rPr lang="en-US" altLang="zh-CN" sz="2000" b="1" dirty="0">
                    <a:latin typeface="Comic Sans MS" pitchFamily="66" charset="0"/>
                  </a:rPr>
                  <a:t>Given the relational schema </a:t>
                </a:r>
                <a:r>
                  <a:rPr lang="en-US" altLang="zh-CN" sz="2000" b="1" dirty="0">
                    <a:solidFill>
                      <a:srgbClr val="1F07CF"/>
                    </a:solidFill>
                    <a:latin typeface="Comic Sans MS" pitchFamily="66" charset="0"/>
                  </a:rPr>
                  <a:t>R&lt;U, F&gt;, U={A,B,C,D,E }, F={AC</a:t>
                </a:r>
                <a14:m>
                  <m:oMath xmlns:m="http://schemas.openxmlformats.org/officeDocument/2006/math">
                    <m:r>
                      <a:rPr lang="en-US" altLang="zh-CN" sz="2000" b="1" i="1" smtClean="0">
                        <a:solidFill>
                          <a:srgbClr val="1F07CF"/>
                        </a:solidFill>
                        <a:latin typeface="Cambria Math" panose="02040503050406030204" pitchFamily="18" charset="0"/>
                        <a:ea typeface="Cambria Math" panose="02040503050406030204" pitchFamily="18" charset="0"/>
                      </a:rPr>
                      <m:t>→</m:t>
                    </m:r>
                  </m:oMath>
                </a14:m>
                <a:r>
                  <a:rPr lang="en-US" altLang="zh-CN" sz="2000" b="1" dirty="0">
                    <a:solidFill>
                      <a:srgbClr val="1F07CF"/>
                    </a:solidFill>
                    <a:latin typeface="Comic Sans MS" pitchFamily="66" charset="0"/>
                  </a:rPr>
                  <a:t>BD, B</a:t>
                </a:r>
                <a:r>
                  <a:rPr lang="en-US" altLang="zh-CN" sz="2000" b="1" dirty="0">
                    <a:solidFill>
                      <a:srgbClr val="1F07CF"/>
                    </a:solidFill>
                    <a:latin typeface="Comic Sans MS"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itchFamily="66" charset="0"/>
                  </a:rPr>
                  <a:t>C, C</a:t>
                </a:r>
                <a:r>
                  <a:rPr lang="en-US" altLang="zh-CN" sz="2000" b="1" dirty="0">
                    <a:solidFill>
                      <a:srgbClr val="1F07CF"/>
                    </a:solidFill>
                    <a:latin typeface="Comic Sans MS"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itchFamily="66" charset="0"/>
                  </a:rPr>
                  <a:t>D, B</a:t>
                </a:r>
                <a:r>
                  <a:rPr lang="en-US" altLang="zh-CN" sz="2000" b="1" dirty="0">
                    <a:solidFill>
                      <a:srgbClr val="1F07CF"/>
                    </a:solidFill>
                    <a:latin typeface="Comic Sans MS"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itchFamily="66" charset="0"/>
                  </a:rPr>
                  <a:t>E}</a:t>
                </a:r>
              </a:p>
              <a:p>
                <a:pPr marL="800100" lvl="1" indent="-342900">
                  <a:buFont typeface="+mj-lt"/>
                  <a:buAutoNum type="alphaLcParenR"/>
                </a:pPr>
                <a:r>
                  <a:rPr lang="en-US" altLang="zh-CN" sz="1800" dirty="0">
                    <a:latin typeface="Comic Sans MS" pitchFamily="66" charset="0"/>
                  </a:rPr>
                  <a:t>Use Armstrong axioms and related rules to prove the functional dependency AC</a:t>
                </a:r>
                <a:r>
                  <a:rPr lang="en-US" altLang="zh-CN" sz="1800" dirty="0">
                    <a:latin typeface="Comic Sans MS" pitchFamily="66" charset="0"/>
                    <a:ea typeface="Cambria Math" panose="02040503050406030204" pitchFamily="18" charset="0"/>
                  </a:rPr>
                  <a:t> </a:t>
                </a:r>
                <a14:m>
                  <m:oMath xmlns:m="http://schemas.openxmlformats.org/officeDocument/2006/math">
                    <m:r>
                      <a:rPr lang="en-US" altLang="zh-CN" sz="1800" i="1">
                        <a:latin typeface="Cambria Math" panose="02040503050406030204" pitchFamily="18" charset="0"/>
                        <a:ea typeface="Cambria Math" panose="02040503050406030204" pitchFamily="18" charset="0"/>
                      </a:rPr>
                      <m:t>→ </m:t>
                    </m:r>
                  </m:oMath>
                </a14:m>
                <a:r>
                  <a:rPr lang="en-US" altLang="zh-CN" sz="1800" dirty="0">
                    <a:latin typeface="Comic Sans MS" pitchFamily="66" charset="0"/>
                  </a:rPr>
                  <a:t>E</a:t>
                </a:r>
              </a:p>
              <a:p>
                <a:pPr marL="800100" lvl="1" indent="-342900">
                  <a:buFont typeface="+mj-lt"/>
                  <a:buAutoNum type="alphaLcParenR"/>
                </a:pPr>
                <a:r>
                  <a:rPr lang="en-US" altLang="zh-CN" sz="1800" dirty="0">
                    <a:latin typeface="Comic Sans MS" pitchFamily="66" charset="0"/>
                  </a:rPr>
                  <a:t>Compute (A)</a:t>
                </a:r>
                <a:r>
                  <a:rPr lang="en-US" altLang="zh-CN" sz="1800" baseline="30000" dirty="0">
                    <a:latin typeface="Comic Sans MS" pitchFamily="66" charset="0"/>
                  </a:rPr>
                  <a:t>+</a:t>
                </a:r>
                <a:r>
                  <a:rPr lang="en-US" altLang="zh-CN" sz="1800" dirty="0">
                    <a:latin typeface="Comic Sans MS" pitchFamily="66" charset="0"/>
                  </a:rPr>
                  <a:t> and (AC)</a:t>
                </a:r>
                <a:r>
                  <a:rPr lang="en-US" altLang="zh-CN" sz="1800" baseline="30000" dirty="0">
                    <a:latin typeface="Comic Sans MS" pitchFamily="66" charset="0"/>
                  </a:rPr>
                  <a:t>+</a:t>
                </a:r>
                <a:endParaRPr lang="en-US" altLang="zh-CN" sz="1800" dirty="0">
                  <a:latin typeface="Comic Sans MS" pitchFamily="66" charset="0"/>
                </a:endParaRPr>
              </a:p>
              <a:p>
                <a:pPr marL="800100" lvl="1" indent="-342900">
                  <a:buFont typeface="+mj-lt"/>
                  <a:buAutoNum type="alphaLcParenR"/>
                </a:pPr>
                <a:r>
                  <a:rPr lang="en-US" altLang="zh-CN" sz="1800" dirty="0">
                    <a:latin typeface="Comic Sans MS" pitchFamily="66" charset="0"/>
                  </a:rPr>
                  <a:t>Find a canonical cover F</a:t>
                </a:r>
                <a:r>
                  <a:rPr lang="en-US" altLang="zh-CN" sz="1800" baseline="-25000" dirty="0">
                    <a:latin typeface="Comic Sans MS" pitchFamily="66" charset="0"/>
                  </a:rPr>
                  <a:t>c</a:t>
                </a:r>
                <a:r>
                  <a:rPr lang="en-US" altLang="zh-CN" sz="1800" dirty="0">
                    <a:latin typeface="Comic Sans MS" pitchFamily="66" charset="0"/>
                  </a:rPr>
                  <a:t> of F</a:t>
                </a:r>
              </a:p>
              <a:p>
                <a:pPr marL="800100" lvl="1" indent="-342900">
                  <a:buFont typeface="+mj-lt"/>
                  <a:buAutoNum type="alphaLcParenR"/>
                </a:pPr>
                <a:r>
                  <a:rPr lang="en-US" altLang="zh-CN" sz="1800" dirty="0">
                    <a:latin typeface="Comic Sans MS" pitchFamily="66" charset="0"/>
                  </a:rPr>
                  <a:t>Find all candidate keys, and point out R is in which normal form</a:t>
                </a:r>
              </a:p>
              <a:p>
                <a:pPr marL="800100" lvl="1" indent="-342900">
                  <a:buFont typeface="+mj-lt"/>
                  <a:buAutoNum type="alphaLcParenR"/>
                </a:pPr>
                <a:r>
                  <a:rPr lang="en-US" altLang="zh-CN" sz="1800" dirty="0">
                    <a:latin typeface="Comic Sans MS" pitchFamily="66" charset="0"/>
                  </a:rPr>
                  <a:t>Decompose R into 3NF, which the decomposition is lossless-join and dependency preserving. </a:t>
                </a:r>
              </a:p>
              <a:p>
                <a:pPr marL="800100" lvl="1" indent="-342900">
                  <a:buFont typeface="+mj-lt"/>
                  <a:buAutoNum type="alphaLcParenR"/>
                </a:pPr>
                <a:r>
                  <a:rPr lang="en-US" altLang="zh-CN" sz="1800">
                    <a:latin typeface="Comic Sans MS" pitchFamily="66" charset="0"/>
                  </a:rPr>
                  <a:t>Give </a:t>
                </a:r>
                <a:r>
                  <a:rPr lang="en-US" altLang="zh-CN" sz="1800" dirty="0">
                    <a:latin typeface="Comic Sans MS" pitchFamily="66" charset="0"/>
                  </a:rPr>
                  <a:t>related explanation or proof that the above decomposition is lossless-join and dependency preserving</a:t>
                </a:r>
              </a:p>
              <a:p>
                <a:pPr marL="800100" lvl="1" indent="-342900">
                  <a:buFont typeface="+mj-lt"/>
                  <a:buAutoNum type="alphaLcParenR"/>
                </a:pPr>
                <a:r>
                  <a:rPr lang="en-US" altLang="zh-CN" sz="1800" dirty="0">
                    <a:latin typeface="Comic Sans MS" pitchFamily="66" charset="0"/>
                  </a:rPr>
                  <a:t>*Decompose the relation into relations in BCNF</a:t>
                </a:r>
              </a:p>
            </p:txBody>
          </p:sp>
        </mc:Choice>
        <mc:Fallback xmlns="">
          <p:sp>
            <p:nvSpPr>
              <p:cNvPr id="3" name="内容占位符 2">
                <a:extLst>
                  <a:ext uri="{FF2B5EF4-FFF2-40B4-BE49-F238E27FC236}">
                    <a16:creationId xmlns:a16="http://schemas.microsoft.com/office/drawing/2014/main" xmlns="" xmlns:a14="http://schemas.microsoft.com/office/drawing/2010/main" id="{06CA0677-31A0-4063-947A-B566053E2C23}"/>
                  </a:ext>
                </a:extLst>
              </p:cNvPr>
              <p:cNvSpPr>
                <a:spLocks noGrp="1" noRot="1" noChangeAspect="1" noMove="1" noResize="1" noEditPoints="1" noAdjustHandles="1" noChangeArrowheads="1" noChangeShapeType="1" noTextEdit="1"/>
              </p:cNvSpPr>
              <p:nvPr>
                <p:ph idx="1"/>
              </p:nvPr>
            </p:nvSpPr>
            <p:spPr>
              <a:xfrm>
                <a:off x="251520" y="699542"/>
                <a:ext cx="8712968" cy="3805070"/>
              </a:xfrm>
              <a:blipFill rotWithShape="1">
                <a:blip r:embed="rId2"/>
                <a:stretch>
                  <a:fillRect l="-979" t="-2083" b="-40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814819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3441F-9C6E-45C4-BE73-2C152666A09E}"/>
              </a:ext>
            </a:extLst>
          </p:cNvPr>
          <p:cNvSpPr>
            <a:spLocks noGrp="1"/>
          </p:cNvSpPr>
          <p:nvPr>
            <p:ph type="title"/>
          </p:nvPr>
        </p:nvSpPr>
        <p:spPr/>
        <p:txBody>
          <a:bodyPr/>
          <a:lstStyle/>
          <a:p>
            <a:pPr algn="ctr"/>
            <a:r>
              <a:rPr lang="en-US" altLang="zh-CN">
                <a:latin typeface="Comic Sans MS" pitchFamily="66" charset="0"/>
              </a:rPr>
              <a:t>Homework</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A4CC6037-97D0-474F-B4AD-344AE8B0BD76}"/>
              </a:ext>
            </a:extLst>
          </p:cNvPr>
          <p:cNvSpPr>
            <a:spLocks noGrp="1"/>
          </p:cNvSpPr>
          <p:nvPr>
            <p:ph idx="1"/>
          </p:nvPr>
        </p:nvSpPr>
        <p:spPr>
          <a:xfrm>
            <a:off x="251520" y="699542"/>
            <a:ext cx="8568952" cy="3805070"/>
          </a:xfrm>
        </p:spPr>
        <p:txBody>
          <a:bodyPr/>
          <a:lstStyle/>
          <a:p>
            <a:r>
              <a:rPr lang="en-US" altLang="zh-CN" sz="2000" b="1" dirty="0">
                <a:latin typeface="Comic Sans MS" pitchFamily="66" charset="0"/>
              </a:rPr>
              <a:t>Further Reading</a:t>
            </a:r>
          </a:p>
          <a:p>
            <a:pPr lvl="1"/>
            <a:r>
              <a:rPr lang="en-US" altLang="zh-CN" dirty="0">
                <a:latin typeface="Comic Sans MS" pitchFamily="66" charset="0"/>
              </a:rPr>
              <a:t>Chapter 7</a:t>
            </a:r>
          </a:p>
          <a:p>
            <a:r>
              <a:rPr lang="en-US" altLang="zh-CN" sz="2000" b="1" dirty="0">
                <a:latin typeface="Comic Sans MS" pitchFamily="66" charset="0"/>
              </a:rPr>
              <a:t>Exercises</a:t>
            </a:r>
            <a:endParaRPr lang="en-US" altLang="zh-CN" sz="2000" b="1" dirty="0">
              <a:solidFill>
                <a:srgbClr val="FF0000"/>
              </a:solidFill>
              <a:latin typeface="Comic Sans MS" pitchFamily="66" charset="0"/>
            </a:endParaRPr>
          </a:p>
          <a:p>
            <a:pPr lvl="1"/>
            <a:r>
              <a:rPr lang="en-US" altLang="zh-CN" dirty="0">
                <a:solidFill>
                  <a:srgbClr val="FF0000"/>
                </a:solidFill>
                <a:latin typeface="Comic Sans MS" pitchFamily="66" charset="0"/>
              </a:rPr>
              <a:t>7.1, 7.6,</a:t>
            </a:r>
            <a:r>
              <a:rPr lang="zh-CN" altLang="en-US" dirty="0">
                <a:solidFill>
                  <a:srgbClr val="FF0000"/>
                </a:solidFill>
                <a:latin typeface="Comic Sans MS" pitchFamily="66" charset="0"/>
              </a:rPr>
              <a:t> </a:t>
            </a:r>
            <a:r>
              <a:rPr lang="en-US" altLang="zh-CN" dirty="0">
                <a:solidFill>
                  <a:srgbClr val="FF0000"/>
                </a:solidFill>
                <a:latin typeface="Comic Sans MS" pitchFamily="66" charset="0"/>
              </a:rPr>
              <a:t>7.27</a:t>
            </a:r>
          </a:p>
          <a:p>
            <a:pPr lvl="1"/>
            <a:r>
              <a:rPr lang="en-US" altLang="zh-CN" dirty="0">
                <a:solidFill>
                  <a:srgbClr val="FF0000"/>
                </a:solidFill>
                <a:latin typeface="Comic Sans MS" pitchFamily="66" charset="0"/>
              </a:rPr>
              <a:t>7.30 (a,</a:t>
            </a:r>
            <a:r>
              <a:rPr lang="zh-CN" altLang="en-US" dirty="0">
                <a:solidFill>
                  <a:srgbClr val="FF0000"/>
                </a:solidFill>
                <a:latin typeface="Comic Sans MS" pitchFamily="66" charset="0"/>
              </a:rPr>
              <a:t> </a:t>
            </a:r>
            <a:r>
              <a:rPr lang="en-US" altLang="zh-CN" dirty="0">
                <a:solidFill>
                  <a:srgbClr val="FF0000"/>
                </a:solidFill>
                <a:latin typeface="Comic Sans MS" pitchFamily="66" charset="0"/>
              </a:rPr>
              <a:t>b,</a:t>
            </a:r>
            <a:r>
              <a:rPr lang="zh-CN" altLang="en-US" dirty="0">
                <a:solidFill>
                  <a:srgbClr val="FF0000"/>
                </a:solidFill>
                <a:latin typeface="Comic Sans MS" pitchFamily="66" charset="0"/>
              </a:rPr>
              <a:t> </a:t>
            </a:r>
            <a:r>
              <a:rPr lang="en-US" altLang="zh-CN" dirty="0">
                <a:solidFill>
                  <a:srgbClr val="FF0000"/>
                </a:solidFill>
                <a:latin typeface="Comic Sans MS" pitchFamily="66" charset="0"/>
              </a:rPr>
              <a:t>c,</a:t>
            </a:r>
            <a:r>
              <a:rPr lang="zh-CN" altLang="en-US" dirty="0">
                <a:solidFill>
                  <a:srgbClr val="FF0000"/>
                </a:solidFill>
                <a:latin typeface="Comic Sans MS" pitchFamily="66" charset="0"/>
              </a:rPr>
              <a:t> </a:t>
            </a:r>
            <a:r>
              <a:rPr lang="en-US" altLang="zh-CN" dirty="0">
                <a:solidFill>
                  <a:srgbClr val="FF0000"/>
                </a:solidFill>
                <a:latin typeface="Comic Sans MS" pitchFamily="66" charset="0"/>
              </a:rPr>
              <a:t>d)</a:t>
            </a:r>
          </a:p>
          <a:p>
            <a:r>
              <a:rPr lang="en-US" altLang="zh-CN" sz="2000" b="1" dirty="0">
                <a:latin typeface="Comic Sans MS" pitchFamily="66" charset="0"/>
              </a:rPr>
              <a:t>Submission</a:t>
            </a:r>
          </a:p>
          <a:p>
            <a:pPr lvl="1">
              <a:lnSpc>
                <a:spcPct val="150000"/>
              </a:lnSpc>
            </a:pPr>
            <a:r>
              <a:rPr lang="en-US" altLang="zh-CN" dirty="0">
                <a:latin typeface="Comic Sans MS" panose="030F0702030302020204" pitchFamily="66" charset="0"/>
              </a:rPr>
              <a:t>Canvas</a:t>
            </a:r>
            <a:r>
              <a:rPr lang="zh-CN" altLang="en-US" dirty="0">
                <a:latin typeface="Comic Sans MS" panose="030F0702030302020204" pitchFamily="66" charset="0"/>
              </a:rPr>
              <a:t>上提交，上传单个</a:t>
            </a:r>
            <a:r>
              <a:rPr lang="en-US" altLang="zh-CN" dirty="0">
                <a:latin typeface="Comic Sans MS" panose="030F0702030302020204" pitchFamily="66" charset="0"/>
              </a:rPr>
              <a:t>PDF</a:t>
            </a:r>
            <a:r>
              <a:rPr lang="zh-CN" altLang="en-US" dirty="0">
                <a:latin typeface="Comic Sans MS" panose="030F0702030302020204" pitchFamily="66" charset="0"/>
              </a:rPr>
              <a:t>文件</a:t>
            </a:r>
            <a:endParaRPr lang="en-US" altLang="zh-CN" dirty="0">
              <a:latin typeface="Comic Sans MS" panose="030F0702030302020204" pitchFamily="66" charset="0"/>
            </a:endParaRPr>
          </a:p>
          <a:p>
            <a:pPr lvl="1">
              <a:lnSpc>
                <a:spcPct val="150000"/>
              </a:lnSpc>
            </a:pPr>
            <a:r>
              <a:rPr lang="en-US" altLang="zh-CN" dirty="0">
                <a:solidFill>
                  <a:srgbClr val="FF0000"/>
                </a:solidFill>
                <a:highlight>
                  <a:srgbClr val="FFFF00"/>
                </a:highlight>
                <a:latin typeface="Comic Sans MS" panose="030F0702030302020204" pitchFamily="66" charset="0"/>
              </a:rPr>
              <a:t>Deadline: Nov. 20 , 2023</a:t>
            </a:r>
            <a:endParaRPr lang="en-US" altLang="zh-CN" dirty="0">
              <a:solidFill>
                <a:srgbClr val="FF0000"/>
              </a:solidFill>
              <a:latin typeface="Comic Sans MS" pitchFamily="66" charset="0"/>
            </a:endParaRPr>
          </a:p>
        </p:txBody>
      </p:sp>
    </p:spTree>
    <p:extLst>
      <p:ext uri="{BB962C8B-B14F-4D97-AF65-F5344CB8AC3E}">
        <p14:creationId xmlns:p14="http://schemas.microsoft.com/office/powerpoint/2010/main" val="119815203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95686"/>
            <a:ext cx="7386416" cy="519113"/>
          </a:xfrm>
        </p:spPr>
        <p:txBody>
          <a:bodyPr/>
          <a:lstStyle/>
          <a:p>
            <a:r>
              <a:rPr lang="en-US" altLang="zh-CN" sz="3600" dirty="0">
                <a:latin typeface="Comic Sans MS" pitchFamily="66" charset="0"/>
                <a:ea typeface="宋体" pitchFamily="2" charset="-122"/>
              </a:rPr>
              <a:t>End of </a:t>
            </a:r>
            <a:r>
              <a:rPr lang="en-US" altLang="zh-CN" sz="3600">
                <a:latin typeface="Comic Sans MS" pitchFamily="66" charset="0"/>
                <a:ea typeface="宋体" pitchFamily="2" charset="-122"/>
              </a:rPr>
              <a:t>Lecture 7</a:t>
            </a:r>
            <a:endParaRPr lang="zh-CN" altLang="en-US" sz="3600" dirty="0">
              <a:latin typeface="Comic Sans MS" pitchFamily="66" charset="0"/>
            </a:endParaRPr>
          </a:p>
        </p:txBody>
      </p:sp>
    </p:spTree>
    <p:extLst>
      <p:ext uri="{BB962C8B-B14F-4D97-AF65-F5344CB8AC3E}">
        <p14:creationId xmlns:p14="http://schemas.microsoft.com/office/powerpoint/2010/main" val="208028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C2773-1FFB-4E25-8839-44E44BA6C9DD}"/>
              </a:ext>
            </a:extLst>
          </p:cNvPr>
          <p:cNvSpPr>
            <a:spLocks noGrp="1"/>
          </p:cNvSpPr>
          <p:nvPr>
            <p:ph type="title"/>
          </p:nvPr>
        </p:nvSpPr>
        <p:spPr/>
        <p:txBody>
          <a:bodyPr/>
          <a:lstStyle/>
          <a:p>
            <a:pPr algn="ctr"/>
            <a:r>
              <a:rPr lang="en-US" altLang="zh-CN" sz="2800" dirty="0">
                <a:latin typeface="Comic Sans MS" pitchFamily="66" charset="0"/>
              </a:rPr>
              <a:t>Example of Non Lossless-Join Decomposition </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2637397D-10B8-4752-8117-0B95B657FDC0}"/>
              </a:ext>
            </a:extLst>
          </p:cNvPr>
          <p:cNvSpPr>
            <a:spLocks noGrp="1"/>
          </p:cNvSpPr>
          <p:nvPr>
            <p:ph idx="1"/>
          </p:nvPr>
        </p:nvSpPr>
        <p:spPr>
          <a:xfrm>
            <a:off x="251520" y="789552"/>
            <a:ext cx="8568952" cy="4158461"/>
          </a:xfrm>
        </p:spPr>
        <p:txBody>
          <a:bodyPr/>
          <a:lstStyle/>
          <a:p>
            <a:r>
              <a:rPr lang="en-US" altLang="zh-CN" sz="2000" b="1" dirty="0">
                <a:latin typeface="Comic Sans MS" pitchFamily="66" charset="0"/>
              </a:rPr>
              <a:t>Decomposition of </a:t>
            </a:r>
            <a:r>
              <a:rPr lang="en-US" altLang="zh-CN" sz="2000" b="1" dirty="0">
                <a:solidFill>
                  <a:srgbClr val="1F07CF"/>
                </a:solidFill>
                <a:latin typeface="Comic Sans MS" pitchFamily="66" charset="0"/>
              </a:rPr>
              <a:t>R = (A, B, C)</a:t>
            </a:r>
          </a:p>
          <a:p>
            <a:pPr lvl="1"/>
            <a:r>
              <a:rPr lang="pt-BR" altLang="zh-CN" sz="1800" b="1" dirty="0">
                <a:solidFill>
                  <a:srgbClr val="1F07CF"/>
                </a:solidFill>
                <a:latin typeface="Comic Sans MS" pitchFamily="66" charset="0"/>
              </a:rPr>
              <a:t>R</a:t>
            </a:r>
            <a:r>
              <a:rPr lang="pt-BR" altLang="zh-CN" sz="1800" b="1" baseline="-25000" dirty="0">
                <a:solidFill>
                  <a:srgbClr val="1F07CF"/>
                </a:solidFill>
                <a:latin typeface="Comic Sans MS" pitchFamily="66" charset="0"/>
              </a:rPr>
              <a:t>1</a:t>
            </a:r>
            <a:r>
              <a:rPr lang="pt-BR" altLang="zh-CN" sz="1800" b="1" dirty="0">
                <a:solidFill>
                  <a:srgbClr val="1F07CF"/>
                </a:solidFill>
                <a:latin typeface="Comic Sans MS" pitchFamily="66" charset="0"/>
              </a:rPr>
              <a:t> = (A,C), R</a:t>
            </a:r>
            <a:r>
              <a:rPr lang="pt-BR" altLang="zh-CN" sz="1800" b="1" baseline="-25000" dirty="0">
                <a:solidFill>
                  <a:srgbClr val="1F07CF"/>
                </a:solidFill>
                <a:latin typeface="Comic Sans MS" pitchFamily="66" charset="0"/>
              </a:rPr>
              <a:t>2</a:t>
            </a:r>
            <a:r>
              <a:rPr lang="pt-BR" altLang="zh-CN" sz="1800" b="1" dirty="0">
                <a:solidFill>
                  <a:srgbClr val="1F07CF"/>
                </a:solidFill>
                <a:latin typeface="Comic Sans MS" pitchFamily="66" charset="0"/>
              </a:rPr>
              <a:t> = (</a:t>
            </a:r>
            <a:r>
              <a:rPr lang="pt-BR" altLang="zh-CN" sz="1800" b="1">
                <a:solidFill>
                  <a:srgbClr val="1F07CF"/>
                </a:solidFill>
                <a:latin typeface="Comic Sans MS" pitchFamily="66" charset="0"/>
              </a:rPr>
              <a:t>B,C)</a:t>
            </a:r>
            <a:endParaRPr lang="zh-CN" altLang="en-US" sz="1800" dirty="0">
              <a:latin typeface="Comic Sans MS" pitchFamily="66" charset="0"/>
            </a:endParaRPr>
          </a:p>
        </p:txBody>
      </p:sp>
      <p:graphicFrame>
        <p:nvGraphicFramePr>
          <p:cNvPr id="4" name="表格 3">
            <a:extLst>
              <a:ext uri="{FF2B5EF4-FFF2-40B4-BE49-F238E27FC236}">
                <a16:creationId xmlns:a16="http://schemas.microsoft.com/office/drawing/2014/main" id="{59265602-0DE7-4D7E-8BF7-BF19E14D3490}"/>
              </a:ext>
            </a:extLst>
          </p:cNvPr>
          <p:cNvGraphicFramePr>
            <a:graphicFrameLocks noGrp="1"/>
          </p:cNvGraphicFramePr>
          <p:nvPr>
            <p:extLst>
              <p:ext uri="{D42A27DB-BD31-4B8C-83A1-F6EECF244321}">
                <p14:modId xmlns:p14="http://schemas.microsoft.com/office/powerpoint/2010/main" val="3910730787"/>
              </p:ext>
            </p:extLst>
          </p:nvPr>
        </p:nvGraphicFramePr>
        <p:xfrm>
          <a:off x="1400555" y="1981061"/>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p:graphicFrame>
        <p:nvGraphicFramePr>
          <p:cNvPr id="5" name="表格 4">
            <a:extLst>
              <a:ext uri="{FF2B5EF4-FFF2-40B4-BE49-F238E27FC236}">
                <a16:creationId xmlns:a16="http://schemas.microsoft.com/office/drawing/2014/main" id="{B43025B9-98B7-4C4C-9F58-F2AEE5F383ED}"/>
              </a:ext>
            </a:extLst>
          </p:cNvPr>
          <p:cNvGraphicFramePr>
            <a:graphicFrameLocks noGrp="1"/>
          </p:cNvGraphicFramePr>
          <p:nvPr>
            <p:extLst>
              <p:ext uri="{D42A27DB-BD31-4B8C-83A1-F6EECF244321}">
                <p14:modId xmlns:p14="http://schemas.microsoft.com/office/powerpoint/2010/main" val="3622506321"/>
              </p:ext>
            </p:extLst>
          </p:nvPr>
        </p:nvGraphicFramePr>
        <p:xfrm>
          <a:off x="3915898" y="2050177"/>
          <a:ext cx="667941" cy="84582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p:graphicFrame>
        <p:nvGraphicFramePr>
          <p:cNvPr id="6" name="表格 5">
            <a:extLst>
              <a:ext uri="{FF2B5EF4-FFF2-40B4-BE49-F238E27FC236}">
                <a16:creationId xmlns:a16="http://schemas.microsoft.com/office/drawing/2014/main" id="{340DB12A-CE85-4389-BC06-C28B531238A1}"/>
              </a:ext>
            </a:extLst>
          </p:cNvPr>
          <p:cNvGraphicFramePr>
            <a:graphicFrameLocks noGrp="1"/>
          </p:cNvGraphicFramePr>
          <p:nvPr>
            <p:extLst>
              <p:ext uri="{D42A27DB-BD31-4B8C-83A1-F6EECF244321}">
                <p14:modId xmlns:p14="http://schemas.microsoft.com/office/powerpoint/2010/main" val="3284498631"/>
              </p:ext>
            </p:extLst>
          </p:nvPr>
        </p:nvGraphicFramePr>
        <p:xfrm>
          <a:off x="5054997" y="2055093"/>
          <a:ext cx="669131" cy="845820"/>
        </p:xfrm>
        <a:graphic>
          <a:graphicData uri="http://schemas.openxmlformats.org/drawingml/2006/table">
            <a:tbl>
              <a:tblPr/>
              <a:tblGrid>
                <a:gridCol w="334566">
                  <a:extLst>
                    <a:ext uri="{9D8B030D-6E8A-4147-A177-3AD203B41FA5}">
                      <a16:colId xmlns:a16="http://schemas.microsoft.com/office/drawing/2014/main" val="20000"/>
                    </a:ext>
                  </a:extLst>
                </a:gridCol>
                <a:gridCol w="334565">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0D2496-9DF8-47A2-B479-26D6B7380C96}"/>
                  </a:ext>
                </a:extLst>
              </p:cNvPr>
              <p:cNvSpPr txBox="1"/>
              <p:nvPr/>
            </p:nvSpPr>
            <p:spPr>
              <a:xfrm>
                <a:off x="1559318" y="1687909"/>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7" name="文本框 6">
                <a:extLst>
                  <a:ext uri="{FF2B5EF4-FFF2-40B4-BE49-F238E27FC236}">
                    <a16:creationId xmlns:a16="http://schemas.microsoft.com/office/drawing/2014/main" xmlns="" xmlns:a14="http://schemas.microsoft.com/office/drawing/2010/main" id="{5F0D2496-9DF8-47A2-B479-26D6B7380C96}"/>
                  </a:ext>
                </a:extLst>
              </p:cNvPr>
              <p:cNvSpPr txBox="1">
                <a:spLocks noRot="1" noChangeAspect="1" noMove="1" noResize="1" noEditPoints="1" noAdjustHandles="1" noChangeArrowheads="1" noChangeShapeType="1" noTextEdit="1"/>
              </p:cNvSpPr>
              <p:nvPr/>
            </p:nvSpPr>
            <p:spPr>
              <a:xfrm>
                <a:off x="1559318" y="1687909"/>
                <a:ext cx="648072" cy="307777"/>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F69F45-2DB4-4A81-92FA-B4DEE6FCFE2E}"/>
                  </a:ext>
                </a:extLst>
              </p:cNvPr>
              <p:cNvSpPr txBox="1"/>
              <p:nvPr/>
            </p:nvSpPr>
            <p:spPr>
              <a:xfrm>
                <a:off x="3851920"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8" name="文本框 7">
                <a:extLst>
                  <a:ext uri="{FF2B5EF4-FFF2-40B4-BE49-F238E27FC236}">
                    <a16:creationId xmlns:a16="http://schemas.microsoft.com/office/drawing/2014/main" xmlns="" xmlns:a14="http://schemas.microsoft.com/office/drawing/2010/main" id="{B3F69F45-2DB4-4A81-92FA-B4DEE6FCFE2E}"/>
                  </a:ext>
                </a:extLst>
              </p:cNvPr>
              <p:cNvSpPr txBox="1">
                <a:spLocks noRot="1" noChangeAspect="1" noMove="1" noResize="1" noEditPoints="1" noAdjustHandles="1" noChangeArrowheads="1" noChangeShapeType="1" noTextEdit="1"/>
              </p:cNvSpPr>
              <p:nvPr/>
            </p:nvSpPr>
            <p:spPr>
              <a:xfrm>
                <a:off x="3851920" y="1733733"/>
                <a:ext cx="648072" cy="317203"/>
              </a:xfrm>
              <a:prstGeom prst="rect">
                <a:avLst/>
              </a:prstGeom>
              <a:blipFill rotWithShape="1">
                <a:blip r:embed="rId3"/>
                <a:stretch>
                  <a:fillRect r="-16981"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32C0A1-A357-4CDC-9411-F1ECDD149F31}"/>
                  </a:ext>
                </a:extLst>
              </p:cNvPr>
              <p:cNvSpPr txBox="1"/>
              <p:nvPr/>
            </p:nvSpPr>
            <p:spPr>
              <a:xfrm>
                <a:off x="5054997"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9" name="文本框 8">
                <a:extLst>
                  <a:ext uri="{FF2B5EF4-FFF2-40B4-BE49-F238E27FC236}">
                    <a16:creationId xmlns="" xmlns:a16="http://schemas.microsoft.com/office/drawing/2014/main" xmlns:a14="http://schemas.microsoft.com/office/drawing/2010/main" id="{DA32C0A1-A357-4CDC-9411-F1ECDD149F31}"/>
                  </a:ext>
                </a:extLst>
              </p:cNvPr>
              <p:cNvSpPr txBox="1">
                <a:spLocks noRot="1" noChangeAspect="1" noMove="1" noResize="1" noEditPoints="1" noAdjustHandles="1" noChangeArrowheads="1" noChangeShapeType="1" noTextEdit="1"/>
              </p:cNvSpPr>
              <p:nvPr/>
            </p:nvSpPr>
            <p:spPr>
              <a:xfrm>
                <a:off x="5054997" y="1733733"/>
                <a:ext cx="648072" cy="317203"/>
              </a:xfrm>
              <a:prstGeom prst="rect">
                <a:avLst/>
              </a:prstGeom>
              <a:blipFill rotWithShape="1">
                <a:blip r:embed="rId4"/>
                <a:stretch>
                  <a:fillRect r="-17757" b="-5769"/>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054C8443-12CC-485A-A73F-590FB30CDD4B}"/>
              </a:ext>
            </a:extLst>
          </p:cNvPr>
          <p:cNvGraphicFramePr>
            <a:graphicFrameLocks noGrp="1"/>
          </p:cNvGraphicFramePr>
          <p:nvPr>
            <p:extLst>
              <p:ext uri="{D42A27DB-BD31-4B8C-83A1-F6EECF244321}">
                <p14:modId xmlns:p14="http://schemas.microsoft.com/office/powerpoint/2010/main" val="1049055018"/>
              </p:ext>
            </p:extLst>
          </p:nvPr>
        </p:nvGraphicFramePr>
        <p:xfrm>
          <a:off x="2987824" y="3507854"/>
          <a:ext cx="973931" cy="1422795"/>
        </p:xfrm>
        <a:graphic>
          <a:graphicData uri="http://schemas.openxmlformats.org/drawingml/2006/table">
            <a:tbl>
              <a:tblPr/>
              <a:tblGrid>
                <a:gridCol w="325041">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5040">
                  <a:extLst>
                    <a:ext uri="{9D8B030D-6E8A-4147-A177-3AD203B41FA5}">
                      <a16:colId xmlns:a16="http://schemas.microsoft.com/office/drawing/2014/main" val="20002"/>
                    </a:ext>
                  </a:extLst>
                </a:gridCol>
              </a:tblGrid>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4"/>
                  </a:ext>
                </a:extLst>
              </a:tr>
            </a:tbl>
          </a:graphicData>
        </a:graphic>
      </p:graphicFrame>
      <p:sp>
        <p:nvSpPr>
          <p:cNvPr id="11" name="Rounded Rectangle 27">
            <a:extLst>
              <a:ext uri="{FF2B5EF4-FFF2-40B4-BE49-F238E27FC236}">
                <a16:creationId xmlns:a16="http://schemas.microsoft.com/office/drawing/2014/main" id="{2C65C845-6116-4A9A-B4C0-1A518DD64158}"/>
              </a:ext>
            </a:extLst>
          </p:cNvPr>
          <p:cNvSpPr>
            <a:spLocks noChangeArrowheads="1"/>
          </p:cNvSpPr>
          <p:nvPr/>
        </p:nvSpPr>
        <p:spPr bwMode="auto">
          <a:xfrm>
            <a:off x="2797920" y="4659982"/>
            <a:ext cx="1342032" cy="288032"/>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a:solidFill>
                <a:srgbClr val="000000"/>
              </a:solidFill>
              <a:latin typeface="Helvetica" panose="020B0604020202020204" pitchFamily="34" charset="0"/>
              <a:ea typeface="宋体" panose="02010600030101010101" pitchFamily="2" charset="-122"/>
            </a:endParaRPr>
          </a:p>
        </p:txBody>
      </p:sp>
      <p:grpSp>
        <p:nvGrpSpPr>
          <p:cNvPr id="12" name="Group 23">
            <a:extLst>
              <a:ext uri="{FF2B5EF4-FFF2-40B4-BE49-F238E27FC236}">
                <a16:creationId xmlns:a16="http://schemas.microsoft.com/office/drawing/2014/main" id="{10AD3CF9-02E3-462E-9625-5C796FAED93C}"/>
              </a:ext>
            </a:extLst>
          </p:cNvPr>
          <p:cNvGrpSpPr>
            <a:grpSpLocks/>
          </p:cNvGrpSpPr>
          <p:nvPr/>
        </p:nvGrpSpPr>
        <p:grpSpPr bwMode="auto">
          <a:xfrm>
            <a:off x="4007338" y="3291251"/>
            <a:ext cx="2233613" cy="434579"/>
            <a:chOff x="212" y="2163"/>
            <a:chExt cx="1876" cy="365"/>
          </a:xfrm>
        </p:grpSpPr>
        <p:sp>
          <p:nvSpPr>
            <p:cNvPr id="13" name="Rectangle 15">
              <a:extLst>
                <a:ext uri="{FF2B5EF4-FFF2-40B4-BE49-F238E27FC236}">
                  <a16:creationId xmlns:a16="http://schemas.microsoft.com/office/drawing/2014/main" id="{799196CD-3401-4172-8CA3-AEE3D6E3F576}"/>
                </a:ext>
              </a:extLst>
            </p:cNvPr>
            <p:cNvSpPr>
              <a:spLocks noChangeArrowheads="1"/>
            </p:cNvSpPr>
            <p:nvPr/>
          </p:nvSpPr>
          <p:spPr bwMode="auto">
            <a:xfrm>
              <a:off x="212" y="2163"/>
              <a:ext cx="18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14" name="Freeform 22">
              <a:extLst>
                <a:ext uri="{FF2B5EF4-FFF2-40B4-BE49-F238E27FC236}">
                  <a16:creationId xmlns:a16="http://schemas.microsoft.com/office/drawing/2014/main" id="{75B92FD3-2D29-4DE7-BCE0-5C9EEF3DFE5F}"/>
                </a:ext>
              </a:extLst>
            </p:cNvPr>
            <p:cNvSpPr>
              <a:spLocks/>
            </p:cNvSpPr>
            <p:nvPr/>
          </p:nvSpPr>
          <p:spPr bwMode="auto">
            <a:xfrm>
              <a:off x="942" y="2279"/>
              <a:ext cx="90" cy="90"/>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grpSp>
      <p:sp>
        <p:nvSpPr>
          <p:cNvPr id="15" name="不等号 14">
            <a:extLst>
              <a:ext uri="{FF2B5EF4-FFF2-40B4-BE49-F238E27FC236}">
                <a16:creationId xmlns:a16="http://schemas.microsoft.com/office/drawing/2014/main" id="{62FFA17E-3246-413A-A1C5-99BF87EDFD82}"/>
              </a:ext>
            </a:extLst>
          </p:cNvPr>
          <p:cNvSpPr/>
          <p:nvPr/>
        </p:nvSpPr>
        <p:spPr>
          <a:xfrm rot="2629609">
            <a:off x="2292736" y="3067048"/>
            <a:ext cx="792088" cy="480951"/>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a:spLocks noChangeArrowheads="1"/>
          </p:cNvSpPr>
          <p:nvPr/>
        </p:nvSpPr>
        <p:spPr bwMode="auto">
          <a:xfrm>
            <a:off x="6087491" y="1131590"/>
            <a:ext cx="3021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2336800" algn="l"/>
                <a:tab pos="3765550" algn="l"/>
              </a:tabLst>
            </a:pPr>
            <a:r>
              <a:rPr lang="en-US" altLang="zh-CN" sz="2000" b="1" i="1">
                <a:solidFill>
                  <a:srgbClr val="0000FF"/>
                </a:solidFill>
                <a:ea typeface="宋体" charset="-122"/>
              </a:rPr>
              <a:t>R</a:t>
            </a:r>
            <a:r>
              <a:rPr lang="en-US" altLang="zh-CN" sz="2000" b="1" i="1" baseline="-25000">
                <a:solidFill>
                  <a:srgbClr val="0000FF"/>
                </a:solidFill>
                <a:ea typeface="宋体" charset="-122"/>
              </a:rPr>
              <a:t>1</a:t>
            </a:r>
            <a:r>
              <a:rPr lang="en-US" altLang="zh-CN" sz="2000" b="1" i="1">
                <a:solidFill>
                  <a:srgbClr val="0000FF"/>
                </a:solidFill>
                <a:ea typeface="宋体" charset="-122"/>
              </a:rPr>
              <a:t> = (A,</a:t>
            </a:r>
            <a:r>
              <a:rPr lang="en-US" altLang="zh-CN" sz="2000" b="1" i="1">
                <a:solidFill>
                  <a:srgbClr val="FF0000"/>
                </a:solidFill>
                <a:ea typeface="宋体" charset="-122"/>
              </a:rPr>
              <a:t>B</a:t>
            </a:r>
            <a:r>
              <a:rPr lang="en-US" altLang="zh-CN" sz="2000" b="1" i="1">
                <a:solidFill>
                  <a:srgbClr val="0000FF"/>
                </a:solidFill>
                <a:ea typeface="宋体" charset="-122"/>
              </a:rPr>
              <a:t>)   R</a:t>
            </a:r>
            <a:r>
              <a:rPr lang="en-US" altLang="zh-CN" sz="2000" b="1" baseline="-25000">
                <a:solidFill>
                  <a:srgbClr val="0000FF"/>
                </a:solidFill>
                <a:ea typeface="宋体" charset="-122"/>
              </a:rPr>
              <a:t>2</a:t>
            </a:r>
            <a:r>
              <a:rPr lang="en-US" altLang="zh-CN" sz="2000" b="1" i="1">
                <a:solidFill>
                  <a:srgbClr val="0000FF"/>
                </a:solidFill>
                <a:ea typeface="宋体" charset="-122"/>
              </a:rPr>
              <a:t> = (</a:t>
            </a:r>
            <a:r>
              <a:rPr lang="en-US" altLang="zh-CN" sz="2000" b="1" i="1">
                <a:solidFill>
                  <a:srgbClr val="FF0000"/>
                </a:solidFill>
                <a:ea typeface="宋体" charset="-122"/>
              </a:rPr>
              <a:t>B</a:t>
            </a:r>
            <a:r>
              <a:rPr lang="en-US" altLang="zh-CN" sz="2000" b="1" i="1">
                <a:solidFill>
                  <a:srgbClr val="0000FF"/>
                </a:solidFill>
                <a:ea typeface="宋体" charset="-122"/>
              </a:rPr>
              <a:t>,C)</a:t>
            </a:r>
            <a:r>
              <a:rPr lang="zh-CN" altLang="en-US" sz="2000" b="1" i="1">
                <a:solidFill>
                  <a:srgbClr val="FF0000"/>
                </a:solidFill>
                <a:ea typeface="宋体" charset="-122"/>
              </a:rPr>
              <a:t>？</a:t>
            </a:r>
            <a:endParaRPr lang="en-US" altLang="zh-CN" sz="2000" b="1">
              <a:solidFill>
                <a:srgbClr val="FF0000"/>
              </a:solidFill>
              <a:ea typeface="宋体" charset="-122"/>
            </a:endParaRPr>
          </a:p>
        </p:txBody>
      </p:sp>
      <p:graphicFrame>
        <p:nvGraphicFramePr>
          <p:cNvPr id="17" name="表格 16">
            <a:extLst>
              <a:ext uri="{FF2B5EF4-FFF2-40B4-BE49-F238E27FC236}">
                <a16:creationId xmlns:a16="http://schemas.microsoft.com/office/drawing/2014/main" id="{B43025B9-98B7-4C4C-9F58-F2AEE5F383ED}"/>
              </a:ext>
            </a:extLst>
          </p:cNvPr>
          <p:cNvGraphicFramePr>
            <a:graphicFrameLocks noGrp="1"/>
          </p:cNvGraphicFramePr>
          <p:nvPr>
            <p:extLst>
              <p:ext uri="{D42A27DB-BD31-4B8C-83A1-F6EECF244321}">
                <p14:modId xmlns:p14="http://schemas.microsoft.com/office/powerpoint/2010/main" val="4147513888"/>
              </p:ext>
            </p:extLst>
          </p:nvPr>
        </p:nvGraphicFramePr>
        <p:xfrm>
          <a:off x="6280323" y="2088634"/>
          <a:ext cx="667941" cy="105918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8" name="文本框 7">
                <a:extLst>
                  <a:ext uri="{FF2B5EF4-FFF2-40B4-BE49-F238E27FC236}">
                    <a16:creationId xmlns:a16="http://schemas.microsoft.com/office/drawing/2014/main" id="{B3F69F45-2DB4-4A81-92FA-B4DEE6FCFE2E}"/>
                  </a:ext>
                </a:extLst>
              </p:cNvPr>
              <p:cNvSpPr txBox="1"/>
              <p:nvPr/>
            </p:nvSpPr>
            <p:spPr>
              <a:xfrm>
                <a:off x="6156176" y="1707654"/>
                <a:ext cx="864096"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a:rPr>
                            <m:t>𝑩</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18" name="文本框 7">
                <a:extLst>
                  <a:ext uri="{FF2B5EF4-FFF2-40B4-BE49-F238E27FC236}">
                    <a16:creationId xmlns="" xmlns:a16="http://schemas.microsoft.com/office/drawing/2014/main" xmlns:a14="http://schemas.microsoft.com/office/drawing/2010/main" id="{B3F69F45-2DB4-4A81-92FA-B4DEE6FCFE2E}"/>
                  </a:ext>
                </a:extLst>
              </p:cNvPr>
              <p:cNvSpPr txBox="1">
                <a:spLocks noRot="1" noChangeAspect="1" noMove="1" noResize="1" noEditPoints="1" noAdjustHandles="1" noChangeArrowheads="1" noChangeShapeType="1" noTextEdit="1"/>
              </p:cNvSpPr>
              <p:nvPr/>
            </p:nvSpPr>
            <p:spPr>
              <a:xfrm>
                <a:off x="6156176" y="1707654"/>
                <a:ext cx="864096" cy="317203"/>
              </a:xfrm>
              <a:prstGeom prst="rect">
                <a:avLst/>
              </a:prstGeom>
              <a:blipFill rotWithShape="1">
                <a:blip r:embed="rId5"/>
                <a:stretch>
                  <a:fillRect b="-5769"/>
                </a:stretch>
              </a:blipFill>
            </p:spPr>
            <p:txBody>
              <a:bodyPr/>
              <a:lstStyle/>
              <a:p>
                <a:r>
                  <a:rPr lang="zh-CN" altLang="en-US">
                    <a:noFill/>
                  </a:rPr>
                  <a:t> </a:t>
                </a:r>
              </a:p>
            </p:txBody>
          </p:sp>
        </mc:Fallback>
      </mc:AlternateContent>
      <p:sp>
        <p:nvSpPr>
          <p:cNvPr id="19" name="Rectangle 15">
            <a:extLst>
              <a:ext uri="{FF2B5EF4-FFF2-40B4-BE49-F238E27FC236}">
                <a16:creationId xmlns:a16="http://schemas.microsoft.com/office/drawing/2014/main" id="{799196CD-3401-4172-8CA3-AEE3D6E3F576}"/>
              </a:ext>
            </a:extLst>
          </p:cNvPr>
          <p:cNvSpPr>
            <a:spLocks noChangeArrowheads="1"/>
          </p:cNvSpPr>
          <p:nvPr/>
        </p:nvSpPr>
        <p:spPr bwMode="auto">
          <a:xfrm>
            <a:off x="6298827" y="3291830"/>
            <a:ext cx="2233613"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zh-CN" altLang="en-US" sz="1500" b="1">
                <a:solidFill>
                  <a:srgbClr val="1F07CF"/>
                </a:solidFill>
                <a:latin typeface="Helvetica" panose="020B0604020202020204" pitchFamily="34" charset="0"/>
                <a:ea typeface="宋体" panose="02010600030101010101" pitchFamily="2" charset="-122"/>
                <a:sym typeface="Symbol" panose="05050102010706020507" pitchFamily="18" charset="2"/>
              </a:rPr>
              <a:t></a:t>
            </a:r>
            <a:r>
              <a:rPr lang="en-US" altLang="zh-CN" sz="1500" b="1" baseline="-2500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(r)      </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20" name="Freeform 22">
            <a:extLst>
              <a:ext uri="{FF2B5EF4-FFF2-40B4-BE49-F238E27FC236}">
                <a16:creationId xmlns:a16="http://schemas.microsoft.com/office/drawing/2014/main" id="{75B92FD3-2D29-4DE7-BCE0-5C9EEF3DFE5F}"/>
              </a:ext>
            </a:extLst>
          </p:cNvPr>
          <p:cNvSpPr>
            <a:spLocks/>
          </p:cNvSpPr>
          <p:nvPr/>
        </p:nvSpPr>
        <p:spPr bwMode="auto">
          <a:xfrm>
            <a:off x="7201148" y="3400698"/>
            <a:ext cx="107156" cy="107156"/>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sp>
        <p:nvSpPr>
          <p:cNvPr id="21" name="TextBox 20"/>
          <p:cNvSpPr txBox="1"/>
          <p:nvPr/>
        </p:nvSpPr>
        <p:spPr>
          <a:xfrm>
            <a:off x="3980992" y="1271164"/>
            <a:ext cx="879040" cy="400110"/>
          </a:xfrm>
          <a:prstGeom prst="rect">
            <a:avLst/>
          </a:prstGeom>
          <a:noFill/>
        </p:spPr>
        <p:txBody>
          <a:bodyPr wrap="square" rtlCol="0">
            <a:spAutoFit/>
          </a:bodyPr>
          <a:lstStyle/>
          <a:p>
            <a:r>
              <a:rPr lang="pt-BR" altLang="zh-CN" sz="2000" b="1">
                <a:solidFill>
                  <a:srgbClr val="FF0000"/>
                </a:solidFill>
                <a:latin typeface="Comic Sans MS" pitchFamily="66" charset="0"/>
              </a:rPr>
              <a:t>lossy</a:t>
            </a:r>
            <a:endParaRPr lang="zh-CN" altLang="en-US" sz="2000" b="1">
              <a:solidFill>
                <a:srgbClr val="FF0000"/>
              </a:solidFill>
            </a:endParaRPr>
          </a:p>
        </p:txBody>
      </p:sp>
      <p:graphicFrame>
        <p:nvGraphicFramePr>
          <p:cNvPr id="22" name="表格 21">
            <a:extLst>
              <a:ext uri="{FF2B5EF4-FFF2-40B4-BE49-F238E27FC236}">
                <a16:creationId xmlns:a16="http://schemas.microsoft.com/office/drawing/2014/main" id="{59265602-0DE7-4D7E-8BF7-BF19E14D3490}"/>
              </a:ext>
            </a:extLst>
          </p:cNvPr>
          <p:cNvGraphicFramePr>
            <a:graphicFrameLocks noGrp="1"/>
          </p:cNvGraphicFramePr>
          <p:nvPr>
            <p:extLst>
              <p:ext uri="{D42A27DB-BD31-4B8C-83A1-F6EECF244321}">
                <p14:modId xmlns:p14="http://schemas.microsoft.com/office/powerpoint/2010/main" val="1493632858"/>
              </p:ext>
            </p:extLst>
          </p:nvPr>
        </p:nvGraphicFramePr>
        <p:xfrm>
          <a:off x="6876256" y="3801006"/>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3" name="文本框 6">
                <a:extLst>
                  <a:ext uri="{FF2B5EF4-FFF2-40B4-BE49-F238E27FC236}">
                    <a16:creationId xmlns:a16="http://schemas.microsoft.com/office/drawing/2014/main" id="{5F0D2496-9DF8-47A2-B479-26D6B7380C96}"/>
                  </a:ext>
                </a:extLst>
              </p:cNvPr>
              <p:cNvSpPr txBox="1"/>
              <p:nvPr/>
            </p:nvSpPr>
            <p:spPr>
              <a:xfrm>
                <a:off x="7035019" y="3507854"/>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23" name="文本框 6">
                <a:extLst>
                  <a:ext uri="{FF2B5EF4-FFF2-40B4-BE49-F238E27FC236}">
                    <a16:creationId xmlns="" xmlns:a16="http://schemas.microsoft.com/office/drawing/2014/main" xmlns:a14="http://schemas.microsoft.com/office/drawing/2010/main" id="{5F0D2496-9DF8-47A2-B479-26D6B7380C96}"/>
                  </a:ext>
                </a:extLst>
              </p:cNvPr>
              <p:cNvSpPr txBox="1">
                <a:spLocks noRot="1" noChangeAspect="1" noMove="1" noResize="1" noEditPoints="1" noAdjustHandles="1" noChangeArrowheads="1" noChangeShapeType="1" noTextEdit="1"/>
              </p:cNvSpPr>
              <p:nvPr/>
            </p:nvSpPr>
            <p:spPr>
              <a:xfrm>
                <a:off x="7035019" y="3507854"/>
                <a:ext cx="648072" cy="307777"/>
              </a:xfrm>
              <a:prstGeom prst="rect">
                <a:avLst/>
              </a:prstGeom>
              <a:blipFill rotWithShape="1">
                <a:blip r:embed="rId6"/>
                <a:stretch>
                  <a:fillRect/>
                </a:stretch>
              </a:blipFill>
            </p:spPr>
            <p:txBody>
              <a:bodyPr/>
              <a:lstStyle/>
              <a:p>
                <a:r>
                  <a:rPr lang="zh-CN" altLang="en-US">
                    <a:noFill/>
                  </a:rPr>
                  <a:t> </a:t>
                </a:r>
              </a:p>
            </p:txBody>
          </p:sp>
        </mc:Fallback>
      </mc:AlternateContent>
      <p:sp>
        <p:nvSpPr>
          <p:cNvPr id="24" name="TextBox 23"/>
          <p:cNvSpPr txBox="1"/>
          <p:nvPr/>
        </p:nvSpPr>
        <p:spPr>
          <a:xfrm>
            <a:off x="7437376" y="1595576"/>
            <a:ext cx="1239080" cy="400110"/>
          </a:xfrm>
          <a:prstGeom prst="rect">
            <a:avLst/>
          </a:prstGeom>
          <a:noFill/>
        </p:spPr>
        <p:txBody>
          <a:bodyPr wrap="square" rtlCol="0">
            <a:spAutoFit/>
          </a:bodyPr>
          <a:lstStyle/>
          <a:p>
            <a:r>
              <a:rPr lang="pt-BR" altLang="zh-CN" sz="2000" b="1">
                <a:solidFill>
                  <a:srgbClr val="FF0000"/>
                </a:solidFill>
                <a:latin typeface="Comic Sans MS" pitchFamily="66" charset="0"/>
              </a:rPr>
              <a:t>lossless</a:t>
            </a:r>
            <a:endParaRPr lang="zh-CN" altLang="en-US" sz="2000" b="1">
              <a:solidFill>
                <a:srgbClr val="FF0000"/>
              </a:solidFill>
            </a:endParaRPr>
          </a:p>
        </p:txBody>
      </p:sp>
    </p:spTree>
    <p:extLst>
      <p:ext uri="{BB962C8B-B14F-4D97-AF65-F5344CB8AC3E}">
        <p14:creationId xmlns:p14="http://schemas.microsoft.com/office/powerpoint/2010/main" val="515904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p:bldP spid="18" grpId="0"/>
      <p:bldP spid="19" grpId="0"/>
      <p:bldP spid="20" grpId="0" animBg="1"/>
      <p:bldP spid="21"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A352-A937-46A1-A591-3589258DBA7E}"/>
              </a:ext>
            </a:extLst>
          </p:cNvPr>
          <p:cNvSpPr>
            <a:spLocks noGrp="1"/>
          </p:cNvSpPr>
          <p:nvPr>
            <p:ph type="title"/>
          </p:nvPr>
        </p:nvSpPr>
        <p:spPr/>
        <p:txBody>
          <a:bodyPr/>
          <a:lstStyle/>
          <a:p>
            <a:pPr algn="ctr"/>
            <a:r>
              <a:rPr lang="en-US" altLang="zh-CN" dirty="0">
                <a:latin typeface="Comic Sans MS" pitchFamily="66" charset="0"/>
              </a:rPr>
              <a:t>Goal - Devise a Theory for the Following</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0BC70D-63BA-4B1D-A7D7-91AA8D62D1C6}"/>
                  </a:ext>
                </a:extLst>
              </p:cNvPr>
              <p:cNvSpPr>
                <a:spLocks noGrp="1"/>
              </p:cNvSpPr>
              <p:nvPr>
                <p:ph idx="1"/>
              </p:nvPr>
            </p:nvSpPr>
            <p:spPr>
              <a:xfrm>
                <a:off x="251520" y="692893"/>
                <a:ext cx="8568952" cy="3967089"/>
              </a:xfrm>
            </p:spPr>
            <p:txBody>
              <a:bodyPr/>
              <a:lstStyle/>
              <a:p>
                <a:pPr>
                  <a:lnSpc>
                    <a:spcPct val="120000"/>
                  </a:lnSpc>
                  <a:spcBef>
                    <a:spcPts val="0"/>
                  </a:spcBef>
                </a:pPr>
                <a:r>
                  <a:rPr lang="en-US" altLang="zh-CN" sz="2000" dirty="0">
                    <a:latin typeface="Comic Sans MS" pitchFamily="66" charset="0"/>
                  </a:rPr>
                  <a:t>Decide whether a particular relation </a:t>
                </a:r>
                <a14:m>
                  <m:oMath xmlns:m="http://schemas.openxmlformats.org/officeDocument/2006/math">
                    <m:r>
                      <a:rPr lang="en-US" altLang="zh-CN" sz="2000" b="1" i="1" smtClean="0">
                        <a:solidFill>
                          <a:srgbClr val="1F07CF"/>
                        </a:solidFill>
                        <a:latin typeface="Cambria Math" panose="02040503050406030204" pitchFamily="18" charset="0"/>
                      </a:rPr>
                      <m:t>𝑹</m:t>
                    </m:r>
                  </m:oMath>
                </a14:m>
                <a:r>
                  <a:rPr lang="en-US" altLang="zh-CN" sz="2000" dirty="0">
                    <a:latin typeface="Comic Sans MS" pitchFamily="66" charset="0"/>
                  </a:rPr>
                  <a:t> is in good form</a:t>
                </a:r>
              </a:p>
              <a:p>
                <a:pPr>
                  <a:lnSpc>
                    <a:spcPct val="120000"/>
                  </a:lnSpc>
                  <a:spcBef>
                    <a:spcPts val="0"/>
                  </a:spcBef>
                </a:pPr>
                <a:r>
                  <a:rPr lang="en-US" altLang="zh-CN" sz="2000" dirty="0">
                    <a:latin typeface="Comic Sans MS" pitchFamily="66" charset="0"/>
                  </a:rPr>
                  <a:t>In the case that </a:t>
                </a:r>
                <a14:m>
                  <m:oMath xmlns:m="http://schemas.openxmlformats.org/officeDocument/2006/math">
                    <m:r>
                      <a:rPr lang="en-US" altLang="zh-CN" sz="2000" b="1" i="1" smtClean="0">
                        <a:solidFill>
                          <a:srgbClr val="1F07CF"/>
                        </a:solidFill>
                        <a:latin typeface="Cambria Math" panose="02040503050406030204" pitchFamily="18" charset="0"/>
                      </a:rPr>
                      <m:t>𝑹</m:t>
                    </m:r>
                  </m:oMath>
                </a14:m>
                <a:r>
                  <a:rPr lang="en-US" altLang="zh-CN" sz="2000" dirty="0">
                    <a:latin typeface="Comic Sans MS" pitchFamily="66" charset="0"/>
                  </a:rPr>
                  <a:t> is not in “good” form, decompose it into a set of relations </a:t>
                </a:r>
                <a14:m>
                  <m:oMath xmlns:m="http://schemas.openxmlformats.org/officeDocument/2006/math">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𝟐</m:t>
                        </m:r>
                      </m:sub>
                    </m:sSub>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𝒏</m:t>
                        </m:r>
                      </m:sub>
                    </m:sSub>
                    <m:r>
                      <a:rPr lang="en-US" altLang="zh-CN" sz="2000" b="1" i="1" smtClean="0">
                        <a:solidFill>
                          <a:srgbClr val="1F07CF"/>
                        </a:solidFill>
                        <a:latin typeface="Cambria Math" panose="02040503050406030204" pitchFamily="18" charset="0"/>
                      </a:rPr>
                      <m:t>}</m:t>
                    </m:r>
                  </m:oMath>
                </a14:m>
                <a:r>
                  <a:rPr lang="en-US" altLang="zh-CN" sz="2000" b="1" dirty="0">
                    <a:solidFill>
                      <a:srgbClr val="1F07CF"/>
                    </a:solidFill>
                    <a:latin typeface="Comic Sans MS" pitchFamily="66" charset="0"/>
                  </a:rPr>
                  <a:t> </a:t>
                </a:r>
                <a:r>
                  <a:rPr lang="en-US" altLang="zh-CN" sz="2000" dirty="0">
                    <a:latin typeface="Comic Sans MS" pitchFamily="66" charset="0"/>
                  </a:rPr>
                  <a:t>such that </a:t>
                </a:r>
              </a:p>
              <a:p>
                <a:pPr lvl="1">
                  <a:lnSpc>
                    <a:spcPct val="120000"/>
                  </a:lnSpc>
                  <a:spcBef>
                    <a:spcPts val="0"/>
                  </a:spcBef>
                </a:pPr>
                <a:r>
                  <a:rPr lang="en-US" altLang="zh-CN" sz="1800" b="1" dirty="0">
                    <a:solidFill>
                      <a:srgbClr val="FF0000"/>
                    </a:solidFill>
                    <a:latin typeface="Comic Sans MS" pitchFamily="66" charset="0"/>
                  </a:rPr>
                  <a:t>each</a:t>
                </a:r>
                <a:r>
                  <a:rPr lang="en-US" altLang="zh-CN" sz="1800" dirty="0">
                    <a:latin typeface="Comic Sans MS" pitchFamily="66" charset="0"/>
                  </a:rPr>
                  <a:t> relation is in </a:t>
                </a:r>
                <a:r>
                  <a:rPr lang="en-US" altLang="zh-CN" sz="1800" b="1" dirty="0">
                    <a:solidFill>
                      <a:srgbClr val="FF0000"/>
                    </a:solidFill>
                    <a:latin typeface="Comic Sans MS" pitchFamily="66" charset="0"/>
                  </a:rPr>
                  <a:t>good form </a:t>
                </a:r>
              </a:p>
              <a:p>
                <a:pPr lvl="1">
                  <a:lnSpc>
                    <a:spcPct val="120000"/>
                  </a:lnSpc>
                  <a:spcBef>
                    <a:spcPts val="0"/>
                  </a:spcBef>
                </a:pPr>
                <a:r>
                  <a:rPr lang="en-US" altLang="zh-CN" sz="1800" dirty="0">
                    <a:latin typeface="Comic Sans MS" pitchFamily="66" charset="0"/>
                  </a:rPr>
                  <a:t>the decomposition is a </a:t>
                </a:r>
                <a:r>
                  <a:rPr lang="en-US" altLang="zh-CN" sz="1800" b="1">
                    <a:solidFill>
                      <a:srgbClr val="FF0000"/>
                    </a:solidFill>
                    <a:latin typeface="Comic Sans MS" pitchFamily="66" charset="0"/>
                  </a:rPr>
                  <a:t>lossless-join decomposition</a:t>
                </a:r>
                <a:r>
                  <a:rPr lang="zh-CN" altLang="en-US" sz="1800" b="1">
                    <a:solidFill>
                      <a:srgbClr val="FF0000"/>
                    </a:solidFill>
                    <a:latin typeface="Comic Sans MS" pitchFamily="66" charset="0"/>
                  </a:rPr>
                  <a:t>（无损连接分解）</a:t>
                </a:r>
                <a:endParaRPr lang="en-US" altLang="zh-CN" sz="1800" b="1" dirty="0">
                  <a:solidFill>
                    <a:srgbClr val="FF0000"/>
                  </a:solidFill>
                  <a:latin typeface="Comic Sans MS" pitchFamily="66" charset="0"/>
                </a:endParaRPr>
              </a:p>
              <a:p>
                <a:pPr lvl="1">
                  <a:lnSpc>
                    <a:spcPct val="120000"/>
                  </a:lnSpc>
                  <a:spcBef>
                    <a:spcPts val="0"/>
                  </a:spcBef>
                </a:pPr>
                <a:r>
                  <a:rPr lang="en-US" altLang="zh-CN" sz="1800" dirty="0">
                    <a:latin typeface="Comic Sans MS" pitchFamily="66" charset="0"/>
                  </a:rPr>
                  <a:t>the decomposition </a:t>
                </a:r>
                <a:r>
                  <a:rPr lang="en-US" altLang="zh-CN" sz="1800">
                    <a:latin typeface="Comic Sans MS" pitchFamily="66" charset="0"/>
                  </a:rPr>
                  <a:t>is </a:t>
                </a:r>
                <a:r>
                  <a:rPr lang="en-US" altLang="zh-CN" sz="1800" b="1">
                    <a:solidFill>
                      <a:srgbClr val="FF0000"/>
                    </a:solidFill>
                    <a:latin typeface="Comic Sans MS" pitchFamily="66" charset="0"/>
                  </a:rPr>
                  <a:t>dependency-preservation</a:t>
                </a:r>
                <a:r>
                  <a:rPr lang="zh-CN" altLang="en-US" sz="1800" b="1">
                    <a:solidFill>
                      <a:srgbClr val="FF0000"/>
                    </a:solidFill>
                    <a:latin typeface="Comic Sans MS" pitchFamily="66" charset="0"/>
                  </a:rPr>
                  <a:t>（保持依赖）</a:t>
                </a:r>
                <a:endParaRPr lang="en-US" altLang="zh-CN" sz="1800" b="1" dirty="0">
                  <a:solidFill>
                    <a:srgbClr val="FF0000"/>
                  </a:solidFill>
                  <a:latin typeface="Comic Sans MS" pitchFamily="66" charset="0"/>
                </a:endParaRPr>
              </a:p>
              <a:p>
                <a:pPr>
                  <a:lnSpc>
                    <a:spcPct val="120000"/>
                  </a:lnSpc>
                  <a:spcBef>
                    <a:spcPts val="0"/>
                  </a:spcBef>
                </a:pPr>
                <a:r>
                  <a:rPr lang="en-US" altLang="zh-CN" sz="2000" dirty="0">
                    <a:latin typeface="Comic Sans MS" pitchFamily="66" charset="0"/>
                  </a:rPr>
                  <a:t>Our theory is based on:</a:t>
                </a:r>
              </a:p>
              <a:p>
                <a:pPr lvl="1">
                  <a:lnSpc>
                    <a:spcPct val="120000"/>
                  </a:lnSpc>
                  <a:spcBef>
                    <a:spcPts val="0"/>
                  </a:spcBef>
                </a:pPr>
                <a:r>
                  <a:rPr lang="en-US" altLang="zh-CN" sz="1800" b="1">
                    <a:solidFill>
                      <a:srgbClr val="1B06BA"/>
                    </a:solidFill>
                    <a:latin typeface="Comic Sans MS" pitchFamily="66" charset="0"/>
                  </a:rPr>
                  <a:t>functional dependencies (</a:t>
                </a:r>
                <a:r>
                  <a:rPr lang="zh-CN" altLang="en-US" sz="1800" b="1">
                    <a:solidFill>
                      <a:srgbClr val="1B06BA"/>
                    </a:solidFill>
                    <a:latin typeface="Comic Sans MS" pitchFamily="66" charset="0"/>
                  </a:rPr>
                  <a:t>函数依赖</a:t>
                </a:r>
                <a:r>
                  <a:rPr lang="en-US" altLang="zh-CN" sz="1800" b="1">
                    <a:solidFill>
                      <a:srgbClr val="1B06BA"/>
                    </a:solidFill>
                    <a:latin typeface="Comic Sans MS" pitchFamily="66" charset="0"/>
                  </a:rPr>
                  <a:t>)</a:t>
                </a:r>
                <a:endParaRPr lang="en-US" altLang="zh-CN" sz="1800" b="1" dirty="0">
                  <a:solidFill>
                    <a:srgbClr val="1B06BA"/>
                  </a:solidFill>
                  <a:latin typeface="Comic Sans MS" pitchFamily="66" charset="0"/>
                </a:endParaRPr>
              </a:p>
              <a:p>
                <a:pPr lvl="1">
                  <a:lnSpc>
                    <a:spcPct val="120000"/>
                  </a:lnSpc>
                  <a:spcBef>
                    <a:spcPts val="0"/>
                  </a:spcBef>
                </a:pPr>
                <a:r>
                  <a:rPr lang="en-US" altLang="zh-CN" sz="1800" dirty="0">
                    <a:latin typeface="Comic Sans MS" pitchFamily="66" charset="0"/>
                  </a:rPr>
                  <a:t>multi-valued dependencies</a:t>
                </a:r>
                <a:endParaRPr lang="zh-CN" altLang="en-US" sz="18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B0BC70D-63BA-4B1D-A7D7-91AA8D62D1C6}"/>
                  </a:ext>
                </a:extLst>
              </p:cNvPr>
              <p:cNvSpPr>
                <a:spLocks noGrp="1" noRot="1" noChangeAspect="1" noMove="1" noResize="1" noEditPoints="1" noAdjustHandles="1" noChangeArrowheads="1" noChangeShapeType="1" noTextEdit="1"/>
              </p:cNvSpPr>
              <p:nvPr>
                <p:ph idx="1"/>
              </p:nvPr>
            </p:nvSpPr>
            <p:spPr>
              <a:xfrm>
                <a:off x="251520" y="692893"/>
                <a:ext cx="8568952" cy="3967089"/>
              </a:xfrm>
              <a:blipFill rotWithShape="1">
                <a:blip r:embed="rId2"/>
                <a:stretch>
                  <a:fillRect l="-996" t="-1231" r="-2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074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arn(inVertical)">
                                      <p:cBhvr>
                                        <p:cTn id="31" dur="500"/>
                                        <p:tgtEl>
                                          <p:spTgt spid="3">
                                            <p:txEl>
                                              <p:pRg st="5" end="5"/>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arn(inVertical)">
                                      <p:cBhvr>
                                        <p:cTn id="34" dur="500"/>
                                        <p:tgtEl>
                                          <p:spTgt spid="3">
                                            <p:txEl>
                                              <p:pRg st="6" end="6"/>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arn(inVertic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17FC6-CFEF-4625-A6CF-254C8209CAC8}"/>
              </a:ext>
            </a:extLst>
          </p:cNvPr>
          <p:cNvSpPr>
            <a:spLocks noGrp="1"/>
          </p:cNvSpPr>
          <p:nvPr>
            <p:ph type="title"/>
          </p:nvPr>
        </p:nvSpPr>
        <p:spPr/>
        <p:txBody>
          <a:bodyPr/>
          <a:lstStyle/>
          <a:p>
            <a:pPr algn="ctr"/>
            <a:r>
              <a:rPr lang="en-US" altLang="zh-CN" dirty="0">
                <a:latin typeface="Comic Sans MS" pitchFamily="66" charset="0"/>
              </a:rPr>
              <a:t>Functional Dependencies (</a:t>
            </a:r>
            <a:r>
              <a:rPr lang="zh-CN" altLang="en-US" dirty="0">
                <a:latin typeface="Comic Sans MS" pitchFamily="66" charset="0"/>
              </a:rPr>
              <a:t>函数依赖</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6AFEC2A-C6C8-4C5F-AE79-F73809AFE196}"/>
              </a:ext>
            </a:extLst>
          </p:cNvPr>
          <p:cNvSpPr>
            <a:spLocks noGrp="1"/>
          </p:cNvSpPr>
          <p:nvPr>
            <p:ph idx="1"/>
          </p:nvPr>
        </p:nvSpPr>
        <p:spPr/>
        <p:txBody>
          <a:bodyPr/>
          <a:lstStyle/>
          <a:p>
            <a:pPr>
              <a:lnSpc>
                <a:spcPct val="150000"/>
              </a:lnSpc>
              <a:spcBef>
                <a:spcPts val="600"/>
              </a:spcBef>
            </a:pPr>
            <a:r>
              <a:rPr lang="en-US" altLang="zh-CN" sz="2000" dirty="0">
                <a:latin typeface="Comic Sans MS" pitchFamily="66" charset="0"/>
              </a:rPr>
              <a:t>Constraints on the set of </a:t>
            </a:r>
            <a:r>
              <a:rPr lang="en-US" altLang="zh-CN" sz="2000" b="1" dirty="0">
                <a:solidFill>
                  <a:srgbClr val="FF0000"/>
                </a:solidFill>
                <a:latin typeface="Comic Sans MS" pitchFamily="66" charset="0"/>
              </a:rPr>
              <a:t>legal relations</a:t>
            </a:r>
          </a:p>
          <a:p>
            <a:pPr>
              <a:lnSpc>
                <a:spcPct val="150000"/>
              </a:lnSpc>
              <a:spcBef>
                <a:spcPts val="600"/>
              </a:spcBef>
            </a:pPr>
            <a:r>
              <a:rPr lang="en-US" altLang="zh-CN" sz="2000" dirty="0">
                <a:latin typeface="Comic Sans MS" pitchFamily="66" charset="0"/>
              </a:rPr>
              <a:t>Require that the value for a certain set of attributes </a:t>
            </a:r>
            <a:r>
              <a:rPr lang="en-US" altLang="zh-CN" sz="2000" b="1" dirty="0">
                <a:solidFill>
                  <a:srgbClr val="FF0000"/>
                </a:solidFill>
                <a:latin typeface="Comic Sans MS" pitchFamily="66" charset="0"/>
              </a:rPr>
              <a:t>determines uniquely</a:t>
            </a:r>
            <a:r>
              <a:rPr lang="en-US" altLang="zh-CN" sz="2000" dirty="0">
                <a:latin typeface="Comic Sans MS" pitchFamily="66" charset="0"/>
              </a:rPr>
              <a:t> the value for another set of attributes</a:t>
            </a:r>
          </a:p>
          <a:p>
            <a:pPr>
              <a:lnSpc>
                <a:spcPct val="150000"/>
              </a:lnSpc>
              <a:spcBef>
                <a:spcPts val="600"/>
              </a:spcBef>
            </a:pPr>
            <a:r>
              <a:rPr lang="en-US" altLang="zh-CN" sz="2000" dirty="0">
                <a:latin typeface="Comic Sans MS" pitchFamily="66" charset="0"/>
              </a:rPr>
              <a:t>A functional dependency is a generalization of the notion of a </a:t>
            </a:r>
            <a:r>
              <a:rPr lang="en-US" altLang="zh-CN" sz="2000" b="1" dirty="0">
                <a:solidFill>
                  <a:srgbClr val="FF0000"/>
                </a:solidFill>
                <a:latin typeface="Comic Sans MS" pitchFamily="66" charset="0"/>
              </a:rPr>
              <a:t>key</a:t>
            </a:r>
          </a:p>
          <a:p>
            <a:pPr>
              <a:lnSpc>
                <a:spcPct val="150000"/>
              </a:lnSpc>
              <a:spcBef>
                <a:spcPts val="600"/>
              </a:spcBef>
            </a:pPr>
            <a:endParaRPr lang="zh-CN" altLang="en-US" sz="2000" dirty="0">
              <a:latin typeface="Comic Sans MS" pitchFamily="66" charset="0"/>
            </a:endParaRPr>
          </a:p>
        </p:txBody>
      </p:sp>
    </p:spTree>
    <p:extLst>
      <p:ext uri="{BB962C8B-B14F-4D97-AF65-F5344CB8AC3E}">
        <p14:creationId xmlns:p14="http://schemas.microsoft.com/office/powerpoint/2010/main" val="35309043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F5393-A9FE-4D54-B935-7138B9E1D6DA}"/>
              </a:ext>
            </a:extLst>
          </p:cNvPr>
          <p:cNvSpPr>
            <a:spLocks noGrp="1"/>
          </p:cNvSpPr>
          <p:nvPr>
            <p:ph type="title"/>
          </p:nvPr>
        </p:nvSpPr>
        <p:spPr/>
        <p:txBody>
          <a:bodyPr/>
          <a:lstStyle/>
          <a:p>
            <a:pPr algn="ctr"/>
            <a:r>
              <a:rPr lang="en-US" altLang="zh-CN" dirty="0">
                <a:latin typeface="Comic Sans MS" pitchFamily="66" charset="0"/>
              </a:rPr>
              <a:t>Functional Dependencies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4839A6-C0E3-4DF3-8236-900692470F80}"/>
                  </a:ext>
                </a:extLst>
              </p:cNvPr>
              <p:cNvSpPr>
                <a:spLocks noGrp="1"/>
              </p:cNvSpPr>
              <p:nvPr>
                <p:ph idx="1"/>
              </p:nvPr>
            </p:nvSpPr>
            <p:spPr>
              <a:xfrm>
                <a:off x="251520" y="789553"/>
                <a:ext cx="8712968" cy="3805070"/>
              </a:xfrm>
            </p:spPr>
            <p:txBody>
              <a:bodyPr/>
              <a:lstStyle/>
              <a:p>
                <a:r>
                  <a:rPr lang="en-US" altLang="zh-CN" sz="2000" dirty="0">
                    <a:latin typeface="Comic Sans MS" pitchFamily="66" charset="0"/>
                  </a:rPr>
                  <a:t>Let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itchFamily="66" charset="0"/>
                  </a:rPr>
                  <a:t> be a relation schema,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r>
                  <a:rPr lang="en-US" altLang="zh-CN" sz="2000" dirty="0">
                    <a:latin typeface="Comic Sans MS" pitchFamily="66" charset="0"/>
                  </a:rPr>
                  <a:t> and </a:t>
                </a:r>
                <a14:m>
                  <m:oMath xmlns:m="http://schemas.openxmlformats.org/officeDocument/2006/math">
                    <m:r>
                      <a:rPr lang="zh-CN" altLang="en-US" sz="2000" b="1" i="1" smtClean="0">
                        <a:solidFill>
                          <a:srgbClr val="FF0000"/>
                        </a:solidFill>
                        <a:latin typeface="Cambria Math" panose="02040503050406030204" pitchFamily="18" charset="0"/>
                      </a:rPr>
                      <m:t>𝜷</m:t>
                    </m:r>
                    <m:r>
                      <a:rPr lang="zh-CN" altLang="en-US"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endParaRPr lang="en-US" altLang="zh-CN" sz="2000" b="1" dirty="0">
                  <a:latin typeface="Comic Sans MS" pitchFamily="66" charset="0"/>
                </a:endParaRPr>
              </a:p>
              <a:p>
                <a:r>
                  <a:rPr lang="en-US" altLang="zh-CN" sz="2000" dirty="0">
                    <a:latin typeface="Comic Sans MS" pitchFamily="66" charset="0"/>
                  </a:rPr>
                  <a:t>The </a:t>
                </a:r>
                <a:r>
                  <a:rPr lang="en-US" altLang="zh-CN" sz="2000" dirty="0">
                    <a:solidFill>
                      <a:srgbClr val="1F07CF"/>
                    </a:solidFill>
                    <a:latin typeface="Comic Sans MS" pitchFamily="66" charset="0"/>
                  </a:rPr>
                  <a:t>functional dependency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a:t>
                </a:r>
                <a:r>
                  <a:rPr lang="en-US" altLang="zh-CN" sz="2000" dirty="0">
                    <a:latin typeface="Comic Sans MS" pitchFamily="66" charset="0"/>
                  </a:rPr>
                  <a:t>holds on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itchFamily="66" charset="0"/>
                  </a:rPr>
                  <a:t> </a:t>
                </a:r>
              </a:p>
              <a:p>
                <a:pPr lvl="1"/>
                <a:r>
                  <a:rPr lang="en-US" altLang="zh-CN" sz="1800" dirty="0">
                    <a:latin typeface="Comic Sans MS" pitchFamily="66" charset="0"/>
                  </a:rPr>
                  <a:t>for </a:t>
                </a:r>
                <a:r>
                  <a:rPr lang="en-US" altLang="zh-CN" sz="1800" b="1" dirty="0">
                    <a:solidFill>
                      <a:srgbClr val="1B06BA"/>
                    </a:solidFill>
                    <a:latin typeface="Comic Sans MS" pitchFamily="66" charset="0"/>
                  </a:rPr>
                  <a:t>ANY</a:t>
                </a:r>
                <a:r>
                  <a:rPr lang="en-US" altLang="zh-CN" sz="1800" dirty="0">
                    <a:latin typeface="Comic Sans MS" pitchFamily="66" charset="0"/>
                  </a:rPr>
                  <a:t> legal relations </a:t>
                </a:r>
                <a14:m>
                  <m:oMath xmlns:m="http://schemas.openxmlformats.org/officeDocument/2006/math">
                    <m:r>
                      <a:rPr lang="en-US" altLang="zh-CN" sz="1800" b="1" i="1" smtClean="0">
                        <a:solidFill>
                          <a:srgbClr val="1B06BA"/>
                        </a:solidFill>
                        <a:latin typeface="Cambria Math" panose="02040503050406030204" pitchFamily="18" charset="0"/>
                      </a:rPr>
                      <m:t>𝒓</m:t>
                    </m:r>
                    <m:r>
                      <a:rPr lang="en-US" altLang="zh-CN"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𝑹</m:t>
                    </m:r>
                    <m:r>
                      <a:rPr lang="en-US" altLang="zh-CN" sz="1800" b="1" i="1" smtClean="0">
                        <a:solidFill>
                          <a:srgbClr val="1B06BA"/>
                        </a:solidFill>
                        <a:latin typeface="Cambria Math" panose="02040503050406030204" pitchFamily="18" charset="0"/>
                      </a:rPr>
                      <m:t>)</m:t>
                    </m:r>
                  </m:oMath>
                </a14:m>
                <a:r>
                  <a:rPr lang="en-US" altLang="zh-CN" sz="1800" b="1" dirty="0">
                    <a:solidFill>
                      <a:srgbClr val="1B06BA"/>
                    </a:solidFill>
                    <a:latin typeface="Comic Sans MS" pitchFamily="66" charset="0"/>
                  </a:rPr>
                  <a:t>, </a:t>
                </a:r>
                <a:r>
                  <a:rPr lang="en-US" altLang="zh-CN" sz="1800" dirty="0">
                    <a:latin typeface="Comic Sans MS" pitchFamily="66" charset="0"/>
                  </a:rPr>
                  <a:t>whenever any two tuples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𝒕</m:t>
                        </m:r>
                      </m:e>
                      <m:sub>
                        <m:r>
                          <a:rPr lang="en-US" altLang="zh-CN" sz="1800" b="1" i="1" smtClean="0">
                            <a:solidFill>
                              <a:srgbClr val="1B06BA"/>
                            </a:solidFill>
                            <a:latin typeface="Cambria Math" panose="02040503050406030204" pitchFamily="18" charset="0"/>
                          </a:rPr>
                          <m:t>𝟏</m:t>
                        </m:r>
                      </m:sub>
                    </m:sSub>
                  </m:oMath>
                </a14:m>
                <a:r>
                  <a:rPr lang="en-US" altLang="zh-CN" sz="1800" b="1" dirty="0">
                    <a:solidFill>
                      <a:srgbClr val="1B06BA"/>
                    </a:solidFill>
                    <a:latin typeface="Comic Sans MS" pitchFamily="66" charset="0"/>
                  </a:rPr>
                  <a:t> </a:t>
                </a:r>
                <a:r>
                  <a:rPr lang="en-US" altLang="zh-CN" sz="1800" dirty="0">
                    <a:latin typeface="Comic Sans MS" pitchFamily="66" charset="0"/>
                  </a:rPr>
                  <a:t>and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𝒕</m:t>
                        </m:r>
                      </m:e>
                      <m:sub>
                        <m:r>
                          <a:rPr lang="en-US" altLang="zh-CN" sz="1800" b="1" i="1" smtClean="0">
                            <a:solidFill>
                              <a:srgbClr val="1B06BA"/>
                            </a:solidFill>
                            <a:latin typeface="Cambria Math" panose="02040503050406030204" pitchFamily="18" charset="0"/>
                          </a:rPr>
                          <m:t>𝟐</m:t>
                        </m:r>
                      </m:sub>
                    </m:sSub>
                    <m:r>
                      <a:rPr lang="en-US" altLang="zh-CN" sz="1800" i="1">
                        <a:latin typeface="Cambria Math" panose="02040503050406030204" pitchFamily="18" charset="0"/>
                      </a:rPr>
                      <m:t> </m:t>
                    </m:r>
                  </m:oMath>
                </a14:m>
                <a:r>
                  <a:rPr lang="en-US" altLang="zh-CN" sz="1800" dirty="0">
                    <a:latin typeface="Comic Sans MS" pitchFamily="66" charset="0"/>
                  </a:rPr>
                  <a:t>of </a:t>
                </a:r>
                <a14:m>
                  <m:oMath xmlns:m="http://schemas.openxmlformats.org/officeDocument/2006/math">
                    <m:r>
                      <a:rPr lang="en-US" altLang="zh-CN" sz="1800" b="1" i="1" smtClean="0">
                        <a:solidFill>
                          <a:srgbClr val="1B06BA"/>
                        </a:solidFill>
                        <a:latin typeface="Cambria Math" panose="02040503050406030204" pitchFamily="18" charset="0"/>
                      </a:rPr>
                      <m:t>𝒓</m:t>
                    </m:r>
                  </m:oMath>
                </a14:m>
                <a:r>
                  <a:rPr lang="en-US" altLang="zh-CN" sz="1800" dirty="0">
                    <a:latin typeface="Comic Sans MS" pitchFamily="66" charset="0"/>
                  </a:rPr>
                  <a:t> agree on the attributes </a:t>
                </a:r>
                <a14:m>
                  <m:oMath xmlns:m="http://schemas.openxmlformats.org/officeDocument/2006/math">
                    <m:r>
                      <a:rPr lang="zh-CN" altLang="en-US" sz="1800" b="1" i="1" smtClean="0">
                        <a:solidFill>
                          <a:srgbClr val="1B06BA"/>
                        </a:solidFill>
                        <a:latin typeface="Cambria Math" panose="02040503050406030204" pitchFamily="18" charset="0"/>
                      </a:rPr>
                      <m:t>𝜶</m:t>
                    </m:r>
                  </m:oMath>
                </a14:m>
                <a:r>
                  <a:rPr lang="en-US" altLang="zh-CN" sz="1800" dirty="0">
                    <a:latin typeface="Comic Sans MS" pitchFamily="66" charset="0"/>
                  </a:rPr>
                  <a:t>, they also agree on the attributes </a:t>
                </a:r>
                <a14:m>
                  <m:oMath xmlns:m="http://schemas.openxmlformats.org/officeDocument/2006/math">
                    <m:r>
                      <a:rPr lang="zh-CN" altLang="en-US" sz="1800" b="1" i="1" smtClean="0">
                        <a:solidFill>
                          <a:srgbClr val="1B06BA"/>
                        </a:solidFill>
                        <a:latin typeface="Cambria Math" panose="02040503050406030204" pitchFamily="18" charset="0"/>
                      </a:rPr>
                      <m:t>𝜷</m:t>
                    </m:r>
                  </m:oMath>
                </a14:m>
                <a:endParaRPr lang="en-US" altLang="zh-CN" sz="1800" b="1" dirty="0">
                  <a:solidFill>
                    <a:srgbClr val="1B06BA"/>
                  </a:solidFill>
                  <a:latin typeface="Comic Sans MS" pitchFamily="66" charset="0"/>
                </a:endParaRPr>
              </a:p>
              <a:p>
                <a:pPr lvl="1"/>
                <a:r>
                  <a:rPr lang="en-US" altLang="zh-CN" sz="1800" dirty="0">
                    <a:latin typeface="Comic Sans MS" pitchFamily="66" charset="0"/>
                  </a:rPr>
                  <a:t>i.e., </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𝒕</m:t>
                        </m:r>
                      </m:e>
                      <m:sub>
                        <m:r>
                          <a:rPr lang="en-US" altLang="zh-CN" sz="1800" b="1" i="1" smtClean="0">
                            <a:solidFill>
                              <a:srgbClr val="FF0000"/>
                            </a:solidFill>
                            <a:latin typeface="Cambria Math" panose="02040503050406030204" pitchFamily="18" charset="0"/>
                          </a:rPr>
                          <m:t>𝟏</m:t>
                        </m:r>
                      </m:sub>
                    </m:sSub>
                    <m:d>
                      <m:dPr>
                        <m:begChr m:val="["/>
                        <m:endChr m:val="]"/>
                        <m:ctrlPr>
                          <a:rPr lang="en-US" altLang="zh-CN" sz="1800" b="1" i="1" smtClean="0">
                            <a:solidFill>
                              <a:srgbClr val="FF0000"/>
                            </a:solidFill>
                            <a:latin typeface="Cambria Math" panose="02040503050406030204" pitchFamily="18" charset="0"/>
                          </a:rPr>
                        </m:ctrlPr>
                      </m:dPr>
                      <m:e>
                        <m:r>
                          <a:rPr lang="zh-CN" altLang="en-US" sz="1800" b="1" i="1" smtClean="0">
                            <a:solidFill>
                              <a:srgbClr val="FF0000"/>
                            </a:solidFill>
                            <a:latin typeface="Cambria Math" panose="02040503050406030204" pitchFamily="18" charset="0"/>
                          </a:rPr>
                          <m:t>𝜶</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𝒕</m:t>
                        </m:r>
                      </m:e>
                      <m:sub>
                        <m:r>
                          <a:rPr lang="en-US" altLang="zh-CN" sz="1800" b="1" i="1" smtClean="0">
                            <a:solidFill>
                              <a:srgbClr val="FF0000"/>
                            </a:solidFill>
                            <a:latin typeface="Cambria Math" panose="02040503050406030204" pitchFamily="18" charset="0"/>
                          </a:rPr>
                          <m:t>𝟐</m:t>
                        </m:r>
                      </m:sub>
                    </m:sSub>
                    <m:r>
                      <a:rPr lang="en-US" altLang="zh-CN"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ea typeface="Cambria Math" panose="02040503050406030204" pitchFamily="18" charset="0"/>
                      </a:rPr>
                      <m:t>⇒</m:t>
                    </m:r>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𝒕</m:t>
                        </m:r>
                      </m:e>
                      <m:sub>
                        <m:r>
                          <a:rPr lang="en-US" altLang="zh-CN" sz="1800" b="1" i="1">
                            <a:solidFill>
                              <a:srgbClr val="FF0000"/>
                            </a:solidFill>
                            <a:latin typeface="Cambria Math" panose="02040503050406030204" pitchFamily="18" charset="0"/>
                          </a:rPr>
                          <m:t>𝟏</m:t>
                        </m:r>
                      </m:sub>
                    </m:sSub>
                    <m:d>
                      <m:dPr>
                        <m:begChr m:val="["/>
                        <m:endChr m:val="]"/>
                        <m:ctrlPr>
                          <a:rPr lang="en-US" altLang="zh-CN" sz="1800" b="1" i="1">
                            <a:solidFill>
                              <a:srgbClr val="FF0000"/>
                            </a:solidFill>
                            <a:latin typeface="Cambria Math" panose="02040503050406030204" pitchFamily="18" charset="0"/>
                          </a:rPr>
                        </m:ctrlPr>
                      </m:dPr>
                      <m:e>
                        <m:r>
                          <a:rPr lang="zh-CN" altLang="en-US" sz="1800" b="1" i="1" smtClean="0">
                            <a:solidFill>
                              <a:srgbClr val="FF0000"/>
                            </a:solidFill>
                            <a:latin typeface="Cambria Math" panose="02040503050406030204" pitchFamily="18" charset="0"/>
                          </a:rPr>
                          <m:t>𝜷</m:t>
                        </m:r>
                      </m:e>
                    </m:d>
                    <m:r>
                      <a:rPr lang="en-US" altLang="zh-CN" sz="1800" b="1" i="1">
                        <a:solidFill>
                          <a:srgbClr val="FF0000"/>
                        </a:solidFill>
                        <a:latin typeface="Cambria Math" panose="02040503050406030204" pitchFamily="18" charset="0"/>
                      </a:rPr>
                      <m:t>=</m:t>
                    </m:r>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𝒕</m:t>
                        </m:r>
                      </m:e>
                      <m:sub>
                        <m:r>
                          <a:rPr lang="en-US" altLang="zh-CN" sz="1800" b="1" i="1">
                            <a:solidFill>
                              <a:srgbClr val="FF0000"/>
                            </a:solidFill>
                            <a:latin typeface="Cambria Math" panose="02040503050406030204" pitchFamily="18" charset="0"/>
                          </a:rPr>
                          <m:t>𝟐</m:t>
                        </m:r>
                      </m:sub>
                    </m:sSub>
                    <m:r>
                      <a:rPr lang="en-US" altLang="zh-CN" sz="1800" b="1" i="1">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𝜷</m:t>
                    </m:r>
                    <m:r>
                      <a:rPr lang="en-US" altLang="zh-CN" sz="1800" b="1" i="1">
                        <a:solidFill>
                          <a:srgbClr val="FF0000"/>
                        </a:solidFill>
                        <a:latin typeface="Cambria Math" panose="02040503050406030204" pitchFamily="18" charset="0"/>
                      </a:rPr>
                      <m:t>]</m:t>
                    </m:r>
                  </m:oMath>
                </a14:m>
                <a:endParaRPr lang="en-US" altLang="zh-CN" sz="1800" b="1" dirty="0">
                  <a:latin typeface="Comic Sans MS" pitchFamily="66" charset="0"/>
                </a:endParaRPr>
              </a:p>
              <a:p>
                <a:r>
                  <a:rPr lang="en-US" altLang="zh-CN" sz="2000" dirty="0">
                    <a:latin typeface="Comic Sans MS" pitchFamily="66" charset="0"/>
                  </a:rPr>
                  <a:t>E.g., </a:t>
                </a:r>
              </a:p>
              <a:p>
                <a:pPr lvl="1"/>
                <a:r>
                  <a:rPr lang="en-US" altLang="zh-CN" sz="1800" dirty="0">
                    <a:latin typeface="Comic Sans MS" pitchFamily="66" charset="0"/>
                  </a:rPr>
                  <a:t>Consider </a:t>
                </a:r>
                <a14:m>
                  <m:oMath xmlns:m="http://schemas.openxmlformats.org/officeDocument/2006/math">
                    <m:r>
                      <a:rPr lang="en-US" altLang="zh-CN" sz="1800" b="1" i="1" smtClean="0">
                        <a:solidFill>
                          <a:srgbClr val="1F07CF"/>
                        </a:solidFill>
                        <a:latin typeface="Cambria Math" panose="02040503050406030204" pitchFamily="18" charset="0"/>
                      </a:rPr>
                      <m:t>𝒓</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𝑩</m:t>
                    </m:r>
                    <m:r>
                      <a:rPr lang="en-US" altLang="zh-CN" sz="1800" b="1" i="1" smtClean="0">
                        <a:solidFill>
                          <a:srgbClr val="1F07CF"/>
                        </a:solidFill>
                        <a:latin typeface="Cambria Math" panose="02040503050406030204" pitchFamily="18" charset="0"/>
                      </a:rPr>
                      <m:t>)</m:t>
                    </m:r>
                  </m:oMath>
                </a14:m>
                <a:r>
                  <a:rPr lang="en-US" altLang="zh-CN" sz="1800" dirty="0">
                    <a:latin typeface="Comic Sans MS" pitchFamily="66" charset="0"/>
                  </a:rPr>
                  <a:t> with the following instance of </a:t>
                </a:r>
                <a14:m>
                  <m:oMath xmlns:m="http://schemas.openxmlformats.org/officeDocument/2006/math">
                    <m:r>
                      <a:rPr lang="en-US" altLang="zh-CN" sz="1800" b="1" i="1" smtClean="0">
                        <a:solidFill>
                          <a:srgbClr val="1F07CF"/>
                        </a:solidFill>
                        <a:latin typeface="Cambria Math" panose="02040503050406030204" pitchFamily="18" charset="0"/>
                      </a:rPr>
                      <m:t>𝒓</m:t>
                    </m:r>
                  </m:oMath>
                </a14:m>
                <a:endParaRPr lang="en-US" altLang="zh-CN" sz="1800" b="1" dirty="0">
                  <a:latin typeface="Comic Sans MS" pitchFamily="66" charset="0"/>
                </a:endParaRPr>
              </a:p>
              <a:p>
                <a:endParaRPr lang="en-US" altLang="zh-CN" sz="2000" dirty="0">
                  <a:latin typeface="Comic Sans MS" pitchFamily="66" charset="0"/>
                </a:endParaRPr>
              </a:p>
              <a:p>
                <a:endParaRPr lang="en-US" altLang="zh-CN" sz="2000" dirty="0">
                  <a:latin typeface="Comic Sans MS" pitchFamily="66" charset="0"/>
                </a:endParaRPr>
              </a:p>
              <a:p>
                <a:endParaRPr lang="en-US" altLang="zh-CN" sz="2000" dirty="0">
                  <a:latin typeface="Comic Sans MS" pitchFamily="66" charset="0"/>
                </a:endParaRPr>
              </a:p>
              <a:p>
                <a:pPr lvl="1"/>
                <a:r>
                  <a:rPr lang="en-US" altLang="zh-CN" sz="1800" dirty="0">
                    <a:latin typeface="Comic Sans MS" pitchFamily="66" charset="0"/>
                  </a:rPr>
                  <a:t>the </a:t>
                </a:r>
                <a14:m>
                  <m:oMath xmlns:m="http://schemas.openxmlformats.org/officeDocument/2006/math">
                    <m:r>
                      <a:rPr lang="en-US" altLang="zh-CN" sz="1800" b="1" i="1" smtClean="0">
                        <a:solidFill>
                          <a:srgbClr val="FF0000"/>
                        </a:solidFill>
                        <a:latin typeface="Cambria Math" panose="02040503050406030204" pitchFamily="18" charset="0"/>
                      </a:rPr>
                      <m:t>𝑨</m:t>
                    </m:r>
                    <m:r>
                      <a:rPr lang="en-US" altLang="zh-CN" sz="1800" b="1" i="1" smtClean="0">
                        <a:solidFill>
                          <a:srgbClr val="FF0000"/>
                        </a:solidFill>
                        <a:latin typeface="Cambria Math" panose="02040503050406030204" pitchFamily="18" charset="0"/>
                        <a:ea typeface="Cambria Math" panose="02040503050406030204" pitchFamily="18" charset="0"/>
                      </a:rPr>
                      <m:t>→</m:t>
                    </m:r>
                    <m:r>
                      <a:rPr lang="en-US" altLang="zh-CN" sz="1800" b="1" i="1" smtClean="0">
                        <a:solidFill>
                          <a:srgbClr val="FF0000"/>
                        </a:solidFill>
                        <a:latin typeface="Cambria Math" panose="02040503050406030204" pitchFamily="18" charset="0"/>
                      </a:rPr>
                      <m:t>𝑩</m:t>
                    </m:r>
                  </m:oMath>
                </a14:m>
                <a:r>
                  <a:rPr lang="en-US" altLang="zh-CN" sz="1800" b="1" dirty="0">
                    <a:solidFill>
                      <a:srgbClr val="FF0000"/>
                    </a:solidFill>
                    <a:latin typeface="Comic Sans MS" pitchFamily="66" charset="0"/>
                  </a:rPr>
                  <a:t> </a:t>
                </a:r>
                <a:r>
                  <a:rPr lang="en-US" altLang="zh-CN" sz="1800" dirty="0">
                    <a:latin typeface="Comic Sans MS" pitchFamily="66" charset="0"/>
                  </a:rPr>
                  <a:t>does </a:t>
                </a:r>
                <a:r>
                  <a:rPr lang="en-US" altLang="zh-CN" sz="1800" b="1" dirty="0">
                    <a:solidFill>
                      <a:srgbClr val="FF0000"/>
                    </a:solidFill>
                    <a:latin typeface="Comic Sans MS" pitchFamily="66" charset="0"/>
                  </a:rPr>
                  <a:t>NOT hold,</a:t>
                </a:r>
                <a:r>
                  <a:rPr lang="en-US" altLang="zh-CN" sz="1800" dirty="0">
                    <a:latin typeface="Comic Sans MS" pitchFamily="66" charset="0"/>
                  </a:rPr>
                  <a:t> but </a:t>
                </a:r>
                <a14:m>
                  <m:oMath xmlns:m="http://schemas.openxmlformats.org/officeDocument/2006/math">
                    <m:r>
                      <a:rPr lang="en-US" altLang="zh-CN" sz="1800" b="1" i="1" smtClean="0">
                        <a:solidFill>
                          <a:srgbClr val="1B06BA"/>
                        </a:solidFill>
                        <a:latin typeface="Cambria Math" panose="02040503050406030204" pitchFamily="18" charset="0"/>
                      </a:rPr>
                      <m:t>𝑩</m:t>
                    </m:r>
                    <m:r>
                      <a:rPr lang="en-US" altLang="zh-CN" sz="1800" b="1" i="1">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oMath>
                </a14:m>
                <a:r>
                  <a:rPr lang="en-US" altLang="zh-CN" sz="1800" b="1" dirty="0">
                    <a:solidFill>
                      <a:srgbClr val="1B06BA"/>
                    </a:solidFill>
                    <a:latin typeface="Comic Sans MS" pitchFamily="66" charset="0"/>
                  </a:rPr>
                  <a:t> does hold</a:t>
                </a:r>
                <a:endParaRPr lang="en-US" altLang="zh-CN" sz="1800" b="1" dirty="0">
                  <a:latin typeface="Comic Sans MS" pitchFamily="66" charset="0"/>
                </a:endParaRP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id="{1D4839A6-C0E3-4DF3-8236-900692470F80}"/>
                  </a:ext>
                </a:extLst>
              </p:cNvPr>
              <p:cNvSpPr>
                <a:spLocks noGrp="1" noRot="1" noChangeAspect="1" noMove="1" noResize="1" noEditPoints="1" noAdjustHandles="1" noChangeArrowheads="1" noChangeShapeType="1" noTextEdit="1"/>
              </p:cNvSpPr>
              <p:nvPr>
                <p:ph idx="1"/>
              </p:nvPr>
            </p:nvSpPr>
            <p:spPr>
              <a:xfrm>
                <a:off x="251520" y="789553"/>
                <a:ext cx="8712968" cy="3805070"/>
              </a:xfrm>
              <a:blipFill>
                <a:blip r:embed="rId2"/>
                <a:stretch>
                  <a:fillRect l="-979" t="-2244" b="-3686"/>
                </a:stretch>
              </a:blipFill>
            </p:spPr>
            <p:txBody>
              <a:bodyPr/>
              <a:lstStyle/>
              <a:p>
                <a:r>
                  <a:rPr lang="zh-CN" altLang="en-US">
                    <a:noFill/>
                  </a:rPr>
                  <a:t> </a:t>
                </a:r>
              </a:p>
            </p:txBody>
          </p:sp>
        </mc:Fallback>
      </mc:AlternateContent>
      <p:sp>
        <p:nvSpPr>
          <p:cNvPr id="5" name="Text Box 4">
            <a:extLst>
              <a:ext uri="{FF2B5EF4-FFF2-40B4-BE49-F238E27FC236}">
                <a16:creationId xmlns:a16="http://schemas.microsoft.com/office/drawing/2014/main" id="{F3014957-9627-4FF0-AC9B-0127611895C8}"/>
              </a:ext>
            </a:extLst>
          </p:cNvPr>
          <p:cNvSpPr txBox="1">
            <a:spLocks noChangeArrowheads="1"/>
          </p:cNvSpPr>
          <p:nvPr/>
        </p:nvSpPr>
        <p:spPr bwMode="auto">
          <a:xfrm>
            <a:off x="2051720" y="3296329"/>
            <a:ext cx="627095"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457200" indent="-4572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342900" indent="-342900" defTabSz="685800" eaLnBrk="0" hangingPunct="0">
              <a:spcBef>
                <a:spcPct val="0"/>
              </a:spcBef>
              <a:buClrTx/>
              <a:buSzTx/>
              <a:buFontTx/>
              <a:buAutoNum type="arabicPlain"/>
            </a:pPr>
            <a:r>
              <a:rPr kumimoji="0" lang="en-US" altLang="zh-CN" sz="1350" b="1" dirty="0">
                <a:solidFill>
                  <a:srgbClr val="000000"/>
                </a:solidFill>
                <a:latin typeface="Helvetica" panose="020B0604020202020204" pitchFamily="34" charset="0"/>
                <a:ea typeface="宋体" panose="02010600030101010101" pitchFamily="2" charset="-122"/>
              </a:rPr>
              <a:t>4</a:t>
            </a:r>
          </a:p>
          <a:p>
            <a:pPr marL="342900" indent="-342900" defTabSz="685800" eaLnBrk="0" hangingPunct="0">
              <a:spcBef>
                <a:spcPct val="0"/>
              </a:spcBef>
              <a:buClrTx/>
              <a:buSzTx/>
              <a:buNone/>
            </a:pPr>
            <a:r>
              <a:rPr kumimoji="0" lang="en-US" altLang="zh-CN" sz="1350" b="1" dirty="0">
                <a:solidFill>
                  <a:srgbClr val="000000"/>
                </a:solidFill>
                <a:latin typeface="Helvetica" panose="020B0604020202020204" pitchFamily="34" charset="0"/>
                <a:ea typeface="宋体" panose="02010600030101010101" pitchFamily="2" charset="-122"/>
              </a:rPr>
              <a:t>1     5</a:t>
            </a:r>
          </a:p>
          <a:p>
            <a:pPr marL="342900" indent="-342900" defTabSz="685800" eaLnBrk="0" hangingPunct="0">
              <a:spcBef>
                <a:spcPct val="0"/>
              </a:spcBef>
              <a:buClrTx/>
              <a:buSzTx/>
              <a:buNone/>
            </a:pPr>
            <a:r>
              <a:rPr kumimoji="0" lang="en-US" altLang="zh-CN" sz="1350" b="1" dirty="0">
                <a:solidFill>
                  <a:srgbClr val="000000"/>
                </a:solidFill>
                <a:latin typeface="Helvetica" panose="020B0604020202020204" pitchFamily="34" charset="0"/>
                <a:ea typeface="宋体" panose="02010600030101010101" pitchFamily="2" charset="-122"/>
              </a:rPr>
              <a:t>3	7</a:t>
            </a:r>
          </a:p>
        </p:txBody>
      </p:sp>
    </p:spTree>
    <p:extLst>
      <p:ext uri="{BB962C8B-B14F-4D97-AF65-F5344CB8AC3E}">
        <p14:creationId xmlns:p14="http://schemas.microsoft.com/office/powerpoint/2010/main" val="340657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 calcmode="lin" valueType="num">
                                      <p:cBhvr additive="base">
                                        <p:cTn id="3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5B8FB-5921-4C8B-A92E-252371B3F41D}"/>
              </a:ext>
            </a:extLst>
          </p:cNvPr>
          <p:cNvSpPr>
            <a:spLocks noGrp="1"/>
          </p:cNvSpPr>
          <p:nvPr>
            <p:ph type="title"/>
          </p:nvPr>
        </p:nvSpPr>
        <p:spPr/>
        <p:txBody>
          <a:bodyPr/>
          <a:lstStyle/>
          <a:p>
            <a:pPr algn="ctr"/>
            <a:r>
              <a:rPr lang="en-US" altLang="zh-CN" dirty="0">
                <a:latin typeface="Comic Sans MS" pitchFamily="66" charset="0"/>
              </a:rPr>
              <a:t>Functional Dependencies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3CDF59-85AD-4E08-A003-FE7221BA8766}"/>
                  </a:ext>
                </a:extLst>
              </p:cNvPr>
              <p:cNvSpPr>
                <a:spLocks noGrp="1"/>
              </p:cNvSpPr>
              <p:nvPr>
                <p:ph idx="1"/>
              </p:nvPr>
            </p:nvSpPr>
            <p:spPr>
              <a:xfrm>
                <a:off x="251520" y="699542"/>
                <a:ext cx="8784976" cy="4176464"/>
              </a:xfrm>
            </p:spPr>
            <p:txBody>
              <a:bodyPr/>
              <a:lstStyle/>
              <a:p>
                <a14:m>
                  <m:oMath xmlns:m="http://schemas.openxmlformats.org/officeDocument/2006/math">
                    <m:r>
                      <a:rPr lang="en-US" altLang="zh-CN" sz="2000" b="0" i="1" smtClean="0">
                        <a:latin typeface="Cambria Math" panose="02040503050406030204" pitchFamily="18" charset="0"/>
                      </a:rPr>
                      <m:t>𝐾</m:t>
                    </m:r>
                  </m:oMath>
                </a14:m>
                <a:r>
                  <a:rPr lang="en-US" altLang="zh-CN" sz="2000" dirty="0">
                    <a:latin typeface="Comic Sans MS" pitchFamily="66" charset="0"/>
                  </a:rPr>
                  <a:t> is a </a:t>
                </a:r>
                <a:r>
                  <a:rPr lang="en-US" altLang="zh-CN" sz="2000" b="1" u="sng" dirty="0" err="1">
                    <a:solidFill>
                      <a:srgbClr val="FF0000"/>
                    </a:solidFill>
                    <a:latin typeface="Comic Sans MS" pitchFamily="66" charset="0"/>
                  </a:rPr>
                  <a:t>superkey</a:t>
                </a:r>
                <a:r>
                  <a:rPr lang="en-US" altLang="zh-CN" sz="2000" dirty="0">
                    <a:latin typeface="Comic Sans MS" pitchFamily="66" charset="0"/>
                  </a:rPr>
                  <a:t> for relation schema </a:t>
                </a:r>
                <a14:m>
                  <m:oMath xmlns:m="http://schemas.openxmlformats.org/officeDocument/2006/math">
                    <m:r>
                      <a:rPr lang="en-US" altLang="zh-CN" sz="2000" b="0" i="1" smtClean="0">
                        <a:latin typeface="Cambria Math" panose="02040503050406030204" pitchFamily="18" charset="0"/>
                      </a:rPr>
                      <m:t>𝑅</m:t>
                    </m:r>
                  </m:oMath>
                </a14:m>
                <a:r>
                  <a:rPr lang="en-US" altLang="zh-CN" sz="2000" dirty="0">
                    <a:latin typeface="Comic Sans MS" pitchFamily="66" charset="0"/>
                  </a:rPr>
                  <a:t> </a:t>
                </a:r>
                <a:r>
                  <a:rPr lang="en-US" altLang="zh-CN" sz="2000" b="1" dirty="0">
                    <a:solidFill>
                      <a:srgbClr val="FF0000"/>
                    </a:solidFill>
                    <a:latin typeface="Comic Sans MS" pitchFamily="66" charset="0"/>
                  </a:rPr>
                  <a:t>iff </a:t>
                </a:r>
                <a14:m>
                  <m:oMath xmlns:m="http://schemas.openxmlformats.org/officeDocument/2006/math">
                    <m:r>
                      <a:rPr lang="en-US" altLang="zh-CN" sz="2000" b="1" i="1" smtClean="0">
                        <a:solidFill>
                          <a:srgbClr val="FF0000"/>
                        </a:solidFill>
                        <a:latin typeface="Cambria Math" panose="02040503050406030204" pitchFamily="18" charset="0"/>
                      </a:rPr>
                      <m:t>𝑲</m:t>
                    </m:r>
                    <m:r>
                      <a:rPr lang="en-US" altLang="zh-CN" sz="2000" b="1" i="1" smtClean="0">
                        <a:solidFill>
                          <a:srgbClr val="FF0000"/>
                        </a:solidFill>
                        <a:latin typeface="Cambria Math" panose="02040503050406030204" pitchFamily="18" charset="0"/>
                        <a:ea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endParaRPr lang="en-US" altLang="zh-CN" sz="2000" b="1" dirty="0">
                  <a:solidFill>
                    <a:srgbClr val="FF0000"/>
                  </a:solidFill>
                  <a:latin typeface="Comic Sans MS" pitchFamily="66" charset="0"/>
                </a:endParaRPr>
              </a:p>
              <a:p>
                <a14:m>
                  <m:oMath xmlns:m="http://schemas.openxmlformats.org/officeDocument/2006/math">
                    <m:r>
                      <a:rPr lang="en-US" altLang="zh-CN" sz="2000" i="1">
                        <a:latin typeface="Cambria Math" panose="02040503050406030204" pitchFamily="18" charset="0"/>
                      </a:rPr>
                      <m:t>𝐾</m:t>
                    </m:r>
                  </m:oMath>
                </a14:m>
                <a:r>
                  <a:rPr lang="en-US" altLang="zh-CN" sz="2000" dirty="0">
                    <a:latin typeface="Comic Sans MS" pitchFamily="66" charset="0"/>
                  </a:rPr>
                  <a:t> is a </a:t>
                </a:r>
                <a:r>
                  <a:rPr lang="en-US" altLang="zh-CN" sz="2000" b="1" u="sng" dirty="0">
                    <a:solidFill>
                      <a:srgbClr val="FF0000"/>
                    </a:solidFill>
                    <a:latin typeface="Comic Sans MS" pitchFamily="66" charset="0"/>
                  </a:rPr>
                  <a:t>candidate key</a:t>
                </a:r>
                <a:r>
                  <a:rPr lang="en-US" altLang="zh-CN" sz="2000" b="1" dirty="0">
                    <a:solidFill>
                      <a:srgbClr val="FF0000"/>
                    </a:solidFill>
                    <a:latin typeface="Comic Sans MS" pitchFamily="66" charset="0"/>
                  </a:rPr>
                  <a:t> </a:t>
                </a:r>
                <a:r>
                  <a:rPr lang="en-US" altLang="zh-CN" sz="2000" dirty="0">
                    <a:latin typeface="Comic Sans MS" pitchFamily="66" charset="0"/>
                  </a:rPr>
                  <a:t>for </a:t>
                </a:r>
                <a14:m>
                  <m:oMath xmlns:m="http://schemas.openxmlformats.org/officeDocument/2006/math">
                    <m:r>
                      <a:rPr lang="en-US" altLang="zh-CN" sz="2000" i="1">
                        <a:latin typeface="Cambria Math" panose="02040503050406030204" pitchFamily="18" charset="0"/>
                      </a:rPr>
                      <m:t>𝑅</m:t>
                    </m:r>
                  </m:oMath>
                </a14:m>
                <a:r>
                  <a:rPr lang="en-US" altLang="zh-CN" sz="2000" dirty="0">
                    <a:latin typeface="Comic Sans MS" pitchFamily="66" charset="0"/>
                  </a:rPr>
                  <a:t> </a:t>
                </a:r>
                <a:r>
                  <a:rPr lang="en-US" altLang="zh-CN" sz="2000" b="1" dirty="0" err="1">
                    <a:solidFill>
                      <a:srgbClr val="1B06BA"/>
                    </a:solidFill>
                    <a:latin typeface="Comic Sans MS" pitchFamily="66" charset="0"/>
                  </a:rPr>
                  <a:t>iff</a:t>
                </a:r>
                <a:endParaRPr lang="en-US" altLang="zh-CN" sz="2000" b="1" dirty="0">
                  <a:solidFill>
                    <a:srgbClr val="1B06BA"/>
                  </a:solidFill>
                  <a:latin typeface="Comic Sans MS" pitchFamily="66" charset="0"/>
                </a:endParaRPr>
              </a:p>
              <a:p>
                <a:pPr lvl="1"/>
                <a14:m>
                  <m:oMath xmlns:m="http://schemas.openxmlformats.org/officeDocument/2006/math">
                    <m:r>
                      <a:rPr lang="en-US" altLang="zh-CN" sz="1600" b="1" i="1" smtClean="0">
                        <a:solidFill>
                          <a:srgbClr val="FF0000"/>
                        </a:solidFill>
                        <a:latin typeface="Cambria Math" panose="02040503050406030204" pitchFamily="18" charset="0"/>
                      </a:rPr>
                      <m:t>𝑲</m:t>
                    </m:r>
                    <m:r>
                      <a:rPr lang="en-US" altLang="zh-CN" sz="1600" b="1" i="1">
                        <a:solidFill>
                          <a:srgbClr val="FF0000"/>
                        </a:solidFill>
                        <a:latin typeface="Cambria Math" panose="02040503050406030204" pitchFamily="18" charset="0"/>
                        <a:ea typeface="Cambria Math" panose="02040503050406030204" pitchFamily="18" charset="0"/>
                      </a:rPr>
                      <m:t>→</m:t>
                    </m:r>
                    <m:r>
                      <a:rPr lang="en-US" altLang="zh-CN" sz="1600" b="1" i="1">
                        <a:solidFill>
                          <a:srgbClr val="FF0000"/>
                        </a:solidFill>
                        <a:latin typeface="Cambria Math" panose="02040503050406030204" pitchFamily="18" charset="0"/>
                      </a:rPr>
                      <m:t>𝑹</m:t>
                    </m:r>
                  </m:oMath>
                </a14:m>
                <a:r>
                  <a:rPr lang="en-US" altLang="zh-CN" sz="1600" b="1" dirty="0">
                    <a:solidFill>
                      <a:srgbClr val="FF0000"/>
                    </a:solidFill>
                    <a:latin typeface="Comic Sans MS" pitchFamily="66" charset="0"/>
                  </a:rPr>
                  <a:t>, and</a:t>
                </a:r>
              </a:p>
              <a:p>
                <a:pPr lvl="1"/>
                <a:r>
                  <a:rPr lang="en-US" altLang="zh-CN" sz="1600" b="1" dirty="0">
                    <a:solidFill>
                      <a:srgbClr val="FF0000"/>
                    </a:solidFill>
                    <a:latin typeface="Comic Sans MS" pitchFamily="66" charset="0"/>
                  </a:rPr>
                  <a:t>No </a:t>
                </a:r>
                <a14:m>
                  <m:oMath xmlns:m="http://schemas.openxmlformats.org/officeDocument/2006/math">
                    <m:r>
                      <a:rPr lang="zh-CN" altLang="en-US" sz="1600" b="1" i="1" smtClean="0">
                        <a:solidFill>
                          <a:srgbClr val="FF0000"/>
                        </a:solidFill>
                        <a:latin typeface="Cambria Math" panose="02040503050406030204" pitchFamily="18" charset="0"/>
                      </a:rPr>
                      <m:t>𝜶</m:t>
                    </m:r>
                    <m:r>
                      <a:rPr lang="zh-CN" altLang="en-US"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𝑲</m:t>
                    </m:r>
                  </m:oMath>
                </a14:m>
                <a:r>
                  <a:rPr lang="en-US" altLang="zh-CN" sz="1600" b="1" dirty="0">
                    <a:solidFill>
                      <a:srgbClr val="FF0000"/>
                    </a:solidFill>
                    <a:latin typeface="Comic Sans MS" pitchFamily="66" charset="0"/>
                  </a:rPr>
                  <a:t>, </a:t>
                </a:r>
                <a14:m>
                  <m:oMath xmlns:m="http://schemas.openxmlformats.org/officeDocument/2006/math">
                    <m:r>
                      <a:rPr lang="zh-CN" altLang="en-US" sz="1600" b="1" i="1" smtClean="0">
                        <a:solidFill>
                          <a:srgbClr val="FF0000"/>
                        </a:solidFill>
                        <a:latin typeface="Cambria Math" panose="02040503050406030204" pitchFamily="18" charset="0"/>
                      </a:rPr>
                      <m:t>𝜶</m:t>
                    </m:r>
                    <m:r>
                      <a:rPr lang="en-US" altLang="zh-CN" sz="1600" b="1" i="1">
                        <a:solidFill>
                          <a:srgbClr val="FF0000"/>
                        </a:solidFill>
                        <a:latin typeface="Cambria Math" panose="02040503050406030204" pitchFamily="18" charset="0"/>
                        <a:ea typeface="Cambria Math" panose="02040503050406030204" pitchFamily="18" charset="0"/>
                      </a:rPr>
                      <m:t>→</m:t>
                    </m:r>
                    <m:r>
                      <a:rPr lang="en-US" altLang="zh-CN" sz="1600" b="1" i="1">
                        <a:solidFill>
                          <a:srgbClr val="FF0000"/>
                        </a:solidFill>
                        <a:latin typeface="Cambria Math" panose="02040503050406030204" pitchFamily="18" charset="0"/>
                      </a:rPr>
                      <m:t>𝑹</m:t>
                    </m:r>
                  </m:oMath>
                </a14:m>
                <a:endParaRPr lang="en-US" altLang="zh-CN" sz="1600" b="1" dirty="0">
                  <a:solidFill>
                    <a:srgbClr val="FF0000"/>
                  </a:solidFill>
                  <a:latin typeface="Comic Sans MS" pitchFamily="66" charset="0"/>
                </a:endParaRPr>
              </a:p>
              <a:p>
                <a:r>
                  <a:rPr lang="en-US" altLang="zh-CN" sz="2000" dirty="0">
                    <a:latin typeface="Comic Sans MS" pitchFamily="66" charset="0"/>
                  </a:rPr>
                  <a:t>FDs allow us to express constraints that cannot be expressed using superkeys. Consider the schema:</a:t>
                </a:r>
              </a:p>
              <a:p>
                <a:pPr marL="0" indent="0">
                  <a:buNone/>
                </a:pPr>
                <a:r>
                  <a:rPr lang="en-US" altLang="zh-CN" sz="1800" dirty="0">
                    <a:latin typeface="Comic Sans MS" pitchFamily="66" charset="0"/>
                  </a:rPr>
                  <a:t>      </a:t>
                </a:r>
                <a:r>
                  <a:rPr lang="en-US" altLang="zh-CN" sz="1800" dirty="0">
                    <a:solidFill>
                      <a:srgbClr val="1F07CF"/>
                    </a:solidFill>
                    <a:latin typeface="Comic Sans MS" pitchFamily="66" charset="0"/>
                  </a:rPr>
                  <a:t> </a:t>
                </a:r>
                <a:r>
                  <a:rPr lang="en-US" altLang="zh-CN" sz="1800" i="1" dirty="0" err="1">
                    <a:solidFill>
                      <a:srgbClr val="1F07CF"/>
                    </a:solidFill>
                    <a:latin typeface="Comic Sans MS" pitchFamily="66" charset="0"/>
                    <a:cs typeface="Times New Roman" panose="02020603050405020304" pitchFamily="18" charset="0"/>
                  </a:rPr>
                  <a:t>loan_info_schema</a:t>
                </a:r>
                <a:r>
                  <a:rPr lang="en-US" altLang="zh-CN" sz="1800" i="1" dirty="0">
                    <a:solidFill>
                      <a:srgbClr val="1F07CF"/>
                    </a:solidFill>
                    <a:latin typeface="Comic Sans MS" pitchFamily="66" charset="0"/>
                    <a:cs typeface="Times New Roman" panose="02020603050405020304" pitchFamily="18" charset="0"/>
                  </a:rPr>
                  <a:t> = (</a:t>
                </a:r>
                <a:r>
                  <a:rPr lang="en-US" altLang="zh-CN" sz="1800" i="1" dirty="0" err="1">
                    <a:solidFill>
                      <a:srgbClr val="1F07CF"/>
                    </a:solidFill>
                    <a:latin typeface="Comic Sans MS" pitchFamily="66" charset="0"/>
                    <a:cs typeface="Times New Roman" panose="02020603050405020304" pitchFamily="18" charset="0"/>
                  </a:rPr>
                  <a:t>customer_name</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loan_number</a:t>
                </a: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branch_name</a:t>
                </a:r>
                <a:r>
                  <a:rPr lang="en-US" altLang="zh-CN" sz="1800" i="1" dirty="0">
                    <a:solidFill>
                      <a:srgbClr val="1F07CF"/>
                    </a:solidFill>
                    <a:latin typeface="Comic Sans MS" pitchFamily="66" charset="0"/>
                    <a:cs typeface="Times New Roman" panose="02020603050405020304" pitchFamily="18" charset="0"/>
                  </a:rPr>
                  <a:t>, amount)</a:t>
                </a:r>
              </a:p>
              <a:p>
                <a:pPr marL="0" indent="0">
                  <a:buNone/>
                </a:pPr>
                <a:r>
                  <a:rPr lang="en-US" altLang="zh-CN" sz="2000" dirty="0">
                    <a:latin typeface="Comic Sans MS" pitchFamily="66" charset="0"/>
                  </a:rPr>
                  <a:t>     We expect this set of FDs to hold:</a:t>
                </a:r>
              </a:p>
              <a:p>
                <a:pPr marL="0" indent="0">
                  <a:buNone/>
                </a:pPr>
                <a:r>
                  <a:rPr lang="en-US" altLang="zh-CN" sz="1800">
                    <a:latin typeface="Comic Sans MS" pitchFamily="66" charset="0"/>
                  </a:rPr>
                  <a:t>       </a:t>
                </a:r>
                <a:r>
                  <a:rPr lang="en-US" altLang="zh-CN" sz="1800" i="1">
                    <a:solidFill>
                      <a:srgbClr val="1F07CF"/>
                    </a:solidFill>
                    <a:latin typeface="Comic Sans MS" pitchFamily="66" charset="0"/>
                    <a:cs typeface="Times New Roman" panose="02020603050405020304" pitchFamily="18" charset="0"/>
                  </a:rPr>
                  <a:t>loan_number </a:t>
                </a:r>
                <a14:m>
                  <m:oMath xmlns:m="http://schemas.openxmlformats.org/officeDocument/2006/math">
                    <m:r>
                      <a:rPr lang="en-US" altLang="zh-CN" sz="1800" i="1" smtClean="0">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itchFamily="66" charset="0"/>
                    <a:cs typeface="Times New Roman" panose="02020603050405020304" pitchFamily="18" charset="0"/>
                  </a:rPr>
                  <a:t> amount</a:t>
                </a:r>
                <a:br>
                  <a:rPr lang="en-US" altLang="zh-CN" sz="1800" i="1" dirty="0">
                    <a:solidFill>
                      <a:srgbClr val="1F07CF"/>
                    </a:solidFill>
                    <a:latin typeface="Comic Sans MS" pitchFamily="66" charset="0"/>
                    <a:cs typeface="Times New Roman" panose="02020603050405020304" pitchFamily="18" charset="0"/>
                  </a:rPr>
                </a:br>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loan_number</a:t>
                </a:r>
                <a:r>
                  <a:rPr lang="en-US" altLang="zh-CN" sz="1800"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branch_name</a:t>
                </a:r>
                <a:endParaRPr lang="en-US" altLang="zh-CN" sz="1800" i="1" dirty="0">
                  <a:solidFill>
                    <a:srgbClr val="1F07CF"/>
                  </a:solidFill>
                  <a:latin typeface="Comic Sans MS" pitchFamily="66" charset="0"/>
                  <a:cs typeface="Times New Roman" panose="02020603050405020304" pitchFamily="18" charset="0"/>
                </a:endParaRPr>
              </a:p>
              <a:p>
                <a:pPr marL="0" indent="0">
                  <a:buNone/>
                </a:pPr>
                <a:r>
                  <a:rPr lang="en-US" altLang="zh-CN" sz="2000" dirty="0">
                    <a:latin typeface="Comic Sans MS" pitchFamily="66" charset="0"/>
                  </a:rPr>
                  <a:t>      but would not expect the following to hold: </a:t>
                </a:r>
              </a:p>
              <a:p>
                <a:pPr marL="0" indent="0">
                  <a:buNone/>
                </a:pPr>
                <a:r>
                  <a:rPr lang="en-US" altLang="zh-CN" sz="2000">
                    <a:latin typeface="Comic Sans MS" pitchFamily="66" charset="0"/>
                  </a:rPr>
                  <a:t>      </a:t>
                </a:r>
                <a:r>
                  <a:rPr lang="en-US" altLang="zh-CN" sz="1800" i="1">
                    <a:solidFill>
                      <a:srgbClr val="1F07CF"/>
                    </a:solidFill>
                    <a:latin typeface="Comic Sans MS" pitchFamily="66" charset="0"/>
                    <a:cs typeface="Times New Roman" panose="02020603050405020304" pitchFamily="18" charset="0"/>
                  </a:rPr>
                  <a:t>loan_number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customer_name</a:t>
                </a:r>
                <a:r>
                  <a:rPr lang="en-US" altLang="zh-CN" sz="1800" i="1" dirty="0">
                    <a:solidFill>
                      <a:srgbClr val="1F07CF"/>
                    </a:solidFill>
                    <a:latin typeface="Comic Sans MS" pitchFamily="66" charset="0"/>
                    <a:cs typeface="Times New Roman" panose="02020603050405020304" pitchFamily="18" charset="0"/>
                  </a:rPr>
                  <a:t> </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D23CDF59-85AD-4E08-A003-FE7221BA8766}"/>
                  </a:ext>
                </a:extLst>
              </p:cNvPr>
              <p:cNvSpPr>
                <a:spLocks noGrp="1" noRot="1" noChangeAspect="1" noMove="1" noResize="1" noEditPoints="1" noAdjustHandles="1" noChangeArrowheads="1" noChangeShapeType="1" noTextEdit="1"/>
              </p:cNvSpPr>
              <p:nvPr>
                <p:ph idx="1"/>
              </p:nvPr>
            </p:nvSpPr>
            <p:spPr>
              <a:xfrm>
                <a:off x="251520" y="699542"/>
                <a:ext cx="8784976" cy="4176464"/>
              </a:xfrm>
              <a:blipFill rotWithShape="1">
                <a:blip r:embed="rId3"/>
                <a:stretch>
                  <a:fillRect l="-972" t="-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179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arn(inVertic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F1172-8BD1-401E-AD77-2DD6C98C9377}"/>
              </a:ext>
            </a:extLst>
          </p:cNvPr>
          <p:cNvSpPr>
            <a:spLocks noGrp="1"/>
          </p:cNvSpPr>
          <p:nvPr>
            <p:ph type="title"/>
          </p:nvPr>
        </p:nvSpPr>
        <p:spPr/>
        <p:txBody>
          <a:bodyPr/>
          <a:lstStyle/>
          <a:p>
            <a:pPr algn="ctr"/>
            <a:r>
              <a:rPr lang="en-US" altLang="zh-CN" sz="2800" dirty="0">
                <a:latin typeface="Comic Sans MS" pitchFamily="66" charset="0"/>
              </a:rPr>
              <a:t>Applications of Functional Dependencies</a:t>
            </a:r>
            <a:endParaRPr lang="zh-CN" altLang="en-US" sz="2800"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428C6E-4B19-497F-BCD5-2B300D554D92}"/>
                  </a:ext>
                </a:extLst>
              </p:cNvPr>
              <p:cNvSpPr>
                <a:spLocks noGrp="1"/>
              </p:cNvSpPr>
              <p:nvPr>
                <p:ph idx="1"/>
              </p:nvPr>
            </p:nvSpPr>
            <p:spPr>
              <a:xfrm>
                <a:off x="251520" y="627534"/>
                <a:ext cx="8568952" cy="4320480"/>
              </a:xfrm>
            </p:spPr>
            <p:txBody>
              <a:bodyPr/>
              <a:lstStyle/>
              <a:p>
                <a:pPr>
                  <a:lnSpc>
                    <a:spcPct val="150000"/>
                  </a:lnSpc>
                  <a:spcBef>
                    <a:spcPts val="600"/>
                  </a:spcBef>
                </a:pPr>
                <a:r>
                  <a:rPr lang="en-US" altLang="zh-CN" sz="2000" dirty="0">
                    <a:latin typeface="Comic Sans MS" pitchFamily="66" charset="0"/>
                  </a:rPr>
                  <a:t>We use functional dependencies to:</a:t>
                </a:r>
              </a:p>
              <a:p>
                <a:pPr lvl="1">
                  <a:lnSpc>
                    <a:spcPct val="150000"/>
                  </a:lnSpc>
                  <a:spcBef>
                    <a:spcPts val="600"/>
                  </a:spcBef>
                </a:pPr>
                <a:r>
                  <a:rPr lang="en-US" altLang="zh-CN" sz="1800" b="1" dirty="0">
                    <a:solidFill>
                      <a:srgbClr val="FF0000"/>
                    </a:solidFill>
                    <a:latin typeface="Comic Sans MS" pitchFamily="66" charset="0"/>
                  </a:rPr>
                  <a:t>test relations </a:t>
                </a:r>
                <a:r>
                  <a:rPr lang="en-US" altLang="zh-CN" sz="1800" dirty="0">
                    <a:latin typeface="Comic Sans MS" pitchFamily="66" charset="0"/>
                  </a:rPr>
                  <a:t>to see if they are legal under a given set of functional dependencies, </a:t>
                </a:r>
              </a:p>
              <a:p>
                <a:pPr lvl="1">
                  <a:lnSpc>
                    <a:spcPct val="150000"/>
                  </a:lnSpc>
                  <a:spcBef>
                    <a:spcPts val="600"/>
                  </a:spcBef>
                </a:pPr>
                <a:r>
                  <a:rPr lang="en-US" altLang="zh-CN" sz="1800" b="1" dirty="0">
                    <a:solidFill>
                      <a:srgbClr val="FF0000"/>
                    </a:solidFill>
                    <a:latin typeface="Comic Sans MS" pitchFamily="66" charset="0"/>
                  </a:rPr>
                  <a:t>specify constraints </a:t>
                </a:r>
                <a:r>
                  <a:rPr lang="en-US" altLang="zh-CN" sz="1800" dirty="0">
                    <a:latin typeface="Comic Sans MS" pitchFamily="66" charset="0"/>
                  </a:rPr>
                  <a:t>on the set of legal relations</a:t>
                </a:r>
              </a:p>
              <a:p>
                <a:pPr>
                  <a:lnSpc>
                    <a:spcPct val="150000"/>
                  </a:lnSpc>
                  <a:spcBef>
                    <a:spcPts val="600"/>
                  </a:spcBef>
                </a:pPr>
                <a:r>
                  <a:rPr lang="en-US" altLang="zh-CN" sz="2000" b="1" dirty="0">
                    <a:solidFill>
                      <a:srgbClr val="FF0000"/>
                    </a:solidFill>
                    <a:latin typeface="Comic Sans MS" pitchFamily="66" charset="0"/>
                  </a:rPr>
                  <a:t>Note:</a:t>
                </a:r>
                <a:r>
                  <a:rPr lang="en-US" altLang="zh-CN" sz="2000" dirty="0">
                    <a:latin typeface="Comic Sans MS" pitchFamily="66" charset="0"/>
                  </a:rPr>
                  <a:t> A specific instance of a relation schema may satisfy a functional dependency even if the functional dependency does not holds on all legal instances.  </a:t>
                </a:r>
              </a:p>
              <a:p>
                <a:pPr lvl="1">
                  <a:lnSpc>
                    <a:spcPct val="150000"/>
                  </a:lnSpc>
                  <a:spcBef>
                    <a:spcPts val="600"/>
                  </a:spcBef>
                </a:pPr>
                <a:r>
                  <a:rPr lang="en-US" altLang="zh-CN" sz="1800" dirty="0">
                    <a:latin typeface="Comic Sans MS" pitchFamily="66" charset="0"/>
                  </a:rPr>
                  <a:t>For example, a specific instance of </a:t>
                </a:r>
                <a:r>
                  <a:rPr lang="en-US" altLang="zh-CN" sz="1800" dirty="0" err="1">
                    <a:latin typeface="Comic Sans MS" pitchFamily="66" charset="0"/>
                  </a:rPr>
                  <a:t>loan_schema</a:t>
                </a:r>
                <a:r>
                  <a:rPr lang="en-US" altLang="zh-CN" sz="1800" dirty="0">
                    <a:latin typeface="Comic Sans MS" pitchFamily="66" charset="0"/>
                  </a:rPr>
                  <a:t> may satisfy </a:t>
                </a:r>
                <a:br>
                  <a:rPr lang="en-US" altLang="zh-CN" sz="1800" dirty="0">
                    <a:latin typeface="Comic Sans MS" pitchFamily="66" charset="0"/>
                  </a:rPr>
                </a:br>
                <a:r>
                  <a:rPr lang="en-US" altLang="zh-CN" sz="1800" dirty="0">
                    <a:solidFill>
                      <a:srgbClr val="1F07CF"/>
                    </a:solidFill>
                    <a:latin typeface="Comic Sans MS" pitchFamily="66" charset="0"/>
                  </a:rPr>
                  <a:t>               </a:t>
                </a:r>
                <a:r>
                  <a:rPr lang="en-US" altLang="zh-CN" sz="1800" i="1" dirty="0" err="1">
                    <a:solidFill>
                      <a:srgbClr val="1F07CF"/>
                    </a:solidFill>
                    <a:latin typeface="Comic Sans MS" pitchFamily="66" charset="0"/>
                    <a:cs typeface="Times New Roman" panose="02020603050405020304" pitchFamily="18" charset="0"/>
                  </a:rPr>
                  <a:t>loan_number</a:t>
                </a:r>
                <a:r>
                  <a:rPr lang="en-US" altLang="zh-CN" sz="1800"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itchFamily="66" charset="0"/>
                    <a:cs typeface="Times New Roman" panose="02020603050405020304" pitchFamily="18" charset="0"/>
                  </a:rPr>
                  <a:t> </a:t>
                </a:r>
                <a:r>
                  <a:rPr lang="en-US" altLang="zh-CN" sz="1800" i="1" dirty="0" err="1">
                    <a:solidFill>
                      <a:srgbClr val="1F07CF"/>
                    </a:solidFill>
                    <a:latin typeface="Comic Sans MS" pitchFamily="66" charset="0"/>
                    <a:cs typeface="Times New Roman" panose="02020603050405020304" pitchFamily="18" charset="0"/>
                  </a:rPr>
                  <a:t>customer_name</a:t>
                </a:r>
                <a:endParaRPr lang="en-US" altLang="zh-CN" sz="1800" i="1" dirty="0">
                  <a:solidFill>
                    <a:srgbClr val="1F07CF"/>
                  </a:solidFill>
                  <a:latin typeface="Comic Sans MS" pitchFamily="66" charset="0"/>
                  <a:cs typeface="Times New Roman" panose="02020603050405020304" pitchFamily="18" charset="0"/>
                </a:endParaRPr>
              </a:p>
              <a:p>
                <a:pPr>
                  <a:lnSpc>
                    <a:spcPct val="150000"/>
                  </a:lnSpc>
                  <a:spcBef>
                    <a:spcPts val="600"/>
                  </a:spcBef>
                </a:pPr>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5E428C6E-4B19-497F-BCD5-2B300D554D92}"/>
                  </a:ext>
                </a:extLst>
              </p:cNvPr>
              <p:cNvSpPr>
                <a:spLocks noGrp="1" noRot="1" noChangeAspect="1" noMove="1" noResize="1" noEditPoints="1" noAdjustHandles="1" noChangeArrowheads="1" noChangeShapeType="1" noTextEdit="1"/>
              </p:cNvSpPr>
              <p:nvPr>
                <p:ph idx="1"/>
              </p:nvPr>
            </p:nvSpPr>
            <p:spPr>
              <a:xfrm>
                <a:off x="251520" y="627534"/>
                <a:ext cx="8568952" cy="4320480"/>
              </a:xfrm>
              <a:blipFill rotWithShape="1">
                <a:blip r:embed="rId2"/>
                <a:stretch>
                  <a:fillRect l="-996" b="-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015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Outline of the Course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0" y="627534"/>
            <a:ext cx="4716016" cy="4226886"/>
          </a:xfrm>
        </p:spPr>
        <p:txBody>
          <a:bodyPr/>
          <a:lstStyle/>
          <a:p>
            <a:pPr>
              <a:lnSpc>
                <a:spcPct val="150000"/>
              </a:lnSpc>
              <a:spcBef>
                <a:spcPts val="0"/>
              </a:spcBef>
              <a:spcAft>
                <a:spcPts val="0"/>
              </a:spcAft>
              <a:buFont typeface="Arial" pitchFamily="34" charset="0"/>
              <a:buChar char="•"/>
            </a:pPr>
            <a:r>
              <a:rPr lang="en-US" altLang="zh-CN" sz="1600" b="1">
                <a:solidFill>
                  <a:srgbClr val="2408F2"/>
                </a:solidFill>
                <a:latin typeface="Comic Sans MS" pitchFamily="66" charset="0"/>
              </a:rPr>
              <a:t>Part </a:t>
            </a:r>
            <a:r>
              <a:rPr lang="en-US" altLang="zh-CN" sz="1600" b="1" dirty="0">
                <a:solidFill>
                  <a:srgbClr val="2408F2"/>
                </a:solidFill>
                <a:latin typeface="Comic Sans MS" pitchFamily="66" charset="0"/>
              </a:rPr>
              <a:t>0: Overview</a:t>
            </a:r>
          </a:p>
          <a:p>
            <a:pPr lvl="1">
              <a:lnSpc>
                <a:spcPct val="150000"/>
              </a:lnSpc>
              <a:spcBef>
                <a:spcPts val="0"/>
              </a:spcBef>
              <a:spcAft>
                <a:spcPts val="0"/>
              </a:spcAft>
            </a:pPr>
            <a:r>
              <a:rPr lang="en-US" altLang="zh-CN" sz="1400" dirty="0">
                <a:latin typeface="Comic Sans MS" pitchFamily="66" charset="0"/>
              </a:rPr>
              <a:t>Ch1: Introduction </a:t>
            </a:r>
          </a:p>
          <a:p>
            <a:pPr>
              <a:lnSpc>
                <a:spcPct val="150000"/>
              </a:lnSpc>
              <a:spcBef>
                <a:spcPts val="0"/>
              </a:spcBef>
              <a:spcAft>
                <a:spcPts val="0"/>
              </a:spcAft>
              <a:buFont typeface="Arial" pitchFamily="34" charset="0"/>
              <a:buChar char="•"/>
            </a:pPr>
            <a:r>
              <a:rPr lang="en-US" altLang="zh-CN" sz="1600" b="1">
                <a:solidFill>
                  <a:srgbClr val="2408F2"/>
                </a:solidFill>
                <a:latin typeface="Comic Sans MS" pitchFamily="66" charset="0"/>
              </a:rPr>
              <a:t>Part </a:t>
            </a:r>
            <a:r>
              <a:rPr lang="en-US" altLang="zh-CN" sz="1600" b="1" dirty="0">
                <a:solidFill>
                  <a:srgbClr val="2408F2"/>
                </a:solidFill>
                <a:latin typeface="Comic Sans MS" pitchFamily="66" charset="0"/>
              </a:rPr>
              <a:t>1  Relational Databases</a:t>
            </a:r>
          </a:p>
          <a:p>
            <a:pPr lvl="1">
              <a:lnSpc>
                <a:spcPts val="1500"/>
              </a:lnSpc>
              <a:spcBef>
                <a:spcPts val="0"/>
              </a:spcBef>
              <a:spcAft>
                <a:spcPts val="300"/>
              </a:spcAft>
            </a:pPr>
            <a:r>
              <a:rPr lang="en-US" altLang="zh-CN" sz="1400" dirty="0">
                <a:latin typeface="Comic Sans MS" pitchFamily="66" charset="0"/>
              </a:rPr>
              <a:t>Ch2: Relational model (data model, relational algebra) </a:t>
            </a:r>
          </a:p>
          <a:p>
            <a:pPr lvl="1">
              <a:lnSpc>
                <a:spcPts val="1500"/>
              </a:lnSpc>
              <a:spcBef>
                <a:spcPts val="0"/>
              </a:spcBef>
              <a:spcAft>
                <a:spcPts val="300"/>
              </a:spcAft>
            </a:pPr>
            <a:r>
              <a:rPr lang="en-US" altLang="zh-CN" sz="1400" dirty="0">
                <a:latin typeface="Comic Sans MS" pitchFamily="66" charset="0"/>
              </a:rPr>
              <a:t>Ch3&amp;4: SQL(Structured Query Language)</a:t>
            </a:r>
          </a:p>
          <a:p>
            <a:pPr lvl="1">
              <a:lnSpc>
                <a:spcPts val="1500"/>
              </a:lnSpc>
              <a:spcBef>
                <a:spcPts val="0"/>
              </a:spcBef>
              <a:spcAft>
                <a:spcPts val="300"/>
              </a:spcAft>
            </a:pPr>
            <a:r>
              <a:rPr lang="en-US" altLang="zh-CN" sz="1400" dirty="0">
                <a:latin typeface="Comic Sans MS" pitchFamily="66" charset="0"/>
              </a:rPr>
              <a:t>Ch5: Advanced SQL </a:t>
            </a:r>
          </a:p>
          <a:p>
            <a:pPr marL="0" indent="0">
              <a:lnSpc>
                <a:spcPts val="1500"/>
              </a:lnSpc>
              <a:spcBef>
                <a:spcPts val="600"/>
              </a:spcBef>
              <a:spcAft>
                <a:spcPts val="0"/>
              </a:spcAft>
              <a:buNone/>
            </a:pPr>
            <a:r>
              <a:rPr lang="zh-CN" altLang="en-US" sz="1600" b="1">
                <a:solidFill>
                  <a:srgbClr val="FF0000"/>
                </a:solidFill>
                <a:latin typeface="Comic Sans MS" pitchFamily="66" charset="0"/>
                <a:ea typeface="宋体" pitchFamily="2" charset="-122"/>
                <a:cs typeface="Times New Roman" pitchFamily="18" charset="0"/>
                <a:sym typeface="Wingdings" pitchFamily="2" charset="2"/>
              </a:rPr>
              <a:t> </a:t>
            </a:r>
            <a:r>
              <a:rPr lang="en-US" altLang="zh-CN" sz="1600" b="1">
                <a:solidFill>
                  <a:srgbClr val="FF0000"/>
                </a:solidFill>
                <a:latin typeface="Comic Sans MS" pitchFamily="66" charset="0"/>
              </a:rPr>
              <a:t>Part </a:t>
            </a:r>
            <a:r>
              <a:rPr lang="en-US" altLang="zh-CN" sz="1600" b="1" dirty="0">
                <a:solidFill>
                  <a:srgbClr val="FF0000"/>
                </a:solidFill>
                <a:latin typeface="Comic Sans MS" pitchFamily="66" charset="0"/>
              </a:rPr>
              <a:t>2  Database Design</a:t>
            </a:r>
          </a:p>
          <a:p>
            <a:pPr lvl="1">
              <a:lnSpc>
                <a:spcPts val="1500"/>
              </a:lnSpc>
              <a:spcBef>
                <a:spcPts val="0"/>
              </a:spcBef>
              <a:spcAft>
                <a:spcPts val="300"/>
              </a:spcAft>
            </a:pPr>
            <a:r>
              <a:rPr lang="en-US" altLang="zh-CN" sz="1400" dirty="0">
                <a:latin typeface="Comic Sans MS" pitchFamily="66" charset="0"/>
              </a:rPr>
              <a:t>Ch6: Database design based on E-R model </a:t>
            </a:r>
          </a:p>
          <a:p>
            <a:pPr lvl="1">
              <a:lnSpc>
                <a:spcPts val="1500"/>
              </a:lnSpc>
              <a:spcBef>
                <a:spcPts val="0"/>
              </a:spcBef>
              <a:spcAft>
                <a:spcPts val="300"/>
              </a:spcAft>
            </a:pPr>
            <a:r>
              <a:rPr lang="en-US" altLang="zh-CN" sz="1400" b="1" dirty="0">
                <a:solidFill>
                  <a:srgbClr val="FF0000"/>
                </a:solidFill>
                <a:latin typeface="Comic Sans MS" pitchFamily="66" charset="0"/>
              </a:rPr>
              <a:t>Ch7: Relational database design </a:t>
            </a:r>
          </a:p>
          <a:p>
            <a:pPr marL="252000" indent="-252000">
              <a:lnSpc>
                <a:spcPts val="1500"/>
              </a:lnSpc>
              <a:spcBef>
                <a:spcPts val="600"/>
              </a:spcBef>
              <a:spcAft>
                <a:spcPts val="0"/>
              </a:spcAft>
            </a:pPr>
            <a:r>
              <a:rPr lang="en-US" altLang="zh-CN" sz="1600" b="1" dirty="0">
                <a:solidFill>
                  <a:schemeClr val="bg1">
                    <a:lumMod val="50000"/>
                  </a:schemeClr>
                </a:solidFill>
                <a:latin typeface="Comic Sans MS" pitchFamily="66" charset="0"/>
              </a:rPr>
              <a:t>Part 3  Application Design &amp; Development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Ch8: Complex data types</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Ch9: Application development</a:t>
            </a:r>
          </a:p>
          <a:p>
            <a:pPr marL="252000" indent="-252000">
              <a:lnSpc>
                <a:spcPts val="1500"/>
              </a:lnSpc>
              <a:spcBef>
                <a:spcPts val="600"/>
              </a:spcBef>
              <a:spcAft>
                <a:spcPts val="0"/>
              </a:spcAft>
            </a:pPr>
            <a:r>
              <a:rPr lang="en-US" altLang="zh-CN" sz="1600" b="1" dirty="0">
                <a:solidFill>
                  <a:schemeClr val="bg1">
                    <a:lumMod val="50000"/>
                  </a:schemeClr>
                </a:solidFill>
                <a:latin typeface="Comic Sans MS" pitchFamily="66" charset="0"/>
              </a:rPr>
              <a:t>Part 4  Big data analytics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Ch10: Big data</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Ch11: Data analytics </a:t>
            </a:r>
          </a:p>
          <a:p>
            <a:pPr>
              <a:lnSpc>
                <a:spcPts val="1500"/>
              </a:lnSpc>
              <a:spcBef>
                <a:spcPts val="0"/>
              </a:spcBef>
              <a:spcAft>
                <a:spcPts val="600"/>
              </a:spcAft>
            </a:pPr>
            <a:endParaRPr lang="en-US" altLang="zh-CN" sz="1800" dirty="0">
              <a:latin typeface="Comic Sans MS" pitchFamily="66" charset="0"/>
            </a:endParaRPr>
          </a:p>
        </p:txBody>
      </p:sp>
      <p:sp>
        <p:nvSpPr>
          <p:cNvPr id="4" name="内容占位符 2">
            <a:extLst>
              <a:ext uri="{FF2B5EF4-FFF2-40B4-BE49-F238E27FC236}">
                <a16:creationId xmlns:a16="http://schemas.microsoft.com/office/drawing/2014/main" id="{438F0E64-ECE5-4568-B0CE-78B87C216AB5}"/>
              </a:ext>
            </a:extLst>
          </p:cNvPr>
          <p:cNvSpPr txBox="1">
            <a:spLocks/>
          </p:cNvSpPr>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5  Data Storage &amp; Indexing </a:t>
            </a:r>
          </a:p>
          <a:p>
            <a:pPr lvl="1">
              <a:lnSpc>
                <a:spcPts val="1500"/>
              </a:lnSpc>
              <a:spcBef>
                <a:spcPts val="0"/>
              </a:spcBef>
              <a:spcAft>
                <a:spcPts val="300"/>
              </a:spcAft>
              <a:buFontTx/>
            </a:pPr>
            <a:r>
              <a:rPr lang="en-US" altLang="zh-CN" sz="1400" kern="0" dirty="0">
                <a:latin typeface="Comic Sans MS" pitchFamily="66" charset="0"/>
              </a:rPr>
              <a:t>Ch12: Physical storage system</a:t>
            </a:r>
          </a:p>
          <a:p>
            <a:pPr lvl="1">
              <a:lnSpc>
                <a:spcPts val="1500"/>
              </a:lnSpc>
              <a:spcBef>
                <a:spcPts val="0"/>
              </a:spcBef>
              <a:spcAft>
                <a:spcPts val="300"/>
              </a:spcAft>
              <a:buFontTx/>
            </a:pPr>
            <a:r>
              <a:rPr lang="en-US" altLang="zh-CN" sz="1400" kern="0" dirty="0">
                <a:latin typeface="Comic Sans MS" pitchFamily="66" charset="0"/>
              </a:rPr>
              <a:t>Ch13: Data storage structure</a:t>
            </a:r>
          </a:p>
          <a:p>
            <a:pPr lvl="1">
              <a:lnSpc>
                <a:spcPts val="1500"/>
              </a:lnSpc>
              <a:spcBef>
                <a:spcPts val="0"/>
              </a:spcBef>
              <a:spcAft>
                <a:spcPts val="300"/>
              </a:spcAft>
              <a:buFontTx/>
            </a:pPr>
            <a:r>
              <a:rPr lang="en-US" altLang="zh-CN" sz="1400" kern="0" dirty="0">
                <a:latin typeface="Comic Sans MS" pitchFamily="66" charset="0"/>
              </a:rPr>
              <a:t>Ch14: Indexing</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6  Query Processing &amp; Optimization </a:t>
            </a:r>
          </a:p>
          <a:p>
            <a:pPr lvl="1">
              <a:lnSpc>
                <a:spcPts val="1500"/>
              </a:lnSpc>
              <a:spcBef>
                <a:spcPts val="0"/>
              </a:spcBef>
              <a:spcAft>
                <a:spcPts val="300"/>
              </a:spcAft>
              <a:buFontTx/>
            </a:pPr>
            <a:r>
              <a:rPr lang="en-US" altLang="zh-CN" sz="1400" kern="0" dirty="0">
                <a:latin typeface="Comic Sans MS" pitchFamily="66" charset="0"/>
              </a:rPr>
              <a:t>Ch15: Query processing</a:t>
            </a:r>
          </a:p>
          <a:p>
            <a:pPr lvl="1">
              <a:lnSpc>
                <a:spcPts val="1500"/>
              </a:lnSpc>
              <a:spcBef>
                <a:spcPts val="0"/>
              </a:spcBef>
              <a:spcAft>
                <a:spcPts val="300"/>
              </a:spcAft>
              <a:buFontTx/>
            </a:pPr>
            <a:r>
              <a:rPr lang="en-US" altLang="zh-CN" sz="1400" kern="0" dirty="0">
                <a:latin typeface="Comic Sans MS" pitchFamily="66" charset="0"/>
              </a:rPr>
              <a:t>Ch16: Query optimization </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7 Transaction Management</a:t>
            </a:r>
          </a:p>
          <a:p>
            <a:pPr lvl="1">
              <a:lnSpc>
                <a:spcPts val="1500"/>
              </a:lnSpc>
              <a:spcBef>
                <a:spcPts val="0"/>
              </a:spcBef>
              <a:spcAft>
                <a:spcPts val="600"/>
              </a:spcAft>
              <a:buFontTx/>
            </a:pPr>
            <a:r>
              <a:rPr lang="en-US" altLang="zh-CN" sz="1400" kern="0" dirty="0">
                <a:latin typeface="Comic Sans MS" pitchFamily="66" charset="0"/>
              </a:rPr>
              <a:t>Ch17: Transactions  </a:t>
            </a:r>
          </a:p>
          <a:p>
            <a:pPr lvl="1">
              <a:lnSpc>
                <a:spcPts val="1500"/>
              </a:lnSpc>
              <a:spcBef>
                <a:spcPts val="0"/>
              </a:spcBef>
              <a:spcAft>
                <a:spcPts val="600"/>
              </a:spcAft>
              <a:buFontTx/>
            </a:pPr>
            <a:r>
              <a:rPr lang="en-US" altLang="zh-CN" sz="1400" kern="0" dirty="0">
                <a:latin typeface="Comic Sans MS" pitchFamily="66" charset="0"/>
              </a:rPr>
              <a:t>Ch18: Concurrency control</a:t>
            </a:r>
          </a:p>
          <a:p>
            <a:pPr lvl="1">
              <a:lnSpc>
                <a:spcPts val="1500"/>
              </a:lnSpc>
              <a:spcBef>
                <a:spcPts val="0"/>
              </a:spcBef>
              <a:spcAft>
                <a:spcPts val="600"/>
              </a:spcAft>
              <a:buFontTx/>
            </a:pPr>
            <a:r>
              <a:rPr lang="en-US" altLang="zh-CN" sz="1400" kern="0" dirty="0">
                <a:latin typeface="Comic Sans MS" pitchFamily="66" charset="0"/>
              </a:rPr>
              <a:t>Ch19: Recovery system</a:t>
            </a:r>
          </a:p>
          <a:p>
            <a:pPr marL="252000" indent="-252000">
              <a:lnSpc>
                <a:spcPts val="1500"/>
              </a:lnSpc>
              <a:spcBef>
                <a:spcPts val="600"/>
              </a:spcBef>
              <a:spcAft>
                <a:spcPts val="0"/>
              </a:spcAft>
              <a:buFontTx/>
              <a:buChar char="•"/>
            </a:pPr>
            <a:r>
              <a:rPr lang="en-US" altLang="zh-CN" sz="1600" b="1" dirty="0">
                <a:solidFill>
                  <a:schemeClr val="bg1">
                    <a:lumMod val="50000"/>
                  </a:schemeClr>
                </a:solidFill>
                <a:latin typeface="Comic Sans MS" pitchFamily="66" charset="0"/>
              </a:rPr>
              <a:t>Part 8 Parallel &amp; Distributed Database </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Ch20: Database system architecture</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Ch21-23: Parallel &amp; distributed storage, query processing &amp; transaction processing  </a:t>
            </a: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9</a:t>
            </a:r>
          </a:p>
          <a:p>
            <a:pPr lvl="1">
              <a:lnSpc>
                <a:spcPts val="1500"/>
              </a:lnSpc>
              <a:spcBef>
                <a:spcPts val="0"/>
              </a:spcBef>
              <a:spcAft>
                <a:spcPts val="600"/>
              </a:spcAft>
              <a:buFontTx/>
            </a:pPr>
            <a:r>
              <a:rPr lang="en-US" altLang="zh-CN" sz="1400" b="1" kern="0">
                <a:solidFill>
                  <a:srgbClr val="2408F2"/>
                </a:solidFill>
                <a:latin typeface="Comic Sans MS" pitchFamily="66" charset="0"/>
              </a:rPr>
              <a:t>DB Platform:</a:t>
            </a:r>
            <a:r>
              <a:rPr lang="en-US" altLang="zh-CN" sz="1400" kern="0">
                <a:latin typeface="Comic Sans MS" pitchFamily="66" charset="0"/>
              </a:rPr>
              <a:t>OceanBase</a:t>
            </a:r>
            <a:r>
              <a:rPr lang="en-US" altLang="zh-CN" sz="1400" kern="0" dirty="0">
                <a:latin typeface="Comic Sans MS" pitchFamily="66" charset="0"/>
              </a:rPr>
              <a:t>, MongoDB, Neo4J</a:t>
            </a:r>
          </a:p>
        </p:txBody>
      </p:sp>
    </p:spTree>
    <p:extLst>
      <p:ext uri="{BB962C8B-B14F-4D97-AF65-F5344CB8AC3E}">
        <p14:creationId xmlns:p14="http://schemas.microsoft.com/office/powerpoint/2010/main" val="32928015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64176-BDB4-4721-B52F-B72F8632070E}"/>
              </a:ext>
            </a:extLst>
          </p:cNvPr>
          <p:cNvSpPr>
            <a:spLocks noGrp="1"/>
          </p:cNvSpPr>
          <p:nvPr>
            <p:ph type="title"/>
          </p:nvPr>
        </p:nvSpPr>
        <p:spPr/>
        <p:txBody>
          <a:bodyPr/>
          <a:lstStyle/>
          <a:p>
            <a:pPr algn="ctr"/>
            <a:r>
              <a:rPr lang="en-US" altLang="zh-CN" dirty="0">
                <a:latin typeface="Comic Sans MS" pitchFamily="66" charset="0"/>
              </a:rPr>
              <a:t>Functional Dependencies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ADF1B17-2107-4E54-A13B-329814FC815F}"/>
                  </a:ext>
                </a:extLst>
              </p:cNvPr>
              <p:cNvSpPr>
                <a:spLocks noGrp="1"/>
              </p:cNvSpPr>
              <p:nvPr>
                <p:ph idx="1"/>
              </p:nvPr>
            </p:nvSpPr>
            <p:spPr>
              <a:xfrm>
                <a:off x="251520" y="627534"/>
                <a:ext cx="8568952" cy="3805070"/>
              </a:xfrm>
            </p:spPr>
            <p:txBody>
              <a:bodyPr/>
              <a:lstStyle/>
              <a:p>
                <a:pPr>
                  <a:lnSpc>
                    <a:spcPct val="150000"/>
                  </a:lnSpc>
                </a:pPr>
                <a:r>
                  <a:rPr lang="en-US" altLang="zh-CN" sz="2000" dirty="0">
                    <a:latin typeface="Comic Sans MS" pitchFamily="66" charset="0"/>
                  </a:rPr>
                  <a:t>A functional dependency is </a:t>
                </a:r>
                <a:r>
                  <a:rPr lang="en-US" altLang="zh-CN" sz="2000" b="1" dirty="0">
                    <a:solidFill>
                      <a:srgbClr val="FF0000"/>
                    </a:solidFill>
                    <a:latin typeface="Comic Sans MS" pitchFamily="66" charset="0"/>
                  </a:rPr>
                  <a:t>trivial(</a:t>
                </a:r>
                <a:r>
                  <a:rPr lang="zh-CN" altLang="en-US" sz="2000" b="1" dirty="0">
                    <a:solidFill>
                      <a:srgbClr val="FF0000"/>
                    </a:solidFill>
                    <a:latin typeface="Comic Sans MS" pitchFamily="66" charset="0"/>
                  </a:rPr>
                  <a:t>平凡的</a:t>
                </a:r>
                <a:r>
                  <a:rPr lang="en-US" altLang="zh-CN" sz="2000" b="1" dirty="0">
                    <a:solidFill>
                      <a:srgbClr val="FF0000"/>
                    </a:solidFill>
                    <a:latin typeface="Comic Sans MS" pitchFamily="66" charset="0"/>
                  </a:rPr>
                  <a:t>) </a:t>
                </a:r>
                <a:r>
                  <a:rPr lang="en-US" altLang="zh-CN" sz="2000" dirty="0">
                    <a:latin typeface="Comic Sans MS" pitchFamily="66" charset="0"/>
                  </a:rPr>
                  <a:t>if it is satisfied by all instances of a relation, e.g., </a:t>
                </a:r>
                <a:endParaRPr lang="en-US" altLang="zh-CN" sz="1800" dirty="0">
                  <a:latin typeface="Comic Sans MS" pitchFamily="66" charset="0"/>
                </a:endParaRPr>
              </a:p>
              <a:p>
                <a:pPr marL="914400" lvl="2" indent="0">
                  <a:lnSpc>
                    <a:spcPct val="150000"/>
                  </a:lnSpc>
                  <a:buNone/>
                </a:pPr>
                <a:r>
                  <a:rPr lang="en-US" altLang="zh-CN" i="1" dirty="0">
                    <a:solidFill>
                      <a:srgbClr val="1F07CF"/>
                    </a:solidFill>
                    <a:latin typeface="Comic Sans MS" pitchFamily="66" charset="0"/>
                    <a:cs typeface="Times New Roman" panose="02020603050405020304" pitchFamily="18" charset="0"/>
                  </a:rPr>
                  <a:t>customer_name, </a:t>
                </a:r>
                <a:r>
                  <a:rPr lang="en-US" altLang="zh-CN" i="1" dirty="0" err="1">
                    <a:solidFill>
                      <a:srgbClr val="1F07CF"/>
                    </a:solidFill>
                    <a:latin typeface="Comic Sans MS" pitchFamily="66" charset="0"/>
                    <a:cs typeface="Times New Roman" panose="02020603050405020304" pitchFamily="18" charset="0"/>
                  </a:rPr>
                  <a:t>loan_number</a:t>
                </a:r>
                <a:r>
                  <a:rPr lang="en-US" altLang="zh-CN"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i="1" smtClean="0">
                        <a:solidFill>
                          <a:srgbClr val="1F07C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a:solidFill>
                      <a:srgbClr val="1F07CF"/>
                    </a:solidFill>
                    <a:latin typeface="Comic Sans MS" pitchFamily="66" charset="0"/>
                    <a:cs typeface="Times New Roman" panose="02020603050405020304" pitchFamily="18" charset="0"/>
                  </a:rPr>
                  <a:t> </a:t>
                </a:r>
                <a:r>
                  <a:rPr lang="en-US" altLang="zh-CN" i="1" dirty="0" err="1">
                    <a:solidFill>
                      <a:srgbClr val="1F07CF"/>
                    </a:solidFill>
                    <a:latin typeface="Comic Sans MS" pitchFamily="66" charset="0"/>
                    <a:cs typeface="Times New Roman" panose="02020603050405020304" pitchFamily="18" charset="0"/>
                  </a:rPr>
                  <a:t>customer_name</a:t>
                </a:r>
                <a:endParaRPr lang="en-US" altLang="zh-CN" i="1" dirty="0">
                  <a:solidFill>
                    <a:srgbClr val="1F07CF"/>
                  </a:solidFill>
                  <a:latin typeface="Comic Sans MS" pitchFamily="66" charset="0"/>
                  <a:cs typeface="Times New Roman" panose="02020603050405020304" pitchFamily="18" charset="0"/>
                </a:endParaRPr>
              </a:p>
              <a:p>
                <a:pPr marL="914400" lvl="2" indent="0">
                  <a:lnSpc>
                    <a:spcPct val="150000"/>
                  </a:lnSpc>
                  <a:buNone/>
                </a:pPr>
                <a:r>
                  <a:rPr lang="en-US" altLang="zh-CN" i="1" dirty="0" err="1">
                    <a:solidFill>
                      <a:srgbClr val="1F07CF"/>
                    </a:solidFill>
                    <a:latin typeface="Comic Sans MS" pitchFamily="66" charset="0"/>
                    <a:cs typeface="Times New Roman" panose="02020603050405020304" pitchFamily="18" charset="0"/>
                  </a:rPr>
                  <a:t>customer_name</a:t>
                </a:r>
                <a:r>
                  <a:rPr lang="en-US" altLang="zh-CN"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i="1">
                        <a:solidFill>
                          <a:srgbClr val="1F07C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a:solidFill>
                      <a:srgbClr val="1F07CF"/>
                    </a:solidFill>
                    <a:latin typeface="Comic Sans MS" pitchFamily="66" charset="0"/>
                    <a:cs typeface="Times New Roman" panose="02020603050405020304" pitchFamily="18" charset="0"/>
                  </a:rPr>
                  <a:t> </a:t>
                </a:r>
                <a:r>
                  <a:rPr lang="en-US" altLang="zh-CN" i="1" dirty="0" err="1">
                    <a:solidFill>
                      <a:srgbClr val="1F07CF"/>
                    </a:solidFill>
                    <a:latin typeface="Comic Sans MS" pitchFamily="66" charset="0"/>
                    <a:cs typeface="Times New Roman" panose="02020603050405020304" pitchFamily="18" charset="0"/>
                  </a:rPr>
                  <a:t>customer_name</a:t>
                </a:r>
                <a:endParaRPr lang="en-US" altLang="zh-CN" i="1" dirty="0">
                  <a:latin typeface="Comic Sans MS" pitchFamily="66" charset="0"/>
                  <a:cs typeface="Times New Roman" panose="02020603050405020304" pitchFamily="18" charset="0"/>
                </a:endParaRPr>
              </a:p>
              <a:p>
                <a:pPr lvl="1">
                  <a:lnSpc>
                    <a:spcPct val="150000"/>
                  </a:lnSpc>
                </a:pPr>
                <a:r>
                  <a:rPr lang="en-US" altLang="zh-CN" sz="1800" dirty="0">
                    <a:latin typeface="Comic Sans MS" pitchFamily="66" charset="0"/>
                  </a:rPr>
                  <a:t>In general, </a:t>
                </a: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en-US" altLang="zh-CN" sz="1800" b="1" i="1" smtClean="0">
                        <a:solidFill>
                          <a:srgbClr val="FF0000"/>
                        </a:solidFill>
                        <a:latin typeface="Cambria Math" panose="02040503050406030204" pitchFamily="18" charset="0"/>
                        <a:ea typeface="Cambria Math" panose="02040503050406030204" pitchFamily="18" charset="0"/>
                      </a:rPr>
                      <m:t>→</m:t>
                    </m:r>
                    <m:r>
                      <a:rPr lang="zh-CN" altLang="en-US" sz="1800" b="1" i="1" smtClean="0">
                        <a:solidFill>
                          <a:srgbClr val="FF0000"/>
                        </a:solidFill>
                        <a:latin typeface="Cambria Math" panose="02040503050406030204" pitchFamily="18" charset="0"/>
                        <a:ea typeface="Cambria Math" panose="02040503050406030204" pitchFamily="18" charset="0"/>
                      </a:rPr>
                      <m:t>𝜷</m:t>
                    </m:r>
                  </m:oMath>
                </a14:m>
                <a:r>
                  <a:rPr lang="en-US" altLang="zh-CN" sz="1800" b="1" dirty="0">
                    <a:solidFill>
                      <a:srgbClr val="FF0000"/>
                    </a:solidFill>
                    <a:latin typeface="Comic Sans MS" pitchFamily="66" charset="0"/>
                  </a:rPr>
                  <a:t> is trivial if </a:t>
                </a:r>
                <a14:m>
                  <m:oMath xmlns:m="http://schemas.openxmlformats.org/officeDocument/2006/math">
                    <m:r>
                      <a:rPr lang="zh-CN" altLang="el-GR" sz="1800" b="1" i="1" smtClean="0">
                        <a:solidFill>
                          <a:srgbClr val="FF0000"/>
                        </a:solidFill>
                        <a:latin typeface="Cambria Math" panose="02040503050406030204" pitchFamily="18" charset="0"/>
                        <a:ea typeface="Cambria Math" panose="02040503050406030204" pitchFamily="18" charset="0"/>
                      </a:rPr>
                      <m:t>𝜷</m:t>
                    </m:r>
                    <m:r>
                      <a:rPr lang="en-US" altLang="zh-CN" sz="1800" b="1" i="1" smtClean="0">
                        <a:solidFill>
                          <a:srgbClr val="FF0000"/>
                        </a:solidFill>
                        <a:latin typeface="Cambria Math" panose="02040503050406030204" pitchFamily="18" charset="0"/>
                        <a:ea typeface="Cambria Math" panose="02040503050406030204" pitchFamily="18" charset="0"/>
                      </a:rPr>
                      <m:t>⊆</m:t>
                    </m:r>
                    <m:r>
                      <a:rPr lang="el-GR" altLang="zh-CN" sz="1800" b="1" i="1">
                        <a:solidFill>
                          <a:srgbClr val="FF0000"/>
                        </a:solidFill>
                        <a:latin typeface="Cambria Math" panose="02040503050406030204" pitchFamily="18" charset="0"/>
                        <a:ea typeface="Cambria Math" panose="02040503050406030204" pitchFamily="18" charset="0"/>
                      </a:rPr>
                      <m:t>𝜶</m:t>
                    </m:r>
                  </m:oMath>
                </a14:m>
                <a:r>
                  <a:rPr lang="en-US" altLang="zh-CN" sz="1800" b="1" dirty="0">
                    <a:solidFill>
                      <a:srgbClr val="FF0000"/>
                    </a:solidFill>
                    <a:latin typeface="Comic Sans MS" pitchFamily="66" charset="0"/>
                  </a:rPr>
                  <a:t> </a:t>
                </a:r>
                <a:endParaRPr lang="en-US" altLang="zh-CN" sz="1800" b="1" dirty="0">
                  <a:latin typeface="Comic Sans MS" pitchFamily="66" charset="0"/>
                </a:endParaRPr>
              </a:p>
              <a:p>
                <a:pPr>
                  <a:lnSpc>
                    <a:spcPct val="150000"/>
                  </a:lnSpc>
                  <a:spcBef>
                    <a:spcPts val="1200"/>
                  </a:spcBef>
                </a:pPr>
                <a:r>
                  <a:rPr lang="en-US" altLang="zh-CN" sz="2000" b="1" dirty="0">
                    <a:solidFill>
                      <a:srgbClr val="1F07CF"/>
                    </a:solidFill>
                    <a:latin typeface="Comic Sans MS" pitchFamily="66" charset="0"/>
                    <a:ea typeface="Cambria Math" panose="02040503050406030204" pitchFamily="18" charset="0"/>
                  </a:rPr>
                  <a:t>Full dependency </a:t>
                </a:r>
                <a:r>
                  <a:rPr lang="en-US" altLang="zh-CN" sz="2000" b="1" dirty="0">
                    <a:latin typeface="Comic Sans MS" pitchFamily="66" charset="0"/>
                    <a:ea typeface="Cambria Math" panose="02040503050406030204" pitchFamily="18" charset="0"/>
                  </a:rPr>
                  <a:t>and </a:t>
                </a:r>
                <a:r>
                  <a:rPr lang="en-US" altLang="zh-CN" sz="2000" b="1" dirty="0">
                    <a:solidFill>
                      <a:srgbClr val="1F07CF"/>
                    </a:solidFill>
                    <a:latin typeface="Comic Sans MS" pitchFamily="66" charset="0"/>
                    <a:ea typeface="Cambria Math" panose="02040503050406030204" pitchFamily="18" charset="0"/>
                  </a:rPr>
                  <a:t>partially dependency</a:t>
                </a:r>
              </a:p>
              <a:p>
                <a:pPr lvl="1">
                  <a:lnSpc>
                    <a:spcPct val="150000"/>
                  </a:lnSpc>
                </a:pPr>
                <a14:m>
                  <m:oMath xmlns:m="http://schemas.openxmlformats.org/officeDocument/2006/math">
                    <m:r>
                      <a:rPr lang="zh-CN" altLang="en-US" sz="1800" b="1" i="1" smtClean="0">
                        <a:solidFill>
                          <a:srgbClr val="1F07CF"/>
                        </a:solidFill>
                        <a:latin typeface="Cambria Math" panose="02040503050406030204" pitchFamily="18" charset="0"/>
                        <a:ea typeface="Cambria Math" panose="02040503050406030204" pitchFamily="18" charset="0"/>
                      </a:rPr>
                      <m:t>𝜷</m:t>
                    </m:r>
                  </m:oMath>
                </a14:m>
                <a:r>
                  <a:rPr lang="en-US" altLang="zh-CN" sz="1800" dirty="0">
                    <a:latin typeface="Comic Sans MS" pitchFamily="66" charset="0"/>
                  </a:rPr>
                  <a:t> is </a:t>
                </a:r>
                <a:r>
                  <a:rPr lang="en-US" altLang="zh-CN" sz="1800" b="1" dirty="0">
                    <a:solidFill>
                      <a:srgbClr val="FF0000"/>
                    </a:solidFill>
                    <a:latin typeface="Comic Sans MS" pitchFamily="66" charset="0"/>
                  </a:rPr>
                  <a:t>fully dependent </a:t>
                </a:r>
                <a:r>
                  <a:rPr lang="en-US" altLang="zh-CN" sz="1800" dirty="0">
                    <a:latin typeface="Comic Sans MS" pitchFamily="66" charset="0"/>
                  </a:rPr>
                  <a:t>on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dirty="0">
                    <a:latin typeface="Comic Sans MS" pitchFamily="66" charset="0"/>
                  </a:rPr>
                  <a:t>, if there is no proper subset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smtClean="0">
                            <a:solidFill>
                              <a:srgbClr val="1F07CF"/>
                            </a:solidFill>
                            <a:latin typeface="Cambria Math" panose="02040503050406030204" pitchFamily="18" charset="0"/>
                          </a:rPr>
                          <m:t>𝜶</m:t>
                        </m:r>
                      </m:e>
                      <m:sup>
                        <m:r>
                          <a:rPr lang="en-US" altLang="zh-CN" sz="1800" b="1" i="1" smtClean="0">
                            <a:solidFill>
                              <a:srgbClr val="1F07CF"/>
                            </a:solidFill>
                            <a:latin typeface="Cambria Math" panose="02040503050406030204" pitchFamily="18" charset="0"/>
                          </a:rPr>
                          <m:t>′</m:t>
                        </m:r>
                      </m:sup>
                    </m:sSup>
                  </m:oMath>
                </a14:m>
                <a:r>
                  <a:rPr lang="en-US" altLang="zh-CN" sz="1800" dirty="0">
                    <a:latin typeface="Comic Sans MS" pitchFamily="66" charset="0"/>
                  </a:rPr>
                  <a:t> of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dirty="0">
                    <a:latin typeface="Comic Sans MS" pitchFamily="66" charset="0"/>
                  </a:rPr>
                  <a:t> such that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a:solidFill>
                              <a:srgbClr val="1F07CF"/>
                            </a:solidFill>
                            <a:latin typeface="Cambria Math" panose="02040503050406030204" pitchFamily="18" charset="0"/>
                          </a:rPr>
                          <m:t>𝜶</m:t>
                        </m:r>
                      </m:e>
                      <m:sup>
                        <m:r>
                          <a:rPr lang="en-US" altLang="zh-CN" sz="1800" b="1" i="1">
                            <a:solidFill>
                              <a:srgbClr val="1F07CF"/>
                            </a:solidFill>
                            <a:latin typeface="Cambria Math" panose="02040503050406030204" pitchFamily="18" charset="0"/>
                          </a:rPr>
                          <m:t>′</m:t>
                        </m:r>
                      </m:sup>
                    </m:sSup>
                    <m:r>
                      <a:rPr lang="en-US" altLang="zh-CN" sz="1800" b="1" i="1">
                        <a:solidFill>
                          <a:srgbClr val="1F07CF"/>
                        </a:solidFill>
                        <a:latin typeface="Cambria Math" panose="02040503050406030204" pitchFamily="18" charset="0"/>
                        <a:ea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itchFamily="66" charset="0"/>
                  </a:rPr>
                  <a:t>. Otherwise, </a:t>
                </a:r>
                <a14:m>
                  <m:oMath xmlns:m="http://schemas.openxmlformats.org/officeDocument/2006/math">
                    <m:r>
                      <a:rPr lang="en-US" altLang="zh-CN" sz="1800" b="0" i="0" smtClean="0">
                        <a:latin typeface="Cambria Math" panose="02040503050406030204" pitchFamily="18" charset="0"/>
                      </a:rPr>
                      <m:t> </m:t>
                    </m:r>
                    <m:r>
                      <a:rPr lang="zh-CN" altLang="en-US" sz="1800" b="1" i="1" smtClean="0">
                        <a:solidFill>
                          <a:srgbClr val="1F07CF"/>
                        </a:solidFill>
                        <a:latin typeface="Cambria Math" panose="02040503050406030204" pitchFamily="18" charset="0"/>
                      </a:rPr>
                      <m:t>𝜷</m:t>
                    </m:r>
                  </m:oMath>
                </a14:m>
                <a:r>
                  <a:rPr lang="en-US" altLang="zh-CN" sz="1800" dirty="0">
                    <a:latin typeface="Comic Sans MS" pitchFamily="66" charset="0"/>
                  </a:rPr>
                  <a:t> is </a:t>
                </a:r>
                <a:r>
                  <a:rPr lang="en-US" altLang="zh-CN" sz="1800" b="1" dirty="0">
                    <a:solidFill>
                      <a:srgbClr val="FF0000"/>
                    </a:solidFill>
                    <a:latin typeface="Comic Sans MS" pitchFamily="66" charset="0"/>
                  </a:rPr>
                  <a:t>partially dependent </a:t>
                </a:r>
                <a:r>
                  <a:rPr lang="en-US" altLang="zh-CN" sz="1800" dirty="0">
                    <a:latin typeface="Comic Sans MS" pitchFamily="66" charset="0"/>
                  </a:rPr>
                  <a:t>on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endParaRPr lang="en-US" altLang="zh-CN" sz="1600" b="1" dirty="0">
                  <a:latin typeface="Comic Sans MS" pitchFamily="66" charset="0"/>
                </a:endParaRPr>
              </a:p>
              <a:p>
                <a:pPr>
                  <a:lnSpc>
                    <a:spcPct val="150000"/>
                  </a:lnSpc>
                </a:pPr>
                <a:endParaRPr lang="zh-CN" altLang="en-US" sz="2000" dirty="0">
                  <a:latin typeface="Comic Sans MS" pitchFamily="66"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6ADF1B17-2107-4E54-A13B-329814FC815F}"/>
                  </a:ext>
                </a:extLst>
              </p:cNvPr>
              <p:cNvSpPr>
                <a:spLocks noGrp="1" noRot="1" noChangeAspect="1" noMove="1" noResize="1" noEditPoints="1" noAdjustHandles="1" noChangeArrowheads="1" noChangeShapeType="1" noTextEdit="1"/>
              </p:cNvSpPr>
              <p:nvPr>
                <p:ph idx="1"/>
              </p:nvPr>
            </p:nvSpPr>
            <p:spPr>
              <a:xfrm>
                <a:off x="251520" y="627534"/>
                <a:ext cx="8568952" cy="3805070"/>
              </a:xfrm>
              <a:blipFill rotWithShape="1">
                <a:blip r:embed="rId2"/>
                <a:stretch>
                  <a:fillRect l="-996" b="-3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3492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3805070"/>
          </a:xfrm>
        </p:spPr>
        <p:txBody>
          <a:bodyPr/>
          <a:lstStyle/>
          <a:p>
            <a:pPr>
              <a:spcBef>
                <a:spcPts val="400"/>
              </a:spcBef>
            </a:pPr>
            <a:r>
              <a:rPr lang="en-US" altLang="zh-CN" sz="2000" b="1"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a:t>
            </a:r>
            <a:r>
              <a:rPr lang="en-US" altLang="zh-CN" sz="2000" b="1" dirty="0">
                <a:solidFill>
                  <a:srgbClr val="FF0000"/>
                </a:solidFill>
                <a:latin typeface="Comic Sans MS" pitchFamily="66" charset="0"/>
              </a:rPr>
              <a:t>Dependency/</a:t>
            </a:r>
            <a:r>
              <a:rPr lang="zh-CN" altLang="en-US" sz="2000" b="1" dirty="0">
                <a:solidFill>
                  <a:srgbClr val="FF0000"/>
                </a:solidFill>
                <a:latin typeface="Comic Sans MS" pitchFamily="66" charset="0"/>
              </a:rPr>
              <a:t>函数依赖</a:t>
            </a:r>
            <a:endParaRPr lang="en-US" altLang="zh-CN" sz="2000" b="1" dirty="0">
              <a:solidFill>
                <a:srgbClr val="FF0000"/>
              </a:solidFill>
              <a:latin typeface="Comic Sans MS" pitchFamily="66" charset="0"/>
            </a:endParaRPr>
          </a:p>
          <a:p>
            <a:pPr lvl="1">
              <a:spcBef>
                <a:spcPts val="400"/>
              </a:spcBef>
            </a:pPr>
            <a:r>
              <a:rPr lang="en-US" altLang="zh-CN" dirty="0">
                <a:latin typeface="Comic Sans MS" pitchFamily="66" charset="0"/>
              </a:rPr>
              <a:t>Decomposition using functional dependency</a:t>
            </a: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Closure </a:t>
            </a:r>
            <a:r>
              <a:rPr lang="en-US" altLang="zh-CN" b="1" dirty="0">
                <a:solidFill>
                  <a:srgbClr val="FF0000"/>
                </a:solidFill>
                <a:latin typeface="Comic Sans MS" pitchFamily="66" charset="0"/>
              </a:rPr>
              <a:t>of functional dependency</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b="1" dirty="0">
                <a:latin typeface="Comic Sans MS" pitchFamily="66" charset="0"/>
              </a:rPr>
              <a:t>Normalization &amp; Normal Forms (</a:t>
            </a:r>
            <a:r>
              <a:rPr lang="zh-CN" altLang="en-US" sz="2000" b="1" dirty="0">
                <a:latin typeface="Comic Sans MS" pitchFamily="66" charset="0"/>
              </a:rPr>
              <a:t>范式</a:t>
            </a:r>
            <a:r>
              <a:rPr lang="en-US" altLang="zh-CN" sz="2000" b="1" dirty="0">
                <a:latin typeface="Comic Sans MS" pitchFamily="66" charset="0"/>
              </a:rPr>
              <a:t>)</a:t>
            </a:r>
          </a:p>
          <a:p>
            <a:pPr>
              <a:spcBef>
                <a:spcPts val="400"/>
              </a:spcBef>
            </a:pPr>
            <a:r>
              <a:rPr lang="en-US" altLang="zh-CN" sz="2000" b="1" dirty="0">
                <a:latin typeface="Comic Sans MS" pitchFamily="66" charset="0"/>
              </a:rPr>
              <a:t>Multivalued Dependencies</a:t>
            </a:r>
            <a:r>
              <a:rPr lang="zh-CN" altLang="en-US" sz="2000" b="1" dirty="0">
                <a:latin typeface="Comic Sans MS" pitchFamily="66" charset="0"/>
              </a:rPr>
              <a:t>*</a:t>
            </a:r>
            <a:endParaRPr lang="en-US" altLang="zh-CN" sz="2000" b="1" dirty="0">
              <a:latin typeface="Comic Sans MS" pitchFamily="66" charset="0"/>
            </a:endParaRPr>
          </a:p>
          <a:p>
            <a:pPr>
              <a:spcBef>
                <a:spcPts val="400"/>
              </a:spcBef>
            </a:pPr>
            <a:r>
              <a:rPr lang="en-US" altLang="zh-CN" sz="2000" b="1" dirty="0">
                <a:latin typeface="Comic Sans MS" pitchFamily="66" charset="0"/>
              </a:rPr>
              <a:t>Database Design Process</a:t>
            </a:r>
          </a:p>
        </p:txBody>
      </p:sp>
    </p:spTree>
    <p:extLst>
      <p:ext uri="{BB962C8B-B14F-4D97-AF65-F5344CB8AC3E}">
        <p14:creationId xmlns:p14="http://schemas.microsoft.com/office/powerpoint/2010/main" val="35131121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F0DA0-39E8-4A72-96EF-4035CEE8D99E}"/>
              </a:ext>
            </a:extLst>
          </p:cNvPr>
          <p:cNvSpPr>
            <a:spLocks noGrp="1"/>
          </p:cNvSpPr>
          <p:nvPr>
            <p:ph type="title"/>
          </p:nvPr>
        </p:nvSpPr>
        <p:spPr/>
        <p:txBody>
          <a:bodyPr/>
          <a:lstStyle/>
          <a:p>
            <a:pPr algn="ctr"/>
            <a:r>
              <a:rPr lang="en-US" altLang="zh-CN" sz="2800" dirty="0">
                <a:latin typeface="Comic Sans MS" pitchFamily="66" charset="0"/>
              </a:rPr>
              <a:t>Closure of a Set of Functional Dependencies</a:t>
            </a:r>
            <a:endParaRPr lang="zh-CN" altLang="en-US" sz="2800"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EF5F99-3C18-4B04-9FF1-34530D5870BC}"/>
                  </a:ext>
                </a:extLst>
              </p:cNvPr>
              <p:cNvSpPr>
                <a:spLocks noGrp="1"/>
              </p:cNvSpPr>
              <p:nvPr>
                <p:ph idx="1"/>
              </p:nvPr>
            </p:nvSpPr>
            <p:spPr>
              <a:xfrm>
                <a:off x="179512" y="699542"/>
                <a:ext cx="8712968" cy="4104456"/>
              </a:xfrm>
            </p:spPr>
            <p:txBody>
              <a:bodyPr/>
              <a:lstStyle/>
              <a:p>
                <a:r>
                  <a:rPr lang="en-US" altLang="zh-CN" sz="2000" dirty="0">
                    <a:latin typeface="Comic Sans MS" pitchFamily="66" charset="0"/>
                  </a:rPr>
                  <a:t>Given a set </a:t>
                </a:r>
                <a14:m>
                  <m:oMath xmlns:m="http://schemas.openxmlformats.org/officeDocument/2006/math">
                    <m:r>
                      <a:rPr lang="en-US" altLang="zh-CN" sz="2000" b="1" i="1" dirty="0" smtClean="0">
                        <a:solidFill>
                          <a:srgbClr val="1F07CF"/>
                        </a:solidFill>
                        <a:latin typeface="Cambria Math" panose="02040503050406030204" pitchFamily="18" charset="0"/>
                      </a:rPr>
                      <m:t>𝑭</m:t>
                    </m:r>
                  </m:oMath>
                </a14:m>
                <a:r>
                  <a:rPr lang="en-US" altLang="zh-CN" sz="2000" dirty="0">
                    <a:latin typeface="Comic Sans MS" pitchFamily="66" charset="0"/>
                  </a:rPr>
                  <a:t> of FDs, there are some other FDs that are </a:t>
                </a:r>
                <a:r>
                  <a:rPr lang="en-US" altLang="zh-CN" sz="2000" b="1" dirty="0">
                    <a:solidFill>
                      <a:srgbClr val="FF0000"/>
                    </a:solidFill>
                    <a:latin typeface="Comic Sans MS" pitchFamily="66" charset="0"/>
                  </a:rPr>
                  <a:t>logically</a:t>
                </a:r>
                <a:r>
                  <a:rPr lang="en-US" altLang="zh-CN" sz="2000" dirty="0">
                    <a:latin typeface="Comic Sans MS" pitchFamily="66" charset="0"/>
                  </a:rPr>
                  <a:t> </a:t>
                </a:r>
                <a:r>
                  <a:rPr lang="en-US" altLang="zh-CN" sz="2000" b="1" dirty="0">
                    <a:solidFill>
                      <a:srgbClr val="FF0000"/>
                    </a:solidFill>
                    <a:latin typeface="Comic Sans MS" pitchFamily="66" charset="0"/>
                  </a:rPr>
                  <a:t>implied (</a:t>
                </a:r>
                <a:r>
                  <a:rPr lang="zh-CN" altLang="en-US" sz="2000" b="1" dirty="0">
                    <a:solidFill>
                      <a:srgbClr val="FF0000"/>
                    </a:solidFill>
                    <a:latin typeface="Comic Sans MS" pitchFamily="66" charset="0"/>
                  </a:rPr>
                  <a:t>逻辑蕴涵</a:t>
                </a:r>
                <a:r>
                  <a:rPr lang="en-US" altLang="zh-CN" sz="2000" b="1" dirty="0">
                    <a:solidFill>
                      <a:srgbClr val="FF0000"/>
                    </a:solidFill>
                    <a:latin typeface="Comic Sans MS" pitchFamily="66" charset="0"/>
                  </a:rPr>
                  <a:t>) by </a:t>
                </a:r>
                <a14:m>
                  <m:oMath xmlns:m="http://schemas.openxmlformats.org/officeDocument/2006/math">
                    <m:r>
                      <a:rPr lang="en-US" altLang="zh-CN" sz="2000" b="1" i="1" smtClean="0">
                        <a:solidFill>
                          <a:srgbClr val="FF0000"/>
                        </a:solidFill>
                        <a:latin typeface="Cambria Math" panose="02040503050406030204" pitchFamily="18" charset="0"/>
                      </a:rPr>
                      <m:t>𝑭</m:t>
                    </m:r>
                  </m:oMath>
                </a14:m>
                <a:endParaRPr lang="en-US" altLang="zh-CN" sz="2000" b="1" dirty="0">
                  <a:solidFill>
                    <a:srgbClr val="FF0000"/>
                  </a:solidFill>
                  <a:latin typeface="Comic Sans MS" pitchFamily="66" charset="0"/>
                </a:endParaRPr>
              </a:p>
              <a:p>
                <a:pPr lvl="1"/>
                <a:r>
                  <a:rPr lang="en-US" altLang="zh-CN" sz="1800" dirty="0">
                    <a:latin typeface="Comic Sans MS" pitchFamily="66" charset="0"/>
                  </a:rPr>
                  <a:t>E.g., 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𝑩</m:t>
                    </m:r>
                  </m:oMath>
                </a14:m>
                <a:r>
                  <a:rPr lang="en-US" altLang="zh-CN" sz="1800" dirty="0">
                    <a:latin typeface="Comic Sans MS" pitchFamily="66" charset="0"/>
                  </a:rPr>
                  <a:t> and </a:t>
                </a:r>
                <a14:m>
                  <m:oMath xmlns:m="http://schemas.openxmlformats.org/officeDocument/2006/math">
                    <m:r>
                      <a:rPr lang="en-US" altLang="zh-CN" sz="1800" b="1" i="1" smtClean="0">
                        <a:solidFill>
                          <a:srgbClr val="1F07CF"/>
                        </a:solidFill>
                        <a:latin typeface="Cambria Math" panose="02040503050406030204" pitchFamily="18" charset="0"/>
                      </a:rPr>
                      <m:t>𝑩</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𝑪</m:t>
                    </m:r>
                  </m:oMath>
                </a14:m>
                <a:r>
                  <a:rPr lang="en-US" altLang="zh-CN" sz="1800" dirty="0">
                    <a:latin typeface="Comic Sans MS" pitchFamily="66" charset="0"/>
                  </a:rPr>
                  <a:t>, then we can infer that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𝑪</m:t>
                    </m:r>
                  </m:oMath>
                </a14:m>
                <a:endParaRPr lang="en-US" altLang="zh-CN" sz="1800" b="1" dirty="0">
                  <a:latin typeface="Comic Sans MS" pitchFamily="66" charset="0"/>
                </a:endParaRPr>
              </a:p>
              <a:p>
                <a:pPr lvl="1"/>
                <a:r>
                  <a:rPr lang="en-US" altLang="zh-CN" sz="1800" dirty="0">
                    <a:latin typeface="Comic Sans MS" pitchFamily="66" charset="0"/>
                  </a:rPr>
                  <a:t>The set of all FDs logically implied by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dirty="0">
                    <a:latin typeface="Comic Sans MS" pitchFamily="66" charset="0"/>
                  </a:rPr>
                  <a:t> is the </a:t>
                </a:r>
                <a:r>
                  <a:rPr lang="en-US" altLang="zh-CN" sz="1800" b="1" dirty="0">
                    <a:solidFill>
                      <a:srgbClr val="FF0000"/>
                    </a:solidFill>
                    <a:latin typeface="Comic Sans MS" pitchFamily="66" charset="0"/>
                  </a:rPr>
                  <a:t>closure(</a:t>
                </a:r>
                <a:r>
                  <a:rPr lang="zh-CN" altLang="en-US" sz="1800" b="1" dirty="0">
                    <a:solidFill>
                      <a:srgbClr val="FF0000"/>
                    </a:solidFill>
                    <a:latin typeface="Comic Sans MS" pitchFamily="66" charset="0"/>
                  </a:rPr>
                  <a:t>闭包</a:t>
                </a:r>
                <a:r>
                  <a:rPr lang="en-US" altLang="zh-CN" sz="1800" b="1" dirty="0">
                    <a:solidFill>
                      <a:srgbClr val="FF0000"/>
                    </a:solidFill>
                    <a:latin typeface="Comic Sans MS" pitchFamily="66" charset="0"/>
                  </a:rPr>
                  <a:t>) of </a:t>
                </a:r>
                <a14:m>
                  <m:oMath xmlns:m="http://schemas.openxmlformats.org/officeDocument/2006/math">
                    <m:r>
                      <a:rPr lang="en-US" altLang="zh-CN" sz="1800" b="1" i="1" smtClean="0">
                        <a:solidFill>
                          <a:srgbClr val="FF0000"/>
                        </a:solidFill>
                        <a:latin typeface="Cambria Math" panose="02040503050406030204" pitchFamily="18" charset="0"/>
                      </a:rPr>
                      <m:t>𝑭</m:t>
                    </m:r>
                  </m:oMath>
                </a14:m>
                <a:endParaRPr lang="en-US" altLang="zh-CN" sz="1800" b="1" dirty="0">
                  <a:latin typeface="Comic Sans MS" pitchFamily="66" charset="0"/>
                </a:endParaRPr>
              </a:p>
              <a:p>
                <a:pPr lvl="1"/>
                <a:r>
                  <a:rPr lang="en-US" altLang="zh-CN" sz="1800" dirty="0">
                    <a:latin typeface="Comic Sans MS" pitchFamily="66" charset="0"/>
                  </a:rPr>
                  <a:t>We denote the closure of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dirty="0">
                    <a:latin typeface="Comic Sans MS" pitchFamily="66" charset="0"/>
                  </a:rPr>
                  <a:t> by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oMath>
                </a14:m>
                <a:endParaRPr lang="en-US" altLang="zh-CN" sz="1600" b="1" dirty="0">
                  <a:latin typeface="Comic Sans MS" pitchFamily="66" charset="0"/>
                </a:endParaRPr>
              </a:p>
              <a:p>
                <a:r>
                  <a:rPr lang="en-US" altLang="zh-CN" sz="2000" dirty="0">
                    <a:latin typeface="Comic Sans MS" pitchFamily="66" charset="0"/>
                  </a:rPr>
                  <a:t>Can find all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𝑭</m:t>
                        </m:r>
                      </m:e>
                      <m:sup>
                        <m:r>
                          <a:rPr lang="en-US" altLang="zh-CN" sz="2000" b="1" i="1">
                            <a:solidFill>
                              <a:srgbClr val="FF0000"/>
                            </a:solidFill>
                            <a:latin typeface="Cambria Math" panose="02040503050406030204" pitchFamily="18" charset="0"/>
                          </a:rPr>
                          <m:t>+</m:t>
                        </m:r>
                      </m:sup>
                    </m:sSup>
                  </m:oMath>
                </a14:m>
                <a:r>
                  <a:rPr lang="en-US" altLang="zh-CN" sz="2000" dirty="0">
                    <a:latin typeface="Comic Sans MS" pitchFamily="66" charset="0"/>
                  </a:rPr>
                  <a:t> by applying </a:t>
                </a:r>
                <a:r>
                  <a:rPr lang="en-US" altLang="zh-CN" sz="2000" b="1" dirty="0">
                    <a:solidFill>
                      <a:srgbClr val="FF0000"/>
                    </a:solidFill>
                    <a:latin typeface="Comic Sans MS" pitchFamily="66" charset="0"/>
                  </a:rPr>
                  <a:t>Armstrong’s Axiom</a:t>
                </a:r>
                <a:r>
                  <a:rPr lang="zh-CN" altLang="en-US" sz="2000" b="1" dirty="0">
                    <a:solidFill>
                      <a:srgbClr val="FF0000"/>
                    </a:solidFill>
                    <a:latin typeface="Comic Sans MS" pitchFamily="66" charset="0"/>
                  </a:rPr>
                  <a:t>（公理）</a:t>
                </a:r>
                <a:r>
                  <a:rPr lang="en-US" altLang="zh-CN" sz="2000" dirty="0">
                    <a:latin typeface="Comic Sans MS" pitchFamily="66" charset="0"/>
                  </a:rPr>
                  <a:t>:</a:t>
                </a:r>
              </a:p>
              <a:p>
                <a:pPr lvl="1"/>
                <a:r>
                  <a:rPr lang="en-US" altLang="zh-CN" sz="1800" b="1" dirty="0">
                    <a:solidFill>
                      <a:srgbClr val="1B06BA"/>
                    </a:solidFill>
                    <a:latin typeface="Comic Sans MS" pitchFamily="66" charset="0"/>
                  </a:rPr>
                  <a:t>If </a:t>
                </a:r>
                <a14:m>
                  <m:oMath xmlns:m="http://schemas.openxmlformats.org/officeDocument/2006/math">
                    <m:r>
                      <a:rPr lang="zh-CN" altLang="en-US" sz="1800" b="1" i="1" smtClean="0">
                        <a:solidFill>
                          <a:srgbClr val="1B06BA"/>
                        </a:solidFill>
                        <a:latin typeface="Cambria Math" panose="02040503050406030204" pitchFamily="18" charset="0"/>
                      </a:rPr>
                      <m:t>𝜷</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𝜶</m:t>
                    </m:r>
                  </m:oMath>
                </a14:m>
                <a:r>
                  <a:rPr lang="en-US" altLang="zh-CN" sz="1800" b="1" dirty="0">
                    <a:solidFill>
                      <a:srgbClr val="1B06BA"/>
                    </a:solidFill>
                    <a:latin typeface="Comic Sans MS" pitchFamily="66" charset="0"/>
                  </a:rPr>
                  <a:t>, then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t>
                </a:r>
                <a:r>
                  <a:rPr lang="en-US" altLang="zh-CN" sz="1800" dirty="0">
                    <a:latin typeface="Comic Sans MS" pitchFamily="66" charset="0"/>
                  </a:rPr>
                  <a:t>(</a:t>
                </a:r>
                <a:r>
                  <a:rPr lang="en-US" altLang="zh-CN" sz="1800" b="1" dirty="0">
                    <a:solidFill>
                      <a:srgbClr val="FF0000"/>
                    </a:solidFill>
                    <a:latin typeface="Comic Sans MS" pitchFamily="66" charset="0"/>
                  </a:rPr>
                  <a:t>reflexivity:</a:t>
                </a:r>
                <a:r>
                  <a:rPr lang="zh-CN" altLang="en-US" sz="1800" b="1" dirty="0">
                    <a:solidFill>
                      <a:srgbClr val="FF0000"/>
                    </a:solidFill>
                    <a:latin typeface="Comic Sans MS" pitchFamily="66" charset="0"/>
                  </a:rPr>
                  <a:t>自反律</a:t>
                </a:r>
                <a:r>
                  <a:rPr lang="en-US" altLang="zh-CN" sz="1800" dirty="0">
                    <a:latin typeface="Comic Sans MS" pitchFamily="66" charset="0"/>
                  </a:rPr>
                  <a:t>)</a:t>
                </a:r>
              </a:p>
              <a:p>
                <a:pPr lvl="1"/>
                <a:r>
                  <a:rPr lang="en-US" altLang="zh-CN" sz="1800" b="1" dirty="0">
                    <a:solidFill>
                      <a:srgbClr val="1B06BA"/>
                    </a:solidFill>
                    <a:latin typeface="Comic Sans MS"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then </a:t>
                </a:r>
                <a14:m>
                  <m:oMath xmlns:m="http://schemas.openxmlformats.org/officeDocument/2006/math">
                    <m:r>
                      <a:rPr lang="el-GR" altLang="zh-CN" sz="1800" b="1" i="1" smtClean="0">
                        <a:solidFill>
                          <a:srgbClr val="1B06BA"/>
                        </a:solidFill>
                        <a:latin typeface="Cambria Math" panose="02040503050406030204" pitchFamily="18" charset="0"/>
                        <a:ea typeface="Cambria Math" panose="02040503050406030204" pitchFamily="18" charset="0"/>
                      </a:rPr>
                      <m:t>𝜸</m:t>
                    </m:r>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t>
                </a:r>
                <a:r>
                  <a:rPr lang="en-US" altLang="zh-CN" sz="1800" dirty="0">
                    <a:latin typeface="Comic Sans MS" pitchFamily="66" charset="0"/>
                  </a:rPr>
                  <a:t>(</a:t>
                </a:r>
                <a:r>
                  <a:rPr lang="en-US" altLang="zh-CN" sz="1800" b="1" dirty="0">
                    <a:solidFill>
                      <a:srgbClr val="FF0000"/>
                    </a:solidFill>
                    <a:latin typeface="Comic Sans MS" pitchFamily="66" charset="0"/>
                  </a:rPr>
                  <a:t>augmentation:</a:t>
                </a:r>
                <a:r>
                  <a:rPr lang="zh-CN" altLang="en-US" sz="1800" b="1" dirty="0">
                    <a:solidFill>
                      <a:srgbClr val="FF0000"/>
                    </a:solidFill>
                    <a:latin typeface="Comic Sans MS" pitchFamily="66" charset="0"/>
                  </a:rPr>
                  <a:t>增广律</a:t>
                </a:r>
                <a:r>
                  <a:rPr lang="en-US" altLang="zh-CN" sz="1800" dirty="0">
                    <a:latin typeface="Comic Sans MS" pitchFamily="66" charset="0"/>
                  </a:rPr>
                  <a:t>)</a:t>
                </a:r>
              </a:p>
              <a:p>
                <a:pPr lvl="1"/>
                <a:r>
                  <a:rPr lang="en-US" altLang="zh-CN" sz="1800" b="1" dirty="0">
                    <a:solidFill>
                      <a:srgbClr val="1B06BA"/>
                    </a:solidFill>
                    <a:latin typeface="Comic Sans MS"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and </a:t>
                </a:r>
                <a14:m>
                  <m:oMath xmlns:m="http://schemas.openxmlformats.org/officeDocument/2006/math">
                    <m:r>
                      <a:rPr lang="zh-CN" altLang="en-US" sz="1800" b="1" i="1">
                        <a:solidFill>
                          <a:srgbClr val="1B06BA"/>
                        </a:solidFill>
                        <a:latin typeface="Cambria Math" panose="02040503050406030204" pitchFamily="18" charset="0"/>
                      </a:rPr>
                      <m:t>𝜷</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itchFamily="66" charset="0"/>
                  </a:rPr>
                  <a:t>, then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𝜸</m:t>
                    </m:r>
                  </m:oMath>
                </a14:m>
                <a:r>
                  <a:rPr lang="en-US" altLang="zh-CN" sz="1800" b="1" dirty="0">
                    <a:solidFill>
                      <a:srgbClr val="1B06BA"/>
                    </a:solidFill>
                    <a:latin typeface="Comic Sans MS" pitchFamily="66" charset="0"/>
                  </a:rPr>
                  <a:t>     </a:t>
                </a:r>
                <a:r>
                  <a:rPr lang="en-US" altLang="zh-CN" sz="1800" dirty="0">
                    <a:latin typeface="Comic Sans MS" pitchFamily="66" charset="0"/>
                  </a:rPr>
                  <a:t>(</a:t>
                </a:r>
                <a:r>
                  <a:rPr lang="en-US" altLang="zh-CN" sz="1800" b="1" dirty="0">
                    <a:solidFill>
                      <a:srgbClr val="FF0000"/>
                    </a:solidFill>
                    <a:latin typeface="Comic Sans MS" pitchFamily="66" charset="0"/>
                  </a:rPr>
                  <a:t>transitivity:</a:t>
                </a:r>
                <a:r>
                  <a:rPr lang="zh-CN" altLang="en-US" sz="1800" b="1" dirty="0">
                    <a:solidFill>
                      <a:srgbClr val="FF0000"/>
                    </a:solidFill>
                    <a:latin typeface="Comic Sans MS" pitchFamily="66" charset="0"/>
                  </a:rPr>
                  <a:t>传递律</a:t>
                </a:r>
                <a:r>
                  <a:rPr lang="en-US" altLang="zh-CN" sz="1800" dirty="0">
                    <a:latin typeface="Comic Sans MS" pitchFamily="66" charset="0"/>
                  </a:rPr>
                  <a:t>)</a:t>
                </a:r>
              </a:p>
              <a:p>
                <a:r>
                  <a:rPr lang="en-US" altLang="zh-CN" sz="2000" dirty="0">
                    <a:latin typeface="Comic Sans MS" pitchFamily="66" charset="0"/>
                  </a:rPr>
                  <a:t>These rules are (</a:t>
                </a:r>
                <a:r>
                  <a:rPr lang="zh-CN" altLang="en-US" sz="2000" dirty="0">
                    <a:latin typeface="Comic Sans MS" pitchFamily="66" charset="0"/>
                  </a:rPr>
                  <a:t>正确且完备</a:t>
                </a:r>
                <a:r>
                  <a:rPr lang="en-US" altLang="zh-CN" sz="2000" dirty="0">
                    <a:latin typeface="Comic Sans MS" pitchFamily="66" charset="0"/>
                  </a:rPr>
                  <a:t>)</a:t>
                </a:r>
              </a:p>
              <a:p>
                <a:pPr lvl="1"/>
                <a:r>
                  <a:rPr lang="en-US" altLang="zh-CN" sz="1800" b="1">
                    <a:solidFill>
                      <a:srgbClr val="FF0000"/>
                    </a:solidFill>
                    <a:latin typeface="Comic Sans MS" pitchFamily="66" charset="0"/>
                    <a:ea typeface="宋体" charset="-122"/>
                    <a:sym typeface="Greek Symbols" pitchFamily="18" charset="2"/>
                  </a:rPr>
                  <a:t>sound</a:t>
                </a:r>
                <a:r>
                  <a:rPr lang="en-US" altLang="zh-CN" sz="1800" b="1">
                    <a:latin typeface="Comic Sans MS" pitchFamily="66" charset="0"/>
                    <a:ea typeface="宋体" charset="-122"/>
                    <a:sym typeface="Greek Symbols" pitchFamily="18" charset="2"/>
                  </a:rPr>
                  <a:t> (generate only FDs that actually hold) and </a:t>
                </a:r>
              </a:p>
              <a:p>
                <a:pPr lvl="1"/>
                <a:r>
                  <a:rPr lang="en-US" altLang="zh-CN" sz="1800" b="1">
                    <a:solidFill>
                      <a:srgbClr val="FF0000"/>
                    </a:solidFill>
                    <a:latin typeface="Comic Sans MS" pitchFamily="66" charset="0"/>
                    <a:ea typeface="宋体" charset="-122"/>
                    <a:sym typeface="Greek Symbols" pitchFamily="18" charset="2"/>
                  </a:rPr>
                  <a:t>complete</a:t>
                </a:r>
                <a:r>
                  <a:rPr lang="en-US" altLang="zh-CN" sz="1800" b="1">
                    <a:latin typeface="Comic Sans MS" pitchFamily="66" charset="0"/>
                    <a:ea typeface="宋体" charset="-122"/>
                    <a:sym typeface="Greek Symbols" pitchFamily="18" charset="2"/>
                  </a:rPr>
                  <a:t> (generate all FDs that hold).</a:t>
                </a:r>
                <a:endParaRPr lang="zh-CN" altLang="en-US" sz="1800" dirty="0">
                  <a:latin typeface="Comic Sans MS" pitchFamily="66"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37EF5F99-3C18-4B04-9FF1-34530D5870BC}"/>
                  </a:ext>
                </a:extLst>
              </p:cNvPr>
              <p:cNvSpPr>
                <a:spLocks noGrp="1" noRot="1" noChangeAspect="1" noMove="1" noResize="1" noEditPoints="1" noAdjustHandles="1" noChangeArrowheads="1" noChangeShapeType="1" noTextEdit="1"/>
              </p:cNvSpPr>
              <p:nvPr>
                <p:ph idx="1"/>
              </p:nvPr>
            </p:nvSpPr>
            <p:spPr>
              <a:xfrm>
                <a:off x="179512" y="699542"/>
                <a:ext cx="8712968" cy="4104456"/>
              </a:xfrm>
              <a:blipFill rotWithShape="1">
                <a:blip r:embed="rId2"/>
                <a:stretch>
                  <a:fillRect l="-979" t="-1932" b="-2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41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arn(inVertical)">
                                      <p:cBhvr>
                                        <p:cTn id="36" dur="500"/>
                                        <p:tgtEl>
                                          <p:spTgt spid="3">
                                            <p:txEl>
                                              <p:pRg st="10" end="10"/>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arn(inVertic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C98D8-053F-4C85-8133-9E4D8D780759}"/>
              </a:ext>
            </a:extLst>
          </p:cNvPr>
          <p:cNvSpPr>
            <a:spLocks noGrp="1"/>
          </p:cNvSpPr>
          <p:nvPr>
            <p:ph type="title"/>
          </p:nvPr>
        </p:nvSpPr>
        <p:spPr/>
        <p:txBody>
          <a:bodyPr/>
          <a:lstStyle/>
          <a:p>
            <a:pPr algn="ctr"/>
            <a:r>
              <a:rPr lang="en-US" altLang="zh-CN" sz="2800" dirty="0">
                <a:latin typeface="Comic Sans MS" pitchFamily="66" charset="0"/>
              </a:rPr>
              <a:t>Closure of Functional Dependencies (Cont.)</a:t>
            </a:r>
            <a:endParaRPr lang="zh-CN" altLang="en-US" sz="2800"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77142B-158F-4F10-A2F7-AFF672E957D0}"/>
                  </a:ext>
                </a:extLst>
              </p:cNvPr>
              <p:cNvSpPr>
                <a:spLocks noGrp="1"/>
              </p:cNvSpPr>
              <p:nvPr>
                <p:ph idx="1"/>
              </p:nvPr>
            </p:nvSpPr>
            <p:spPr>
              <a:xfrm>
                <a:off x="179512" y="627534"/>
                <a:ext cx="8784976" cy="3805070"/>
              </a:xfrm>
            </p:spPr>
            <p:txBody>
              <a:bodyPr/>
              <a:lstStyle/>
              <a:p>
                <a:pPr>
                  <a:lnSpc>
                    <a:spcPct val="150000"/>
                  </a:lnSpc>
                </a:pPr>
                <a:r>
                  <a:rPr lang="en-US" altLang="zh-CN" sz="2000" dirty="0">
                    <a:latin typeface="Comic Sans MS" pitchFamily="66" charset="0"/>
                  </a:rPr>
                  <a:t>We can further simplify manual computation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r>
                  <a:rPr lang="en-US" altLang="zh-CN" sz="2000" dirty="0">
                    <a:latin typeface="Comic Sans MS" pitchFamily="66" charset="0"/>
                  </a:rPr>
                  <a:t> by using the following additional rules.</a:t>
                </a:r>
              </a:p>
              <a:p>
                <a:pPr lvl="1">
                  <a:lnSpc>
                    <a:spcPct val="150000"/>
                  </a:lnSpc>
                </a:pPr>
                <a:r>
                  <a:rPr lang="en-US" altLang="zh-CN" sz="1800" dirty="0">
                    <a:solidFill>
                      <a:srgbClr val="1B06BA"/>
                    </a:solidFill>
                    <a:latin typeface="Comic Sans MS" pitchFamily="66" charset="0"/>
                  </a:rPr>
                  <a:t>If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and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then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𝜷𝜸</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a:t>
                </a:r>
                <a:r>
                  <a:rPr lang="en-US" altLang="zh-CN" sz="1800" dirty="0">
                    <a:latin typeface="Comic Sans MS" pitchFamily="66" charset="0"/>
                  </a:rPr>
                  <a:t>(</a:t>
                </a:r>
                <a:r>
                  <a:rPr lang="en-US" altLang="zh-CN" sz="1800" b="1" dirty="0">
                    <a:solidFill>
                      <a:srgbClr val="FF0000"/>
                    </a:solidFill>
                    <a:latin typeface="Comic Sans MS" pitchFamily="66" charset="0"/>
                  </a:rPr>
                  <a:t>union</a:t>
                </a:r>
                <a:r>
                  <a:rPr lang="zh-CN" altLang="en-US" sz="1800" b="1" dirty="0">
                    <a:solidFill>
                      <a:srgbClr val="FF0000"/>
                    </a:solidFill>
                    <a:latin typeface="Comic Sans MS" pitchFamily="66" charset="0"/>
                  </a:rPr>
                  <a:t>：合并规则</a:t>
                </a:r>
                <a:r>
                  <a:rPr lang="en-US" altLang="zh-CN" sz="1800" dirty="0">
                    <a:latin typeface="Comic Sans MS" pitchFamily="66" charset="0"/>
                  </a:rPr>
                  <a:t>)</a:t>
                </a:r>
              </a:p>
              <a:p>
                <a:pPr lvl="1">
                  <a:lnSpc>
                    <a:spcPct val="150000"/>
                  </a:lnSpc>
                </a:pPr>
                <a:r>
                  <a:rPr lang="en-US" altLang="zh-CN" sz="1800" dirty="0">
                    <a:solidFill>
                      <a:srgbClr val="1B06BA"/>
                    </a:solidFill>
                    <a:latin typeface="Comic Sans MS"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𝜷𝜸</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then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and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a:t>
                </a:r>
                <a:r>
                  <a:rPr lang="en-US" altLang="zh-CN" sz="1800" dirty="0">
                    <a:latin typeface="Comic Sans MS" pitchFamily="66" charset="0"/>
                  </a:rPr>
                  <a:t>(</a:t>
                </a:r>
                <a:r>
                  <a:rPr lang="en-US" altLang="zh-CN" sz="1800" b="1" dirty="0">
                    <a:solidFill>
                      <a:srgbClr val="FF0000"/>
                    </a:solidFill>
                    <a:latin typeface="Comic Sans MS" pitchFamily="66" charset="0"/>
                  </a:rPr>
                  <a:t>decomposition</a:t>
                </a:r>
                <a:r>
                  <a:rPr lang="zh-CN" altLang="en-US" sz="1800" b="1" dirty="0">
                    <a:solidFill>
                      <a:srgbClr val="FF0000"/>
                    </a:solidFill>
                    <a:latin typeface="Comic Sans MS" pitchFamily="66" charset="0"/>
                  </a:rPr>
                  <a:t>：分解规则</a:t>
                </a:r>
                <a:r>
                  <a:rPr lang="en-US" altLang="zh-CN" sz="1800" dirty="0">
                    <a:latin typeface="Comic Sans MS" pitchFamily="66" charset="0"/>
                  </a:rPr>
                  <a:t>)</a:t>
                </a:r>
              </a:p>
              <a:p>
                <a:pPr lvl="1">
                  <a:lnSpc>
                    <a:spcPct val="150000"/>
                  </a:lnSpc>
                </a:pPr>
                <a:r>
                  <a:rPr lang="en-US" altLang="zh-CN" sz="1800" dirty="0">
                    <a:solidFill>
                      <a:srgbClr val="1B06BA"/>
                    </a:solidFill>
                    <a:latin typeface="Comic Sans MS"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and </a:t>
                </a:r>
                <a14:m>
                  <m:oMath xmlns:m="http://schemas.openxmlformats.org/officeDocument/2006/math">
                    <m:r>
                      <a:rPr lang="zh-CN" altLang="en-US" sz="1800" b="1" i="1" smtClean="0">
                        <a:solidFill>
                          <a:srgbClr val="1B06BA"/>
                        </a:solidFill>
                        <a:latin typeface="Cambria Math" panose="02040503050406030204" pitchFamily="18" charset="0"/>
                      </a:rPr>
                      <m:t>𝜸𝜷</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𝜹</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 then </a:t>
                </a:r>
                <a14:m>
                  <m:oMath xmlns:m="http://schemas.openxmlformats.org/officeDocument/2006/math">
                    <m:r>
                      <a:rPr lang="zh-CN" altLang="en-US" sz="1800" b="1" i="1" smtClean="0">
                        <a:solidFill>
                          <a:srgbClr val="1B06BA"/>
                        </a:solidFill>
                        <a:latin typeface="Cambria Math" panose="02040503050406030204" pitchFamily="18" charset="0"/>
                      </a:rPr>
                      <m:t>𝜶𝜸</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𝜹</m:t>
                    </m:r>
                  </m:oMath>
                </a14:m>
                <a:r>
                  <a:rPr lang="en-US" altLang="zh-CN" sz="1800" b="1" dirty="0">
                    <a:solidFill>
                      <a:srgbClr val="1B06BA"/>
                    </a:solidFill>
                    <a:latin typeface="Comic Sans MS" pitchFamily="66" charset="0"/>
                  </a:rPr>
                  <a:t> </a:t>
                </a:r>
                <a:r>
                  <a:rPr lang="en-US" altLang="zh-CN" sz="1800" dirty="0">
                    <a:solidFill>
                      <a:srgbClr val="1B06BA"/>
                    </a:solidFill>
                    <a:latin typeface="Comic Sans MS" pitchFamily="66" charset="0"/>
                  </a:rPr>
                  <a:t>holds</a:t>
                </a:r>
                <a:r>
                  <a:rPr lang="en-US" altLang="zh-CN" sz="1800" dirty="0">
                    <a:latin typeface="Comic Sans MS" pitchFamily="66" charset="0"/>
                  </a:rPr>
                  <a:t> (</a:t>
                </a:r>
                <a:r>
                  <a:rPr lang="en-US" altLang="zh-CN" sz="1800" b="1" dirty="0" err="1">
                    <a:solidFill>
                      <a:srgbClr val="FF0000"/>
                    </a:solidFill>
                    <a:latin typeface="Comic Sans MS" pitchFamily="66" charset="0"/>
                  </a:rPr>
                  <a:t>pseudotransitivity</a:t>
                </a:r>
                <a:r>
                  <a:rPr lang="zh-CN" altLang="en-US" sz="1800" b="1" dirty="0">
                    <a:solidFill>
                      <a:srgbClr val="FF0000"/>
                    </a:solidFill>
                    <a:latin typeface="Comic Sans MS" pitchFamily="66" charset="0"/>
                  </a:rPr>
                  <a:t>：伪传递规则</a:t>
                </a:r>
                <a:r>
                  <a:rPr lang="en-US" altLang="zh-CN" sz="1800" dirty="0">
                    <a:latin typeface="Comic Sans MS" pitchFamily="66" charset="0"/>
                  </a:rPr>
                  <a:t>)</a:t>
                </a:r>
                <a:endParaRPr lang="en-US" altLang="zh-CN" sz="2000" dirty="0">
                  <a:latin typeface="Comic Sans MS" pitchFamily="66" charset="0"/>
                </a:endParaRPr>
              </a:p>
              <a:p>
                <a:pPr marL="457200" lvl="1" indent="0">
                  <a:lnSpc>
                    <a:spcPct val="150000"/>
                  </a:lnSpc>
                  <a:buNone/>
                </a:pPr>
                <a:r>
                  <a:rPr lang="en-US" altLang="zh-CN" sz="1800" b="1" dirty="0">
                    <a:latin typeface="Comic Sans MS" pitchFamily="66" charset="0"/>
                  </a:rPr>
                  <a:t>The above rules can be </a:t>
                </a:r>
                <a:r>
                  <a:rPr lang="en-US" altLang="zh-CN" sz="1800" b="1" dirty="0">
                    <a:solidFill>
                      <a:srgbClr val="1F07CF"/>
                    </a:solidFill>
                    <a:latin typeface="Comic Sans MS" pitchFamily="66" charset="0"/>
                  </a:rPr>
                  <a:t>inferred from Armstrong’s axioms</a:t>
                </a:r>
                <a:r>
                  <a:rPr lang="en-US" altLang="zh-CN" sz="1800" b="1" dirty="0">
                    <a:latin typeface="Comic Sans MS" pitchFamily="66" charset="0"/>
                  </a:rPr>
                  <a:t>.</a:t>
                </a:r>
              </a:p>
              <a:p>
                <a:pPr>
                  <a:lnSpc>
                    <a:spcPct val="150000"/>
                  </a:lnSpc>
                </a:pPr>
                <a:endParaRPr lang="zh-CN" altLang="en-US" sz="2000" dirty="0">
                  <a:latin typeface="Comic Sans MS" pitchFamily="66"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4A77142B-158F-4F10-A2F7-AFF672E957D0}"/>
                  </a:ext>
                </a:extLst>
              </p:cNvPr>
              <p:cNvSpPr>
                <a:spLocks noGrp="1" noRot="1" noChangeAspect="1" noMove="1" noResize="1" noEditPoints="1" noAdjustHandles="1" noChangeArrowheads="1" noChangeShapeType="1" noTextEdit="1"/>
              </p:cNvSpPr>
              <p:nvPr>
                <p:ph idx="1"/>
              </p:nvPr>
            </p:nvSpPr>
            <p:spPr>
              <a:xfrm>
                <a:off x="179512" y="627534"/>
                <a:ext cx="8784976" cy="3805070"/>
              </a:xfrm>
              <a:blipFill rotWithShape="1">
                <a:blip r:embed="rId3"/>
                <a:stretch>
                  <a:fillRect l="-971" r="-4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462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030D3-C491-49D8-A6A3-81657F1AA2A5}"/>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0D8CCF-971F-4590-A081-562AF47E281D}"/>
                  </a:ext>
                </a:extLst>
              </p:cNvPr>
              <p:cNvSpPr>
                <a:spLocks noGrp="1"/>
              </p:cNvSpPr>
              <p:nvPr>
                <p:ph idx="1"/>
              </p:nvPr>
            </p:nvSpPr>
            <p:spPr>
              <a:xfrm>
                <a:off x="251520" y="710896"/>
                <a:ext cx="8568952" cy="4165110"/>
              </a:xfrm>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smtClean="0">
                        <a:solidFill>
                          <a:srgbClr val="1F07CF"/>
                        </a:solidFill>
                        <a:latin typeface="Cambria Math" panose="02040503050406030204" pitchFamily="18" charset="0"/>
                      </a:rPr>
                      <m:t>=</m:t>
                    </m:r>
                    <m:d>
                      <m:dPr>
                        <m:ctrlPr>
                          <a:rPr lang="en-US" altLang="zh-CN" sz="2000" b="1" i="1" smtClean="0">
                            <a:solidFill>
                              <a:srgbClr val="1F07CF"/>
                            </a:solidFill>
                            <a:latin typeface="Cambria Math" panose="02040503050406030204" pitchFamily="18" charset="0"/>
                          </a:rPr>
                        </m:ctrlPr>
                      </m:dPr>
                      <m:e>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𝑮</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𝑰</m:t>
                        </m:r>
                      </m:e>
                    </m:d>
                    <m:r>
                      <a:rPr lang="en-US" altLang="zh-CN" sz="2000" b="1" i="1" smtClean="0">
                        <a:solidFill>
                          <a:srgbClr val="1F07CF"/>
                        </a:solidFill>
                        <a:latin typeface="Cambria Math"/>
                      </a:rPr>
                      <m:t>     </m:t>
                    </m:r>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𝑰</m:t>
                    </m:r>
                    <m:r>
                      <a:rPr lang="en-US" altLang="zh-CN" sz="2000" b="1" i="1" smtClean="0">
                        <a:solidFill>
                          <a:srgbClr val="1F07CF"/>
                        </a:solidFill>
                        <a:latin typeface="Cambria Math" panose="02040503050406030204" pitchFamily="18" charset="0"/>
                      </a:rPr>
                      <m:t>, </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oMath>
                </a14:m>
                <a:r>
                  <a:rPr lang="en-US" altLang="zh-CN" sz="2000" b="1" dirty="0">
                    <a:solidFill>
                      <a:srgbClr val="1F07CF"/>
                    </a:solidFill>
                    <a:latin typeface="Comic Sans MS" pitchFamily="66" charset="0"/>
                  </a:rPr>
                  <a:t>}</a:t>
                </a:r>
                <a:endParaRPr lang="en-US" altLang="zh-CN" sz="2000" b="1" dirty="0">
                  <a:latin typeface="Comic Sans MS" pitchFamily="66" charset="0"/>
                </a:endParaRPr>
              </a:p>
              <a:p>
                <a:r>
                  <a:rPr lang="en-US" altLang="zh-CN" sz="2000" dirty="0">
                    <a:latin typeface="Comic Sans MS" pitchFamily="66" charset="0"/>
                  </a:rPr>
                  <a:t>Some members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endParaRPr lang="en-US" altLang="zh-CN" sz="2000" b="1" dirty="0">
                  <a:latin typeface="Comic Sans MS"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m:t>
                    </m:r>
                  </m:oMath>
                </a14:m>
                <a:endParaRPr lang="en-US" altLang="zh-CN" sz="1800" b="1" dirty="0">
                  <a:latin typeface="Comic Sans MS" pitchFamily="66" charset="0"/>
                </a:endParaRPr>
              </a:p>
              <a:p>
                <a:pPr lvl="2"/>
                <a:r>
                  <a:rPr lang="en-US" altLang="zh-CN" dirty="0">
                    <a:latin typeface="Comic Sans MS" pitchFamily="66" charset="0"/>
                  </a:rPr>
                  <a:t>by </a:t>
                </a:r>
                <a:r>
                  <a:rPr lang="en-US" altLang="zh-CN" b="1" dirty="0">
                    <a:solidFill>
                      <a:srgbClr val="FF0000"/>
                    </a:solidFill>
                    <a:latin typeface="Comic Sans MS" pitchFamily="66" charset="0"/>
                  </a:rPr>
                  <a:t>transitivity</a:t>
                </a:r>
                <a:r>
                  <a:rPr lang="en-US" altLang="zh-CN" dirty="0">
                    <a:latin typeface="Comic Sans MS" pitchFamily="66" charset="0"/>
                  </a:rPr>
                  <a:t> from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𝑩</m:t>
                    </m:r>
                    <m:r>
                      <a:rPr lang="en-US" altLang="zh-CN" i="1">
                        <a:latin typeface="Cambria Math" panose="02040503050406030204" pitchFamily="18" charset="0"/>
                      </a:rPr>
                      <m:t> </m:t>
                    </m:r>
                  </m:oMath>
                </a14:m>
                <a:r>
                  <a:rPr lang="en-US" altLang="zh-CN" dirty="0">
                    <a:latin typeface="Comic Sans MS" pitchFamily="66" charset="0"/>
                  </a:rPr>
                  <a:t>and </a:t>
                </a:r>
                <a14:m>
                  <m:oMath xmlns:m="http://schemas.openxmlformats.org/officeDocument/2006/math">
                    <m:r>
                      <a:rPr lang="en-US" altLang="zh-CN" b="1" i="1" smtClean="0">
                        <a:solidFill>
                          <a:srgbClr val="1F07CF"/>
                        </a:solidFill>
                        <a:latin typeface="Cambria Math" panose="02040503050406030204" pitchFamily="18" charset="0"/>
                      </a:rPr>
                      <m:t>𝑩</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𝑯</m:t>
                    </m:r>
                    <m:r>
                      <a:rPr lang="en-US" altLang="zh-CN" i="1">
                        <a:latin typeface="Cambria Math" panose="02040503050406030204" pitchFamily="18" charset="0"/>
                      </a:rPr>
                      <m:t> </m:t>
                    </m:r>
                  </m:oMath>
                </a14:m>
                <a:endParaRPr lang="en-US" altLang="zh-CN" dirty="0">
                  <a:latin typeface="Comic Sans MS"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𝑨𝑮</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𝑰</m:t>
                    </m:r>
                  </m:oMath>
                </a14:m>
                <a:r>
                  <a:rPr lang="en-US" altLang="zh-CN" sz="1800" b="1" dirty="0">
                    <a:solidFill>
                      <a:srgbClr val="1F07CF"/>
                    </a:solidFill>
                    <a:latin typeface="Comic Sans MS" pitchFamily="66" charset="0"/>
                  </a:rPr>
                  <a:t> </a:t>
                </a:r>
                <a:r>
                  <a:rPr lang="en-US" altLang="zh-CN" sz="1800" dirty="0">
                    <a:latin typeface="Comic Sans MS" pitchFamily="66" charset="0"/>
                  </a:rPr>
                  <a:t>      </a:t>
                </a:r>
              </a:p>
              <a:p>
                <a:pPr lvl="2"/>
                <a:r>
                  <a:rPr lang="en-US" altLang="zh-CN" dirty="0">
                    <a:latin typeface="Comic Sans MS" pitchFamily="66" charset="0"/>
                  </a:rPr>
                  <a:t>by </a:t>
                </a:r>
                <a:r>
                  <a:rPr lang="en-US" altLang="zh-CN" b="1" dirty="0">
                    <a:solidFill>
                      <a:srgbClr val="FF0000"/>
                    </a:solidFill>
                    <a:latin typeface="Comic Sans MS" pitchFamily="66" charset="0"/>
                  </a:rPr>
                  <a:t>augmenting</a:t>
                </a:r>
                <a:r>
                  <a:rPr lang="en-US" altLang="zh-CN" dirty="0">
                    <a:latin typeface="Comic Sans MS"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𝑪</m:t>
                    </m:r>
                  </m:oMath>
                </a14:m>
                <a:r>
                  <a:rPr lang="en-US" altLang="zh-CN" dirty="0">
                    <a:latin typeface="Comic Sans MS" pitchFamily="66" charset="0"/>
                  </a:rPr>
                  <a:t> with </a:t>
                </a:r>
                <a14:m>
                  <m:oMath xmlns:m="http://schemas.openxmlformats.org/officeDocument/2006/math">
                    <m:r>
                      <a:rPr lang="en-US" altLang="zh-CN" b="1" i="1" smtClean="0">
                        <a:solidFill>
                          <a:srgbClr val="1F07CF"/>
                        </a:solidFill>
                        <a:latin typeface="Cambria Math" panose="02040503050406030204" pitchFamily="18" charset="0"/>
                      </a:rPr>
                      <m:t>𝑮</m:t>
                    </m:r>
                  </m:oMath>
                </a14:m>
                <a:r>
                  <a:rPr lang="en-US" altLang="zh-CN" dirty="0">
                    <a:latin typeface="Comic Sans MS" pitchFamily="66" charset="0"/>
                  </a:rPr>
                  <a:t> to get </a:t>
                </a:r>
                <a14:m>
                  <m:oMath xmlns:m="http://schemas.openxmlformats.org/officeDocument/2006/math">
                    <m:r>
                      <a:rPr lang="en-US" altLang="zh-CN" b="1" i="1" smtClean="0">
                        <a:solidFill>
                          <a:srgbClr val="1F07CF"/>
                        </a:solidFill>
                        <a:latin typeface="Cambria Math" panose="02040503050406030204" pitchFamily="18" charset="0"/>
                      </a:rPr>
                      <m:t>𝑨𝑮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𝑪𝑮</m:t>
                    </m:r>
                  </m:oMath>
                </a14:m>
                <a:r>
                  <a:rPr lang="en-US" altLang="zh-CN" dirty="0">
                    <a:latin typeface="Comic Sans MS" pitchFamily="66" charset="0"/>
                  </a:rPr>
                  <a:t> and then </a:t>
                </a:r>
                <a:r>
                  <a:rPr lang="en-US" altLang="zh-CN" b="1" dirty="0">
                    <a:solidFill>
                      <a:srgbClr val="FF0000"/>
                    </a:solidFill>
                    <a:latin typeface="Comic Sans MS" pitchFamily="66" charset="0"/>
                  </a:rPr>
                  <a:t>transitivity</a:t>
                </a:r>
                <a:r>
                  <a:rPr lang="en-US" altLang="zh-CN" dirty="0">
                    <a:latin typeface="Comic Sans MS" pitchFamily="66" charset="0"/>
                  </a:rPr>
                  <a:t> with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𝑰</m:t>
                    </m:r>
                  </m:oMath>
                </a14:m>
                <a:r>
                  <a:rPr lang="en-US" altLang="zh-CN" b="1" dirty="0">
                    <a:solidFill>
                      <a:srgbClr val="1F07CF"/>
                    </a:solidFill>
                    <a:latin typeface="Comic Sans MS" pitchFamily="66" charset="0"/>
                  </a:rPr>
                  <a:t> </a:t>
                </a:r>
                <a:endParaRPr lang="en-US" altLang="zh-CN" b="1" dirty="0">
                  <a:latin typeface="Comic Sans MS"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𝑯𝑰</m:t>
                    </m:r>
                    <m:r>
                      <a:rPr lang="en-US" altLang="zh-CN" sz="1800" b="1" i="1">
                        <a:solidFill>
                          <a:srgbClr val="1F07CF"/>
                        </a:solidFill>
                        <a:latin typeface="Cambria Math" panose="02040503050406030204" pitchFamily="18" charset="0"/>
                      </a:rPr>
                      <m:t> </m:t>
                    </m:r>
                  </m:oMath>
                </a14:m>
                <a:r>
                  <a:rPr lang="en-US" altLang="zh-CN" sz="1800" b="1" dirty="0">
                    <a:solidFill>
                      <a:srgbClr val="1F07CF"/>
                    </a:solidFill>
                    <a:latin typeface="Comic Sans MS" pitchFamily="66" charset="0"/>
                  </a:rPr>
                  <a:t> </a:t>
                </a:r>
                <a:r>
                  <a:rPr lang="en-US" altLang="zh-CN" sz="1800" dirty="0">
                    <a:latin typeface="Comic Sans MS" pitchFamily="66" charset="0"/>
                  </a:rPr>
                  <a:t>    </a:t>
                </a:r>
              </a:p>
              <a:p>
                <a:pPr lvl="2"/>
                <a:r>
                  <a:rPr lang="en-US" altLang="zh-CN" dirty="0">
                    <a:latin typeface="Comic Sans MS" pitchFamily="66" charset="0"/>
                  </a:rPr>
                  <a:t>from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𝑯</m:t>
                    </m:r>
                  </m:oMath>
                </a14:m>
                <a:r>
                  <a:rPr lang="en-US" altLang="zh-CN" dirty="0">
                    <a:latin typeface="Comic Sans MS" pitchFamily="66" charset="0"/>
                  </a:rPr>
                  <a:t> and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𝑰</m:t>
                    </m:r>
                  </m:oMath>
                </a14:m>
                <a:r>
                  <a:rPr lang="en-US" altLang="zh-CN" dirty="0">
                    <a:latin typeface="Comic Sans MS" pitchFamily="66" charset="0"/>
                  </a:rPr>
                  <a:t>: </a:t>
                </a:r>
                <a:r>
                  <a:rPr lang="en-US" altLang="zh-CN" b="1" dirty="0">
                    <a:solidFill>
                      <a:srgbClr val="FF0000"/>
                    </a:solidFill>
                    <a:latin typeface="Comic Sans MS" pitchFamily="66" charset="0"/>
                  </a:rPr>
                  <a:t>union rule </a:t>
                </a:r>
                <a:r>
                  <a:rPr lang="en-US" altLang="zh-CN" dirty="0">
                    <a:latin typeface="Comic Sans MS" pitchFamily="66" charset="0"/>
                  </a:rPr>
                  <a:t>can be inferred from</a:t>
                </a:r>
              </a:p>
              <a:p>
                <a:pPr lvl="3"/>
                <a:r>
                  <a:rPr lang="en-US" altLang="zh-CN" sz="1800" dirty="0">
                    <a:latin typeface="Comic Sans MS" pitchFamily="66" charset="0"/>
                  </a:rPr>
                  <a:t>definition of functional dependencies, or </a:t>
                </a:r>
              </a:p>
              <a:p>
                <a:pPr lvl="3"/>
                <a:r>
                  <a:rPr lang="en-US" altLang="zh-CN" sz="1800" b="1" dirty="0">
                    <a:solidFill>
                      <a:srgbClr val="FF0000"/>
                    </a:solidFill>
                    <a:latin typeface="Comic Sans MS" pitchFamily="66" charset="0"/>
                  </a:rPr>
                  <a:t>augmentation</a:t>
                </a:r>
                <a:r>
                  <a:rPr lang="en-US" altLang="zh-CN" sz="1800" dirty="0">
                    <a:latin typeface="Comic Sans MS" pitchFamily="66" charset="0"/>
                  </a:rPr>
                  <a:t> of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𝑰</m:t>
                    </m:r>
                  </m:oMath>
                </a14:m>
                <a:r>
                  <a:rPr lang="en-US" altLang="zh-CN" sz="1800" dirty="0">
                    <a:latin typeface="Comic Sans MS" pitchFamily="66" charset="0"/>
                  </a:rPr>
                  <a:t> to infer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𝑪𝑮𝑰</m:t>
                    </m:r>
                  </m:oMath>
                </a14:m>
                <a:r>
                  <a:rPr lang="en-US" altLang="zh-CN" sz="1800" b="1" dirty="0">
                    <a:solidFill>
                      <a:srgbClr val="1F07CF"/>
                    </a:solidFill>
                    <a:latin typeface="Comic Sans MS" pitchFamily="66" charset="0"/>
                  </a:rPr>
                  <a:t>,</a:t>
                </a:r>
                <a:r>
                  <a:rPr lang="en-US" altLang="zh-CN" sz="1800" dirty="0">
                    <a:latin typeface="Comic Sans MS" pitchFamily="66" charset="0"/>
                  </a:rPr>
                  <a:t> </a:t>
                </a:r>
                <a:r>
                  <a:rPr lang="en-US" altLang="zh-CN" sz="1800" b="1" dirty="0">
                    <a:solidFill>
                      <a:srgbClr val="FF0000"/>
                    </a:solidFill>
                    <a:latin typeface="Comic Sans MS" pitchFamily="66" charset="0"/>
                  </a:rPr>
                  <a:t>augmentation</a:t>
                </a:r>
                <a:r>
                  <a:rPr lang="en-US" altLang="zh-CN" sz="1800" dirty="0">
                    <a:latin typeface="Comic Sans MS" pitchFamily="66" charset="0"/>
                  </a:rPr>
                  <a:t> of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m:t>
                    </m:r>
                  </m:oMath>
                </a14:m>
                <a:r>
                  <a:rPr lang="en-US" altLang="zh-CN" sz="1800" dirty="0">
                    <a:latin typeface="Comic Sans MS" pitchFamily="66" charset="0"/>
                  </a:rPr>
                  <a:t> to infer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rPr>
                      <m:t>𝑰</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𝑯𝑰</m:t>
                    </m:r>
                  </m:oMath>
                </a14:m>
                <a:r>
                  <a:rPr lang="en-US" altLang="zh-CN" sz="1800" dirty="0">
                    <a:latin typeface="Comic Sans MS" pitchFamily="66" charset="0"/>
                  </a:rPr>
                  <a:t>, and then </a:t>
                </a:r>
                <a:r>
                  <a:rPr lang="en-US" altLang="zh-CN" sz="1800" b="1" dirty="0">
                    <a:solidFill>
                      <a:srgbClr val="FF0000"/>
                    </a:solidFill>
                    <a:latin typeface="Comic Sans MS" pitchFamily="66" charset="0"/>
                  </a:rPr>
                  <a:t>transitivity</a:t>
                </a:r>
              </a:p>
              <a:p>
                <a:endParaRPr lang="zh-CN" altLang="en-US" sz="2000" dirty="0">
                  <a:latin typeface="Comic Sans MS" pitchFamily="66" charset="0"/>
                </a:endParaRPr>
              </a:p>
            </p:txBody>
          </p:sp>
        </mc:Choice>
        <mc:Fallback xmlns="">
          <p:sp>
            <p:nvSpPr>
              <p:cNvPr id="3" name="内容占位符 2">
                <a:extLst>
                  <a:ext uri="{FF2B5EF4-FFF2-40B4-BE49-F238E27FC236}">
                    <a16:creationId xmlns="" xmlns:a16="http://schemas.microsoft.com/office/drawing/2014/main" xmlns:a14="http://schemas.microsoft.com/office/drawing/2010/main" id="{A80D8CCF-971F-4590-A081-562AF47E281D}"/>
                  </a:ext>
                </a:extLst>
              </p:cNvPr>
              <p:cNvSpPr>
                <a:spLocks noGrp="1" noRot="1" noChangeAspect="1" noMove="1" noResize="1" noEditPoints="1" noAdjustHandles="1" noChangeArrowheads="1" noChangeShapeType="1" noTextEdit="1"/>
              </p:cNvSpPr>
              <p:nvPr>
                <p:ph idx="1"/>
              </p:nvPr>
            </p:nvSpPr>
            <p:spPr>
              <a:xfrm>
                <a:off x="251520" y="710896"/>
                <a:ext cx="8568952" cy="4165110"/>
              </a:xfrm>
              <a:blipFill rotWithShape="1">
                <a:blip r:embed="rId2"/>
                <a:stretch>
                  <a:fillRect l="-996" t="-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006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D34A7C5-5540-448F-A896-F794FBB18E02}"/>
                  </a:ext>
                </a:extLst>
              </p:cNvPr>
              <p:cNvSpPr>
                <a:spLocks noGrp="1"/>
              </p:cNvSpPr>
              <p:nvPr>
                <p:ph type="title"/>
              </p:nvPr>
            </p:nvSpPr>
            <p:spPr/>
            <p:txBody>
              <a:bodyPr/>
              <a:lstStyle/>
              <a:p>
                <a:pPr algn="ctr"/>
                <a:r>
                  <a:rPr lang="en-US" altLang="zh-CN" dirty="0">
                    <a:latin typeface="Comic Sans MS" pitchFamily="66" charset="0"/>
                  </a:rPr>
                  <a:t>Procedure for Computing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𝑭</m:t>
                        </m:r>
                      </m:e>
                      <m:sup>
                        <m:r>
                          <a:rPr lang="en-US" altLang="zh-CN" b="1" i="1" smtClean="0">
                            <a:latin typeface="Cambria Math" panose="02040503050406030204" pitchFamily="18" charset="0"/>
                          </a:rPr>
                          <m:t>+</m:t>
                        </m:r>
                      </m:sup>
                    </m:sSup>
                  </m:oMath>
                </a14:m>
                <a:endParaRPr lang="zh-CN" altLang="en-US" dirty="0">
                  <a:latin typeface="Comic Sans MS" pitchFamily="66" charset="0"/>
                </a:endParaRPr>
              </a:p>
            </p:txBody>
          </p:sp>
        </mc:Choice>
        <mc:Fallback xmlns="">
          <p:sp>
            <p:nvSpPr>
              <p:cNvPr id="2" name="标题 1">
                <a:extLst>
                  <a:ext uri="{FF2B5EF4-FFF2-40B4-BE49-F238E27FC236}">
                    <a16:creationId xmlns:a16="http://schemas.microsoft.com/office/drawing/2014/main" xmlns:a14="http://schemas.microsoft.com/office/drawing/2010/main" xmlns="" id="{5D34A7C5-5540-448F-A896-F794FBB18E02}"/>
                  </a:ext>
                </a:extLst>
              </p:cNvPr>
              <p:cNvSpPr>
                <a:spLocks noGrp="1" noRot="1" noChangeAspect="1" noMove="1" noResize="1" noEditPoints="1" noAdjustHandles="1" noChangeArrowheads="1" noChangeShapeType="1" noTextEdit="1"/>
              </p:cNvSpPr>
              <p:nvPr>
                <p:ph type="title"/>
              </p:nvPr>
            </p:nvSpPr>
            <p:spPr>
              <a:blipFill rotWithShape="1">
                <a:blip r:embed="rId3"/>
                <a:stretch>
                  <a:fillRect t="-8654"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1EC41D-5580-4340-B3B3-76E43EBAE1F6}"/>
                  </a:ext>
                </a:extLst>
              </p:cNvPr>
              <p:cNvSpPr>
                <a:spLocks noGrp="1"/>
              </p:cNvSpPr>
              <p:nvPr>
                <p:ph idx="1"/>
              </p:nvPr>
            </p:nvSpPr>
            <p:spPr/>
            <p:txBody>
              <a:bodyPr/>
              <a:lstStyle/>
              <a:p>
                <a:r>
                  <a:rPr lang="en-US" altLang="zh-CN" sz="2000" b="1" dirty="0">
                    <a:latin typeface="Comic Sans MS" pitchFamily="66" charset="0"/>
                  </a:rPr>
                  <a:t>To compute the closure of a set of FDs </a:t>
                </a:r>
                <a14:m>
                  <m:oMath xmlns:m="http://schemas.openxmlformats.org/officeDocument/2006/math">
                    <m:r>
                      <a:rPr lang="en-US" altLang="zh-CN" sz="2000" b="1" i="1" smtClean="0">
                        <a:latin typeface="Cambria Math" panose="02040503050406030204" pitchFamily="18" charset="0"/>
                      </a:rPr>
                      <m:t>𝑭</m:t>
                    </m:r>
                  </m:oMath>
                </a14:m>
                <a:r>
                  <a:rPr lang="en-US" altLang="zh-CN" sz="2000" b="1" dirty="0">
                    <a:latin typeface="Comic Sans MS" pitchFamily="66" charset="0"/>
                  </a:rPr>
                  <a:t>:</a:t>
                </a:r>
              </a:p>
              <a:p>
                <a:endParaRPr lang="en-US" altLang="zh-CN" dirty="0">
                  <a:latin typeface="Comic Sans MS" pitchFamily="66" charset="0"/>
                </a:endParaRPr>
              </a:p>
              <a:p>
                <a:endParaRPr lang="en-US" altLang="zh-CN" dirty="0">
                  <a:latin typeface="Comic Sans MS" pitchFamily="66" charset="0"/>
                </a:endParaRPr>
              </a:p>
              <a:p>
                <a:endParaRPr lang="en-US" altLang="zh-CN" dirty="0">
                  <a:latin typeface="Comic Sans MS" pitchFamily="66" charset="0"/>
                </a:endParaRPr>
              </a:p>
              <a:p>
                <a:endParaRPr lang="en-US" altLang="zh-CN" dirty="0">
                  <a:latin typeface="Comic Sans MS" pitchFamily="66" charset="0"/>
                </a:endParaRPr>
              </a:p>
              <a:p>
                <a:endParaRPr lang="en-US" altLang="zh-CN" dirty="0">
                  <a:latin typeface="Comic Sans MS" pitchFamily="66" charset="0"/>
                </a:endParaRPr>
              </a:p>
              <a:p>
                <a:endParaRPr lang="en-US" altLang="zh-CN" dirty="0">
                  <a:latin typeface="Comic Sans MS" pitchFamily="66" charset="0"/>
                </a:endParaRPr>
              </a:p>
              <a:p>
                <a:endParaRPr lang="en-US" altLang="zh-CN" dirty="0">
                  <a:latin typeface="Comic Sans MS" pitchFamily="66" charset="0"/>
                </a:endParaRPr>
              </a:p>
              <a:p>
                <a:pPr marL="0" indent="0">
                  <a:buNone/>
                </a:pPr>
                <a:r>
                  <a:rPr lang="en-US" altLang="zh-CN" sz="1800" b="1" dirty="0">
                    <a:latin typeface="Comic Sans MS" pitchFamily="66" charset="0"/>
                  </a:rPr>
                  <a:t>NOTE: </a:t>
                </a:r>
                <a:r>
                  <a:rPr lang="en-US" altLang="zh-CN" sz="1800" dirty="0">
                    <a:latin typeface="Comic Sans MS" pitchFamily="66" charset="0"/>
                  </a:rPr>
                  <a:t> We will see an alternative procedure for this task later</a:t>
                </a:r>
              </a:p>
              <a:p>
                <a:endParaRPr lang="zh-CN" altLang="en-US" dirty="0">
                  <a:latin typeface="Comic Sans MS" pitchFamily="66" charset="0"/>
                </a:endParaRPr>
              </a:p>
            </p:txBody>
          </p:sp>
        </mc:Choice>
        <mc:Fallback xmlns="">
          <p:sp>
            <p:nvSpPr>
              <p:cNvPr id="3" name="内容占位符 2">
                <a:extLst>
                  <a:ext uri="{FF2B5EF4-FFF2-40B4-BE49-F238E27FC236}">
                    <a16:creationId xmlns:a16="http://schemas.microsoft.com/office/drawing/2014/main" xmlns:a14="http://schemas.microsoft.com/office/drawing/2010/main" xmlns="" id="{391EC41D-5580-4340-B3B3-76E43EBAE1F6}"/>
                  </a:ext>
                </a:extLst>
              </p:cNvPr>
              <p:cNvSpPr>
                <a:spLocks noGrp="1" noRot="1" noChangeAspect="1" noMove="1" noResize="1" noEditPoints="1" noAdjustHandles="1" noChangeArrowheads="1" noChangeShapeType="1" noTextEdit="1"/>
              </p:cNvSpPr>
              <p:nvPr>
                <p:ph idx="1"/>
              </p:nvPr>
            </p:nvSpPr>
            <p:spPr>
              <a:blipFill rotWithShape="1">
                <a:blip r:embed="rId4"/>
                <a:stretch>
                  <a:fillRect l="-996" t="-2083" b="-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F742F7-3DF5-4F39-97DF-74244DF87745}"/>
                  </a:ext>
                </a:extLst>
              </p:cNvPr>
              <p:cNvSpPr txBox="1"/>
              <p:nvPr/>
            </p:nvSpPr>
            <p:spPr>
              <a:xfrm>
                <a:off x="611560" y="1284010"/>
                <a:ext cx="8208912" cy="2816156"/>
              </a:xfrm>
              <a:prstGeom prst="rect">
                <a:avLst/>
              </a:prstGeom>
              <a:noFill/>
            </p:spPr>
            <p:txBody>
              <a:bodyPr wrap="square" rtlCol="0">
                <a:spAutoFit/>
              </a:bodyPr>
              <a:lstStyle/>
              <a:p>
                <a:pPr>
                  <a:spcBef>
                    <a:spcPts val="600"/>
                  </a:spcBef>
                </a:pPr>
                <a14:m>
                  <m:oMathPara xmlns:m="http://schemas.openxmlformats.org/officeDocument/2006/math">
                    <m:oMathParaPr>
                      <m:jc m:val="left"/>
                    </m:oMathParaPr>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𝑭</m:t>
                      </m:r>
                    </m:oMath>
                  </m:oMathPara>
                </a14:m>
                <a:br>
                  <a:rPr lang="en-US" altLang="zh-CN" sz="1800" b="1" dirty="0">
                    <a:solidFill>
                      <a:srgbClr val="FF0000"/>
                    </a:solidFill>
                    <a:latin typeface="Comic Sans MS" pitchFamily="66" charset="0"/>
                    <a:cs typeface="Times New Roman" panose="02020603050405020304" pitchFamily="18" charset="0"/>
                  </a:rPr>
                </a:br>
                <a:r>
                  <a:rPr lang="en-US" altLang="zh-CN" sz="1800" b="1" dirty="0">
                    <a:solidFill>
                      <a:srgbClr val="1B06BA"/>
                    </a:solidFill>
                    <a:latin typeface="Comic Sans MS" pitchFamily="66" charset="0"/>
                    <a:cs typeface="Times New Roman" panose="02020603050405020304" pitchFamily="18" charset="0"/>
                  </a:rPr>
                  <a:t>repeat</a:t>
                </a:r>
                <a:br>
                  <a:rPr lang="en-US" altLang="zh-CN" sz="1800" dirty="0">
                    <a:latin typeface="Comic Sans MS" pitchFamily="66" charset="0"/>
                    <a:cs typeface="Times New Roman" panose="02020603050405020304" pitchFamily="18" charset="0"/>
                  </a:rPr>
                </a:br>
                <a:r>
                  <a:rPr lang="en-US" altLang="zh-CN" sz="1800" dirty="0">
                    <a:latin typeface="Comic Sans MS" pitchFamily="66" charset="0"/>
                    <a:cs typeface="Times New Roman" panose="02020603050405020304" pitchFamily="18" charset="0"/>
                  </a:rPr>
                  <a:t>       </a:t>
                </a:r>
                <a:r>
                  <a:rPr lang="en-US" altLang="zh-CN" sz="1800" b="1" dirty="0">
                    <a:solidFill>
                      <a:srgbClr val="1B06BA"/>
                    </a:solidFill>
                    <a:latin typeface="Comic Sans MS" pitchFamily="66" charset="0"/>
                    <a:cs typeface="Times New Roman" panose="02020603050405020304" pitchFamily="18" charset="0"/>
                  </a:rPr>
                  <a:t>for each FD </a:t>
                </a:r>
                <a14:m>
                  <m:oMath xmlns:m="http://schemas.openxmlformats.org/officeDocument/2006/math">
                    <m:r>
                      <a:rPr lang="en-US" altLang="zh-CN" sz="1800" b="1" i="1" smtClean="0">
                        <a:solidFill>
                          <a:srgbClr val="1B06BA"/>
                        </a:solidFill>
                        <a:latin typeface="Cambria Math" panose="02040503050406030204" pitchFamily="18" charset="0"/>
                      </a:rPr>
                      <m:t>𝒇</m:t>
                    </m:r>
                  </m:oMath>
                </a14:m>
                <a:r>
                  <a:rPr lang="en-US" altLang="zh-CN" sz="1800" b="1" dirty="0">
                    <a:solidFill>
                      <a:srgbClr val="1B06BA"/>
                    </a:solidFill>
                    <a:latin typeface="Comic Sans MS" pitchFamily="66" charset="0"/>
                    <a:cs typeface="Times New Roman" panose="02020603050405020304" pitchFamily="18" charset="0"/>
                  </a:rPr>
                  <a:t> in </a:t>
                </a:r>
                <a14:m>
                  <m:oMath xmlns:m="http://schemas.openxmlformats.org/officeDocument/2006/math">
                    <m:sSup>
                      <m:sSupPr>
                        <m:ctrlPr>
                          <a:rPr lang="en-US" altLang="zh-CN" sz="1800" b="1" i="1">
                            <a:solidFill>
                              <a:srgbClr val="1B06BA"/>
                            </a:solidFill>
                            <a:latin typeface="Cambria Math" panose="02040503050406030204" pitchFamily="18" charset="0"/>
                          </a:rPr>
                        </m:ctrlPr>
                      </m:sSupPr>
                      <m:e>
                        <m:r>
                          <a:rPr lang="en-US" altLang="zh-CN" sz="1800" b="1" i="1">
                            <a:solidFill>
                              <a:srgbClr val="1B06BA"/>
                            </a:solidFill>
                            <a:latin typeface="Cambria Math" panose="02040503050406030204" pitchFamily="18" charset="0"/>
                          </a:rPr>
                          <m:t>𝑭</m:t>
                        </m:r>
                      </m:e>
                      <m:sup>
                        <m:r>
                          <a:rPr lang="en-US" altLang="zh-CN" sz="1800" b="1" i="1">
                            <a:solidFill>
                              <a:srgbClr val="1B06BA"/>
                            </a:solidFill>
                            <a:latin typeface="Cambria Math" panose="02040503050406030204" pitchFamily="18" charset="0"/>
                          </a:rPr>
                          <m:t>+</m:t>
                        </m:r>
                      </m:sup>
                    </m:sSup>
                  </m:oMath>
                </a14:m>
                <a:br>
                  <a:rPr lang="en-US" altLang="zh-CN" sz="1800" dirty="0">
                    <a:latin typeface="Comic Sans MS" pitchFamily="66" charset="0"/>
                    <a:cs typeface="Times New Roman" panose="02020603050405020304" pitchFamily="18" charset="0"/>
                  </a:rPr>
                </a:br>
                <a:r>
                  <a:rPr lang="en-US" altLang="zh-CN" sz="1800" dirty="0">
                    <a:latin typeface="Comic Sans MS" pitchFamily="66" charset="0"/>
                    <a:cs typeface="Times New Roman" panose="02020603050405020304" pitchFamily="18" charset="0"/>
                  </a:rPr>
                  <a:t>             apply </a:t>
                </a:r>
                <a:r>
                  <a:rPr lang="en-US" altLang="zh-CN" sz="1800" b="1" dirty="0">
                    <a:solidFill>
                      <a:srgbClr val="FF0000"/>
                    </a:solidFill>
                    <a:latin typeface="Comic Sans MS" pitchFamily="66" charset="0"/>
                    <a:cs typeface="Times New Roman" panose="02020603050405020304" pitchFamily="18" charset="0"/>
                  </a:rPr>
                  <a:t>reflexivity(</a:t>
                </a:r>
                <a:r>
                  <a:rPr lang="zh-CN" altLang="en-US" sz="1800" b="1" dirty="0">
                    <a:solidFill>
                      <a:srgbClr val="FF0000"/>
                    </a:solidFill>
                    <a:latin typeface="Comic Sans MS" panose="030F0702030302020204" pitchFamily="66" charset="0"/>
                    <a:cs typeface="Times New Roman" panose="02020603050405020304" pitchFamily="18" charset="0"/>
                  </a:rPr>
                  <a:t>自反律</a:t>
                </a:r>
                <a:r>
                  <a:rPr lang="en-US" altLang="zh-CN" sz="1800" b="1" dirty="0">
                    <a:solidFill>
                      <a:srgbClr val="FF0000"/>
                    </a:solidFill>
                    <a:latin typeface="Comic Sans MS" pitchFamily="66" charset="0"/>
                    <a:cs typeface="Times New Roman" panose="02020603050405020304" pitchFamily="18" charset="0"/>
                  </a:rPr>
                  <a:t>)</a:t>
                </a:r>
                <a:r>
                  <a:rPr lang="en-US" altLang="zh-CN" sz="1800" dirty="0">
                    <a:latin typeface="Comic Sans MS" pitchFamily="66" charset="0"/>
                    <a:cs typeface="Times New Roman" panose="02020603050405020304" pitchFamily="18" charset="0"/>
                  </a:rPr>
                  <a:t> and </a:t>
                </a:r>
                <a:r>
                  <a:rPr lang="en-US" altLang="zh-CN" sz="1800" b="1" dirty="0">
                    <a:solidFill>
                      <a:srgbClr val="FF0000"/>
                    </a:solidFill>
                    <a:latin typeface="Comic Sans MS" pitchFamily="66" charset="0"/>
                    <a:cs typeface="Times New Roman" panose="02020603050405020304" pitchFamily="18" charset="0"/>
                  </a:rPr>
                  <a:t>augmentation(</a:t>
                </a:r>
                <a:r>
                  <a:rPr lang="zh-CN" altLang="en-US" sz="1800" b="1" dirty="0">
                    <a:solidFill>
                      <a:srgbClr val="FF0000"/>
                    </a:solidFill>
                    <a:latin typeface="Comic Sans MS" pitchFamily="66" charset="0"/>
                    <a:cs typeface="Times New Roman" panose="02020603050405020304" pitchFamily="18" charset="0"/>
                  </a:rPr>
                  <a:t>增广律</a:t>
                </a:r>
                <a:r>
                  <a:rPr lang="en-US" altLang="zh-CN" sz="1800" b="1" dirty="0">
                    <a:solidFill>
                      <a:srgbClr val="FF0000"/>
                    </a:solidFill>
                    <a:latin typeface="Comic Sans MS" pitchFamily="66" charset="0"/>
                    <a:cs typeface="Times New Roman" panose="02020603050405020304" pitchFamily="18" charset="0"/>
                  </a:rPr>
                  <a:t>) </a:t>
                </a:r>
                <a:r>
                  <a:rPr lang="en-US" altLang="zh-CN" sz="1800" dirty="0">
                    <a:latin typeface="Comic Sans MS" pitchFamily="66" charset="0"/>
                    <a:cs typeface="Times New Roman" panose="02020603050405020304" pitchFamily="18" charset="0"/>
                  </a:rPr>
                  <a:t>rules on </a:t>
                </a:r>
                <a14:m>
                  <m:oMath xmlns:m="http://schemas.openxmlformats.org/officeDocument/2006/math">
                    <m:r>
                      <a:rPr lang="en-US" altLang="zh-CN" sz="1800" b="0" i="1" smtClean="0">
                        <a:latin typeface="Cambria Math" panose="02040503050406030204" pitchFamily="18" charset="0"/>
                      </a:rPr>
                      <m:t>𝑓</m:t>
                    </m:r>
                  </m:oMath>
                </a14:m>
                <a:endParaRPr lang="en-US" altLang="zh-CN" sz="1800" dirty="0">
                  <a:latin typeface="Comic Sans MS" pitchFamily="66" charset="0"/>
                  <a:cs typeface="Times New Roman" panose="02020603050405020304" pitchFamily="18" charset="0"/>
                </a:endParaRPr>
              </a:p>
              <a:p>
                <a:pPr>
                  <a:spcBef>
                    <a:spcPts val="600"/>
                  </a:spcBef>
                </a:pPr>
                <a:r>
                  <a:rPr lang="en-US" altLang="zh-CN" sz="1800" dirty="0">
                    <a:latin typeface="Comic Sans MS" pitchFamily="66" charset="0"/>
                    <a:cs typeface="Times New Roman" panose="02020603050405020304" pitchFamily="18" charset="0"/>
                  </a:rPr>
                  <a:t>             add the resulting FDs to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oMath>
                </a14:m>
                <a:br>
                  <a:rPr lang="en-US" altLang="zh-CN" sz="1800" b="1" dirty="0">
                    <a:solidFill>
                      <a:srgbClr val="FF0000"/>
                    </a:solidFill>
                    <a:latin typeface="Comic Sans MS" pitchFamily="66" charset="0"/>
                    <a:cs typeface="Times New Roman" panose="02020603050405020304" pitchFamily="18" charset="0"/>
                  </a:rPr>
                </a:br>
                <a:r>
                  <a:rPr lang="en-US" altLang="zh-CN" sz="1800" dirty="0">
                    <a:latin typeface="Comic Sans MS" pitchFamily="66" charset="0"/>
                    <a:cs typeface="Times New Roman" panose="02020603050405020304" pitchFamily="18" charset="0"/>
                  </a:rPr>
                  <a:t>       </a:t>
                </a:r>
                <a:r>
                  <a:rPr lang="en-US" altLang="zh-CN" sz="1800" b="1" dirty="0">
                    <a:solidFill>
                      <a:srgbClr val="1B06BA"/>
                    </a:solidFill>
                    <a:latin typeface="Comic Sans MS" pitchFamily="66" charset="0"/>
                    <a:cs typeface="Times New Roman" panose="02020603050405020304" pitchFamily="18" charset="0"/>
                  </a:rPr>
                  <a:t>for each pair of FDs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𝒇</m:t>
                        </m:r>
                      </m:e>
                      <m:sub>
                        <m:r>
                          <a:rPr lang="en-US" altLang="zh-CN" sz="1800" b="1" i="1" smtClean="0">
                            <a:solidFill>
                              <a:srgbClr val="1B06BA"/>
                            </a:solidFill>
                            <a:latin typeface="Cambria Math" panose="02040503050406030204" pitchFamily="18" charset="0"/>
                          </a:rPr>
                          <m:t>𝟏</m:t>
                        </m:r>
                      </m:sub>
                    </m:sSub>
                  </m:oMath>
                </a14:m>
                <a:r>
                  <a:rPr lang="en-US" altLang="zh-CN" sz="1800" b="1" dirty="0">
                    <a:solidFill>
                      <a:srgbClr val="1B06BA"/>
                    </a:solidFill>
                    <a:latin typeface="Comic Sans MS" pitchFamily="66" charset="0"/>
                    <a:cs typeface="Times New Roman" panose="02020603050405020304" pitchFamily="18" charset="0"/>
                  </a:rPr>
                  <a:t> and </a:t>
                </a:r>
                <a14:m>
                  <m:oMath xmlns:m="http://schemas.openxmlformats.org/officeDocument/2006/math">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𝒇</m:t>
                        </m:r>
                      </m:e>
                      <m:sub>
                        <m:r>
                          <a:rPr lang="en-US" altLang="zh-CN" sz="1800" b="1" i="1" smtClean="0">
                            <a:solidFill>
                              <a:srgbClr val="1B06BA"/>
                            </a:solidFill>
                            <a:latin typeface="Cambria Math" panose="02040503050406030204" pitchFamily="18" charset="0"/>
                          </a:rPr>
                          <m:t>𝟐</m:t>
                        </m:r>
                      </m:sub>
                    </m:sSub>
                  </m:oMath>
                </a14:m>
                <a:r>
                  <a:rPr lang="en-US" altLang="zh-CN" sz="1800" b="1" dirty="0">
                    <a:solidFill>
                      <a:srgbClr val="1B06BA"/>
                    </a:solidFill>
                    <a:latin typeface="Comic Sans MS" pitchFamily="66" charset="0"/>
                    <a:cs typeface="Times New Roman" panose="02020603050405020304" pitchFamily="18" charset="0"/>
                  </a:rPr>
                  <a:t> in </a:t>
                </a:r>
                <a14:m>
                  <m:oMath xmlns:m="http://schemas.openxmlformats.org/officeDocument/2006/math">
                    <m:sSup>
                      <m:sSupPr>
                        <m:ctrlPr>
                          <a:rPr lang="en-US" altLang="zh-CN" sz="1800" b="1" i="1">
                            <a:solidFill>
                              <a:srgbClr val="1B06BA"/>
                            </a:solidFill>
                            <a:latin typeface="Cambria Math" panose="02040503050406030204" pitchFamily="18" charset="0"/>
                          </a:rPr>
                        </m:ctrlPr>
                      </m:sSupPr>
                      <m:e>
                        <m:r>
                          <a:rPr lang="en-US" altLang="zh-CN" sz="1800" b="1" i="1">
                            <a:solidFill>
                              <a:srgbClr val="1B06BA"/>
                            </a:solidFill>
                            <a:latin typeface="Cambria Math" panose="02040503050406030204" pitchFamily="18" charset="0"/>
                          </a:rPr>
                          <m:t>𝑭</m:t>
                        </m:r>
                      </m:e>
                      <m:sup>
                        <m:r>
                          <a:rPr lang="en-US" altLang="zh-CN" sz="1800" b="1" i="1">
                            <a:solidFill>
                              <a:srgbClr val="1B06BA"/>
                            </a:solidFill>
                            <a:latin typeface="Cambria Math" panose="02040503050406030204" pitchFamily="18" charset="0"/>
                          </a:rPr>
                          <m:t>+</m:t>
                        </m:r>
                      </m:sup>
                    </m:sSup>
                  </m:oMath>
                </a14:m>
                <a:endParaRPr lang="en-US" altLang="zh-CN" sz="1800" b="1" dirty="0">
                  <a:latin typeface="Comic Sans MS" pitchFamily="66" charset="0"/>
                  <a:cs typeface="Times New Roman" panose="02020603050405020304" pitchFamily="18" charset="0"/>
                </a:endParaRPr>
              </a:p>
              <a:p>
                <a:pPr>
                  <a:spcBef>
                    <a:spcPts val="600"/>
                  </a:spcBef>
                </a:pPr>
                <a:r>
                  <a:rPr lang="en-US" altLang="zh-CN" sz="1800" dirty="0">
                    <a:latin typeface="Comic Sans MS" pitchFamily="66" charset="0"/>
                    <a:cs typeface="Times New Roman" panose="02020603050405020304" pitchFamily="18" charset="0"/>
                  </a:rPr>
                  <a:t>             if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𝒇</m:t>
                        </m:r>
                      </m:e>
                      <m:sub>
                        <m:r>
                          <a:rPr lang="en-US" altLang="zh-CN" sz="1800" b="1" i="1">
                            <a:solidFill>
                              <a:srgbClr val="1F07CF"/>
                            </a:solidFill>
                            <a:latin typeface="Cambria Math" panose="02040503050406030204" pitchFamily="18" charset="0"/>
                          </a:rPr>
                          <m:t>𝟏</m:t>
                        </m:r>
                      </m:sub>
                    </m:sSub>
                  </m:oMath>
                </a14:m>
                <a:r>
                  <a:rPr lang="en-US" altLang="zh-CN" sz="1800" dirty="0">
                    <a:latin typeface="Comic Sans MS" pitchFamily="66" charset="0"/>
                    <a:cs typeface="Times New Roman" panose="02020603050405020304" pitchFamily="18" charset="0"/>
                  </a:rPr>
                  <a:t> 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𝒇</m:t>
                        </m:r>
                      </m:e>
                      <m:sub>
                        <m:r>
                          <a:rPr lang="en-US" altLang="zh-CN" sz="1800" b="1" i="1">
                            <a:solidFill>
                              <a:srgbClr val="1F07CF"/>
                            </a:solidFill>
                            <a:latin typeface="Cambria Math" panose="02040503050406030204" pitchFamily="18" charset="0"/>
                          </a:rPr>
                          <m:t>𝟐</m:t>
                        </m:r>
                      </m:sub>
                    </m:sSub>
                  </m:oMath>
                </a14:m>
                <a:r>
                  <a:rPr lang="en-US" altLang="zh-CN" sz="1800" dirty="0">
                    <a:latin typeface="Comic Sans MS" pitchFamily="66" charset="0"/>
                    <a:cs typeface="Times New Roman" panose="02020603050405020304" pitchFamily="18" charset="0"/>
                  </a:rPr>
                  <a:t> can be combined using </a:t>
                </a:r>
                <a:r>
                  <a:rPr lang="en-US" altLang="zh-CN" sz="1800" b="1" dirty="0">
                    <a:solidFill>
                      <a:srgbClr val="FF0000"/>
                    </a:solidFill>
                    <a:latin typeface="Comic Sans MS" pitchFamily="66" charset="0"/>
                    <a:cs typeface="Times New Roman" panose="02020603050405020304" pitchFamily="18" charset="0"/>
                  </a:rPr>
                  <a:t>transitivity(</a:t>
                </a:r>
                <a:r>
                  <a:rPr lang="zh-CN" altLang="en-US" sz="1800" b="1" dirty="0">
                    <a:solidFill>
                      <a:srgbClr val="FF0000"/>
                    </a:solidFill>
                    <a:latin typeface="Comic Sans MS" pitchFamily="66" charset="0"/>
                    <a:cs typeface="Times New Roman" panose="02020603050405020304" pitchFamily="18" charset="0"/>
                  </a:rPr>
                  <a:t>传递律</a:t>
                </a:r>
                <a:r>
                  <a:rPr lang="en-US" altLang="zh-CN" sz="1800" b="1" dirty="0">
                    <a:solidFill>
                      <a:srgbClr val="FF0000"/>
                    </a:solidFill>
                    <a:latin typeface="Comic Sans MS" pitchFamily="66" charset="0"/>
                    <a:cs typeface="Times New Roman" panose="02020603050405020304" pitchFamily="18" charset="0"/>
                  </a:rPr>
                  <a:t>)</a:t>
                </a:r>
                <a:br>
                  <a:rPr lang="en-US" altLang="zh-CN" sz="1800" dirty="0">
                    <a:latin typeface="Comic Sans MS" pitchFamily="66" charset="0"/>
                    <a:cs typeface="Times New Roman" panose="02020603050405020304" pitchFamily="18" charset="0"/>
                  </a:rPr>
                </a:br>
                <a:r>
                  <a:rPr lang="en-US" altLang="zh-CN" sz="1800" dirty="0">
                    <a:latin typeface="Comic Sans MS" pitchFamily="66" charset="0"/>
                    <a:cs typeface="Times New Roman" panose="02020603050405020304" pitchFamily="18" charset="0"/>
                  </a:rPr>
                  <a:t>                   then add the resulting FD to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r>
                      <a:rPr lang="en-US" altLang="zh-CN" sz="1800" b="1" i="1">
                        <a:solidFill>
                          <a:srgbClr val="FF0000"/>
                        </a:solidFill>
                        <a:latin typeface="Cambria Math" panose="02040503050406030204" pitchFamily="18" charset="0"/>
                      </a:rPr>
                      <m:t> </m:t>
                    </m:r>
                  </m:oMath>
                </a14:m>
                <a:br>
                  <a:rPr lang="en-US" altLang="zh-CN" sz="1800" dirty="0">
                    <a:latin typeface="Comic Sans MS" pitchFamily="66" charset="0"/>
                    <a:cs typeface="Times New Roman" panose="02020603050405020304" pitchFamily="18" charset="0"/>
                  </a:rPr>
                </a:br>
                <a:r>
                  <a:rPr lang="en-US" altLang="zh-CN" sz="1800" b="1" dirty="0">
                    <a:solidFill>
                      <a:srgbClr val="1B06BA"/>
                    </a:solidFill>
                    <a:latin typeface="Comic Sans MS" pitchFamily="66" charset="0"/>
                    <a:cs typeface="Times New Roman" panose="02020603050405020304" pitchFamily="18" charset="0"/>
                  </a:rPr>
                  <a:t>until</a:t>
                </a:r>
                <a:r>
                  <a:rPr lang="en-US" altLang="zh-CN" sz="1800" dirty="0">
                    <a:latin typeface="Comic Sans MS" pitchFamily="66" charset="0"/>
                    <a:cs typeface="Times New Roman" panose="02020603050405020304" pitchFamily="18" charset="0"/>
                  </a:rPr>
                  <a:t>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r>
                      <a:rPr lang="en-US" altLang="zh-CN" sz="1800" i="1">
                        <a:latin typeface="Cambria Math" panose="02040503050406030204" pitchFamily="18" charset="0"/>
                      </a:rPr>
                      <m:t> </m:t>
                    </m:r>
                  </m:oMath>
                </a14:m>
                <a:r>
                  <a:rPr lang="en-US" altLang="zh-CN" sz="1800" dirty="0">
                    <a:latin typeface="Comic Sans MS" pitchFamily="66" charset="0"/>
                    <a:cs typeface="Times New Roman" panose="02020603050405020304" pitchFamily="18" charset="0"/>
                  </a:rPr>
                  <a:t>does not change any further</a:t>
                </a:r>
                <a:endParaRPr lang="zh-CN" altLang="en-US" sz="1800" dirty="0">
                  <a:latin typeface="Comic Sans MS" pitchFamily="66"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2CF742F7-3DF5-4F39-97DF-74244DF87745}"/>
                  </a:ext>
                </a:extLst>
              </p:cNvPr>
              <p:cNvSpPr txBox="1">
                <a:spLocks noRot="1" noChangeAspect="1" noMove="1" noResize="1" noEditPoints="1" noAdjustHandles="1" noChangeArrowheads="1" noChangeShapeType="1" noTextEdit="1"/>
              </p:cNvSpPr>
              <p:nvPr/>
            </p:nvSpPr>
            <p:spPr>
              <a:xfrm>
                <a:off x="611560" y="1284010"/>
                <a:ext cx="8208912" cy="2816156"/>
              </a:xfrm>
              <a:prstGeom prst="rect">
                <a:avLst/>
              </a:prstGeom>
              <a:blipFill>
                <a:blip r:embed="rId5"/>
                <a:stretch>
                  <a:fillRect l="-594" b="-2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7865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DA96FF0-14BE-4A8C-BCF0-DB90CC11C4B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𝑭</m:t>
                          </m:r>
                        </m:e>
                        <m:sup>
                          <m:r>
                            <a:rPr lang="en-US" altLang="zh-CN" b="1" i="1" smtClean="0">
                              <a:latin typeface="Cambria Math" panose="02040503050406030204" pitchFamily="18" charset="0"/>
                            </a:rPr>
                            <m:t>+</m:t>
                          </m:r>
                        </m:sup>
                      </m:sSup>
                    </m:oMath>
                  </m:oMathPara>
                </a14:m>
                <a:endParaRPr lang="zh-CN" altLang="en-US" dirty="0"/>
              </a:p>
            </p:txBody>
          </p:sp>
        </mc:Choice>
        <mc:Fallback xmlns="">
          <p:sp>
            <p:nvSpPr>
              <p:cNvPr id="2" name="标题 1">
                <a:extLst>
                  <a:ext uri="{FF2B5EF4-FFF2-40B4-BE49-F238E27FC236}">
                    <a16:creationId xmlns:a16="http://schemas.microsoft.com/office/drawing/2014/main" id="{FDA96FF0-14BE-4A8C-BCF0-DB90CC11C4B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4" name="Rectangle 3">
            <a:extLst>
              <a:ext uri="{FF2B5EF4-FFF2-40B4-BE49-F238E27FC236}">
                <a16:creationId xmlns:a16="http://schemas.microsoft.com/office/drawing/2014/main" id="{414CF3EF-A4E6-40F9-95D8-79EF05DA9BD0}"/>
              </a:ext>
            </a:extLst>
          </p:cNvPr>
          <p:cNvSpPr txBox="1">
            <a:spLocks noChangeArrowheads="1"/>
          </p:cNvSpPr>
          <p:nvPr/>
        </p:nvSpPr>
        <p:spPr bwMode="auto">
          <a:xfrm>
            <a:off x="395536" y="771550"/>
            <a:ext cx="8424936" cy="37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213" indent="-214313"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388"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563"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8738"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6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6pPr>
            <a:lvl7pPr marL="20145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7pPr>
            <a:lvl8pPr marL="23574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8pPr>
            <a:lvl9pPr marL="27003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9pPr>
          </a:lstStyle>
          <a:p>
            <a:pPr>
              <a:lnSpc>
                <a:spcPct val="110000"/>
              </a:lnSpc>
              <a:buNone/>
            </a:pPr>
            <a:r>
              <a:rPr lang="en-US" altLang="zh-CN" sz="1600" b="1">
                <a:solidFill>
                  <a:srgbClr val="1F07CF"/>
                </a:solidFill>
                <a:latin typeface="Comic Sans MS" pitchFamily="66" charset="0"/>
                <a:ea typeface="华文中宋" pitchFamily="2" charset="-122"/>
              </a:rPr>
              <a:t>R(X,Y,Z), F = {X→Y, Y→Z},</a:t>
            </a:r>
            <a:r>
              <a:rPr lang="zh-CN" altLang="en-US" sz="1600" b="1">
                <a:solidFill>
                  <a:srgbClr val="1F07CF"/>
                </a:solidFill>
                <a:latin typeface="Comic Sans MS" pitchFamily="66" charset="0"/>
                <a:ea typeface="华文中宋" pitchFamily="2" charset="-122"/>
              </a:rPr>
              <a:t> </a:t>
            </a:r>
            <a:r>
              <a:rPr lang="en-US" altLang="zh-CN" sz="1600" b="1">
                <a:solidFill>
                  <a:srgbClr val="1F07CF"/>
                </a:solidFill>
                <a:latin typeface="Comic Sans MS" pitchFamily="66" charset="0"/>
                <a:ea typeface="华文中宋" pitchFamily="2" charset="-122"/>
              </a:rPr>
              <a:t>F</a:t>
            </a:r>
            <a:r>
              <a:rPr lang="en-US" altLang="zh-CN" sz="1600" b="1" baseline="30000">
                <a:solidFill>
                  <a:srgbClr val="1F07CF"/>
                </a:solidFill>
                <a:latin typeface="Comic Sans MS" pitchFamily="66" charset="0"/>
                <a:ea typeface="华文中宋" pitchFamily="2" charset="-122"/>
              </a:rPr>
              <a:t>+ </a:t>
            </a:r>
            <a:r>
              <a:rPr lang="zh-CN" altLang="en-US" sz="1600" b="1">
                <a:solidFill>
                  <a:srgbClr val="1F07CF"/>
                </a:solidFill>
                <a:latin typeface="Comic Sans MS" pitchFamily="66" charset="0"/>
                <a:ea typeface="华文中宋" pitchFamily="2" charset="-122"/>
              </a:rPr>
              <a:t>？</a:t>
            </a:r>
          </a:p>
          <a:p>
            <a:pPr>
              <a:lnSpc>
                <a:spcPct val="110000"/>
              </a:lnSpc>
              <a:buNone/>
            </a:pPr>
            <a:r>
              <a:rPr lang="en-US" altLang="zh-CN" sz="1600" b="1">
                <a:solidFill>
                  <a:srgbClr val="FF0000"/>
                </a:solidFill>
                <a:latin typeface="Comic Sans MS" pitchFamily="66" charset="0"/>
                <a:ea typeface="华文中宋" pitchFamily="2" charset="-122"/>
              </a:rPr>
              <a:t>F</a:t>
            </a:r>
            <a:r>
              <a:rPr lang="en-US" altLang="zh-CN" sz="1600" b="1" baseline="30000">
                <a:solidFill>
                  <a:srgbClr val="FF0000"/>
                </a:solidFill>
                <a:latin typeface="Comic Sans MS" pitchFamily="66" charset="0"/>
                <a:ea typeface="华文中宋" pitchFamily="2" charset="-122"/>
              </a:rPr>
              <a:t>+ </a:t>
            </a:r>
            <a:r>
              <a:rPr lang="en-US" altLang="zh-CN" sz="1600" b="1">
                <a:latin typeface="Comic Sans MS" pitchFamily="66" charset="0"/>
                <a:ea typeface="华文中宋" pitchFamily="2" charset="-122"/>
              </a:rPr>
              <a:t>= {</a:t>
            </a:r>
          </a:p>
          <a:p>
            <a:pPr>
              <a:lnSpc>
                <a:spcPct val="110000"/>
              </a:lnSpc>
              <a:buNone/>
            </a:pPr>
            <a:r>
              <a:rPr lang="en-US" altLang="zh-CN" sz="1600" b="1">
                <a:latin typeface="Comic Sans MS" pitchFamily="66" charset="0"/>
                <a:ea typeface="华文中宋" pitchFamily="2" charset="-122"/>
              </a:rPr>
              <a:t>X→</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Y→</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Z→</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XY→</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XZ→</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YZ→</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XYZ→</a:t>
            </a:r>
            <a:r>
              <a:rPr lang="el-GR" altLang="zh-CN" sz="1600" b="1">
                <a:latin typeface="华文中宋" pitchFamily="2" charset="-122"/>
                <a:ea typeface="华文中宋" pitchFamily="2" charset="-122"/>
              </a:rPr>
              <a:t> Φ</a:t>
            </a:r>
            <a:r>
              <a:rPr lang="en-US" altLang="zh-CN" sz="1600" b="1">
                <a:latin typeface="Comic Sans MS" pitchFamily="66" charset="0"/>
                <a:ea typeface="华文中宋" pitchFamily="2" charset="-122"/>
              </a:rPr>
              <a:t>, </a:t>
            </a:r>
          </a:p>
          <a:p>
            <a:pPr>
              <a:lnSpc>
                <a:spcPct val="110000"/>
              </a:lnSpc>
              <a:buNone/>
            </a:pPr>
            <a:r>
              <a:rPr lang="en-US" altLang="zh-CN" sz="1600" b="1">
                <a:latin typeface="Comic Sans MS" pitchFamily="66" charset="0"/>
                <a:ea typeface="华文中宋" pitchFamily="2" charset="-122"/>
              </a:rPr>
              <a:t>X→X, 	Y→Y, 	Z→Z,	XY→X,	    XZ→X,    YZ→Y,	 XYZ→X,</a:t>
            </a:r>
          </a:p>
          <a:p>
            <a:pPr>
              <a:lnSpc>
                <a:spcPct val="110000"/>
              </a:lnSpc>
              <a:buNone/>
            </a:pPr>
            <a:r>
              <a:rPr lang="en-US" altLang="zh-CN" sz="1600" b="1">
                <a:latin typeface="Comic Sans MS" pitchFamily="66" charset="0"/>
                <a:ea typeface="华文中宋" pitchFamily="2" charset="-122"/>
              </a:rPr>
              <a:t>X→Y,	Y→Z,		XY→Y,	    XZ→Y,    YZ→Z,	 XYZ→Y,</a:t>
            </a:r>
          </a:p>
          <a:p>
            <a:pPr>
              <a:lnSpc>
                <a:spcPct val="110000"/>
              </a:lnSpc>
              <a:buNone/>
            </a:pPr>
            <a:r>
              <a:rPr lang="en-US" altLang="zh-CN" sz="1600" b="1">
                <a:latin typeface="Comic Sans MS" pitchFamily="66" charset="0"/>
                <a:ea typeface="华文中宋" pitchFamily="2" charset="-122"/>
              </a:rPr>
              <a:t>X→Z,	Y→YZ,		XY→Z,	    XZ→Z,    YZ→YZ,      XYZ→Z,</a:t>
            </a:r>
          </a:p>
          <a:p>
            <a:pPr>
              <a:lnSpc>
                <a:spcPct val="110000"/>
              </a:lnSpc>
              <a:buNone/>
            </a:pPr>
            <a:r>
              <a:rPr lang="en-US" altLang="zh-CN" sz="1600" b="1">
                <a:latin typeface="Comic Sans MS" pitchFamily="66" charset="0"/>
                <a:ea typeface="华文中宋" pitchFamily="2" charset="-122"/>
              </a:rPr>
              <a:t>X→XY,			XY→XY,     XZ→XY,                  XYZ→XY, </a:t>
            </a:r>
          </a:p>
          <a:p>
            <a:pPr>
              <a:lnSpc>
                <a:spcPct val="110000"/>
              </a:lnSpc>
              <a:buNone/>
            </a:pPr>
            <a:r>
              <a:rPr lang="en-US" altLang="zh-CN" sz="1600" b="1">
                <a:latin typeface="Comic Sans MS" pitchFamily="66" charset="0"/>
                <a:ea typeface="华文中宋" pitchFamily="2" charset="-122"/>
              </a:rPr>
              <a:t>X→XZ,			XY→YZ,     XZ→XZ,                  XYZ→YZ,</a:t>
            </a:r>
          </a:p>
          <a:p>
            <a:pPr>
              <a:lnSpc>
                <a:spcPct val="110000"/>
              </a:lnSpc>
              <a:buNone/>
            </a:pPr>
            <a:r>
              <a:rPr lang="en-US" altLang="zh-CN" sz="1600" b="1">
                <a:latin typeface="Comic Sans MS" pitchFamily="66" charset="0"/>
                <a:ea typeface="华文中宋" pitchFamily="2" charset="-122"/>
              </a:rPr>
              <a:t>X→YZ,			XY→XZ,     XZ→YZ,                  XYZ→XZ,</a:t>
            </a:r>
          </a:p>
          <a:p>
            <a:pPr>
              <a:lnSpc>
                <a:spcPct val="110000"/>
              </a:lnSpc>
              <a:buNone/>
            </a:pPr>
            <a:r>
              <a:rPr lang="en-US" altLang="zh-CN" sz="1600" b="1">
                <a:latin typeface="Comic Sans MS" pitchFamily="66" charset="0"/>
                <a:ea typeface="华文中宋" pitchFamily="2" charset="-122"/>
              </a:rPr>
              <a:t>X→XYZ,		          XY→XYZ,    XZ→XYZ,                XYZ→XYZ}</a:t>
            </a:r>
          </a:p>
          <a:p>
            <a:pPr>
              <a:lnSpc>
                <a:spcPct val="110000"/>
              </a:lnSpc>
              <a:buNone/>
            </a:pPr>
            <a:endParaRPr lang="en-US" altLang="zh-CN" sz="1600" b="1">
              <a:latin typeface="Comic Sans MS" pitchFamily="66" charset="0"/>
              <a:ea typeface="华文中宋" pitchFamily="2" charset="-122"/>
            </a:endParaRPr>
          </a:p>
          <a:p>
            <a:pPr>
              <a:lnSpc>
                <a:spcPct val="110000"/>
              </a:lnSpc>
              <a:buNone/>
            </a:pPr>
            <a:r>
              <a:rPr lang="en-US" altLang="zh-CN" sz="1600" b="1">
                <a:solidFill>
                  <a:srgbClr val="FF0000"/>
                </a:solidFill>
                <a:latin typeface="Comic Sans MS" pitchFamily="66" charset="0"/>
                <a:ea typeface="华文中宋" pitchFamily="2" charset="-122"/>
              </a:rPr>
              <a:t>F={X→A1, …… , X→An}, to compute F</a:t>
            </a:r>
            <a:r>
              <a:rPr lang="en-US" altLang="zh-CN" sz="1600" b="1" baseline="30000">
                <a:solidFill>
                  <a:srgbClr val="FF0000"/>
                </a:solidFill>
                <a:latin typeface="Comic Sans MS" pitchFamily="66" charset="0"/>
                <a:ea typeface="华文中宋" pitchFamily="2" charset="-122"/>
              </a:rPr>
              <a:t>+ </a:t>
            </a:r>
            <a:r>
              <a:rPr lang="en-US" altLang="zh-CN" sz="1600" b="1">
                <a:solidFill>
                  <a:srgbClr val="FF0000"/>
                </a:solidFill>
                <a:latin typeface="Comic Sans MS" pitchFamily="66" charset="0"/>
                <a:ea typeface="华文中宋" pitchFamily="2" charset="-122"/>
              </a:rPr>
              <a:t>is a NP problem</a:t>
            </a:r>
            <a:endParaRPr lang="zh-CN" altLang="en-US" sz="1600" b="1" kern="0" dirty="0">
              <a:solidFill>
                <a:srgbClr val="C00000"/>
              </a:solidFill>
              <a:latin typeface="Comic Sans MS" pitchFamily="66" charset="0"/>
              <a:ea typeface="华文中宋" panose="02010600040101010101" pitchFamily="2" charset="-122"/>
            </a:endParaRPr>
          </a:p>
        </p:txBody>
      </p:sp>
      <p:sp>
        <p:nvSpPr>
          <p:cNvPr id="3" name="圆角矩形 2"/>
          <p:cNvSpPr/>
          <p:nvPr/>
        </p:nvSpPr>
        <p:spPr>
          <a:xfrm>
            <a:off x="395536"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331640"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195736"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131840"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427984"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508104"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cv</a:t>
            </a:r>
            <a:endParaRPr lang="zh-CN" altLang="en-US"/>
          </a:p>
        </p:txBody>
      </p:sp>
      <p:sp>
        <p:nvSpPr>
          <p:cNvPr id="10" name="圆角矩形 9"/>
          <p:cNvSpPr/>
          <p:nvPr/>
        </p:nvSpPr>
        <p:spPr>
          <a:xfrm>
            <a:off x="6876256" y="1491630"/>
            <a:ext cx="576064"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667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3805070"/>
          </a:xfrm>
        </p:spPr>
        <p:txBody>
          <a:bodyPr/>
          <a:lstStyle/>
          <a:p>
            <a:pPr>
              <a:spcBef>
                <a:spcPts val="400"/>
              </a:spcBef>
            </a:pPr>
            <a:r>
              <a:rPr lang="en-US" altLang="zh-CN" sz="2000"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a:t>
            </a:r>
            <a:r>
              <a:rPr lang="en-US" altLang="zh-CN" sz="2000" b="1" dirty="0">
                <a:solidFill>
                  <a:srgbClr val="FF0000"/>
                </a:solidFill>
                <a:latin typeface="Comic Sans MS" pitchFamily="66" charset="0"/>
              </a:rPr>
              <a:t>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Closure </a:t>
            </a:r>
            <a:r>
              <a:rPr lang="en-US" altLang="zh-CN" b="1" dirty="0">
                <a:solidFill>
                  <a:srgbClr val="FF0000"/>
                </a:solidFill>
                <a:latin typeface="Comic Sans MS" pitchFamily="66" charset="0"/>
              </a:rPr>
              <a:t>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9530712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9E467-9A74-4713-A370-8086737D0B8B}"/>
              </a:ext>
            </a:extLst>
          </p:cNvPr>
          <p:cNvSpPr>
            <a:spLocks noGrp="1"/>
          </p:cNvSpPr>
          <p:nvPr>
            <p:ph type="title"/>
          </p:nvPr>
        </p:nvSpPr>
        <p:spPr/>
        <p:txBody>
          <a:bodyPr/>
          <a:lstStyle/>
          <a:p>
            <a:pPr algn="ctr"/>
            <a:r>
              <a:rPr lang="en-US" altLang="zh-CN" dirty="0">
                <a:latin typeface="Comic Sans MS" pitchFamily="66" charset="0"/>
              </a:rPr>
              <a:t>Closure of Attribute Sets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8681A0-E6FB-45D5-ABD4-D5C4F7033BB6}"/>
                  </a:ext>
                </a:extLst>
              </p:cNvPr>
              <p:cNvSpPr>
                <a:spLocks noGrp="1"/>
              </p:cNvSpPr>
              <p:nvPr>
                <p:ph idx="1"/>
              </p:nvPr>
            </p:nvSpPr>
            <p:spPr>
              <a:xfrm>
                <a:off x="179512" y="789552"/>
                <a:ext cx="8784976" cy="4086453"/>
              </a:xfrm>
            </p:spPr>
            <p:txBody>
              <a:bodyPr/>
              <a:lstStyle/>
              <a:p>
                <a:r>
                  <a:rPr lang="en-US" altLang="zh-CN" sz="2000" dirty="0">
                    <a:latin typeface="Comic Sans MS" pitchFamily="66" charset="0"/>
                  </a:rPr>
                  <a:t>Given a set of attributes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itchFamily="66" charset="0"/>
                  </a:rPr>
                  <a:t>, define the closure of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itchFamily="66" charset="0"/>
                  </a:rPr>
                  <a:t> under </a:t>
                </a:r>
                <a14:m>
                  <m:oMath xmlns:m="http://schemas.openxmlformats.org/officeDocument/2006/math">
                    <m:r>
                      <a:rPr lang="en-US" altLang="zh-CN" sz="2000" b="1" i="1" dirty="0" smtClean="0">
                        <a:solidFill>
                          <a:srgbClr val="1B06BA"/>
                        </a:solidFill>
                        <a:latin typeface="Cambria Math" panose="02040503050406030204" pitchFamily="18" charset="0"/>
                      </a:rPr>
                      <m:t>𝑭</m:t>
                    </m:r>
                  </m:oMath>
                </a14:m>
                <a:r>
                  <a:rPr lang="en-US" altLang="zh-CN" sz="2000" dirty="0">
                    <a:latin typeface="Comic Sans MS" pitchFamily="66" charset="0"/>
                  </a:rPr>
                  <a:t> (denoted by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zh-CN" altLang="en-US" sz="2000" b="1" i="1" smtClean="0">
                            <a:solidFill>
                              <a:srgbClr val="FF0000"/>
                            </a:solidFill>
                            <a:latin typeface="Cambria Math" panose="02040503050406030204" pitchFamily="18" charset="0"/>
                          </a:rPr>
                          <m:t>𝜶</m:t>
                        </m:r>
                      </m:e>
                      <m:sup>
                        <m:r>
                          <a:rPr lang="en-US" altLang="zh-CN" sz="2000" b="1" i="1" smtClean="0">
                            <a:solidFill>
                              <a:srgbClr val="FF0000"/>
                            </a:solidFill>
                            <a:latin typeface="Cambria Math" panose="02040503050406030204" pitchFamily="18" charset="0"/>
                          </a:rPr>
                          <m:t>+</m:t>
                        </m:r>
                      </m:sup>
                    </m:sSup>
                  </m:oMath>
                </a14:m>
                <a:r>
                  <a:rPr lang="en-US" altLang="zh-CN" sz="2000" dirty="0">
                    <a:latin typeface="Comic Sans MS" pitchFamily="66" charset="0"/>
                  </a:rPr>
                  <a:t>) as the set of attributes that are functionally determined by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solidFill>
                      <a:srgbClr val="1B06BA"/>
                    </a:solidFill>
                    <a:latin typeface="Comic Sans MS" pitchFamily="66" charset="0"/>
                  </a:rPr>
                  <a:t> </a:t>
                </a:r>
                <a:r>
                  <a:rPr lang="en-US" altLang="zh-CN" sz="2000" dirty="0">
                    <a:latin typeface="Comic Sans MS" pitchFamily="66" charset="0"/>
                  </a:rPr>
                  <a:t>under </a:t>
                </a:r>
                <a14:m>
                  <m:oMath xmlns:m="http://schemas.openxmlformats.org/officeDocument/2006/math">
                    <m:r>
                      <a:rPr lang="en-US" altLang="zh-CN" sz="2000" b="1" i="1" smtClean="0">
                        <a:solidFill>
                          <a:srgbClr val="1B06BA"/>
                        </a:solidFill>
                        <a:latin typeface="Cambria Math" panose="02040503050406030204" pitchFamily="18" charset="0"/>
                      </a:rPr>
                      <m:t>𝑭</m:t>
                    </m:r>
                  </m:oMath>
                </a14:m>
                <a:r>
                  <a:rPr lang="en-US" altLang="zh-CN" sz="2000" dirty="0">
                    <a:latin typeface="Comic Sans MS" pitchFamily="66" charset="0"/>
                  </a:rPr>
                  <a:t>:</a:t>
                </a:r>
              </a:p>
              <a:p>
                <a:pPr marL="0" indent="0">
                  <a:buNone/>
                </a:pPr>
                <a:r>
                  <a:rPr lang="en-US" altLang="zh-CN" sz="2000" dirty="0">
                    <a:latin typeface="Comic Sans MS" pitchFamily="66" charset="0"/>
                  </a:rPr>
                  <a:t>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is in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r>
                  <a:rPr lang="en-US" altLang="zh-CN" sz="2000" b="1" dirty="0">
                    <a:solidFill>
                      <a:srgbClr val="FF0000"/>
                    </a:solidFill>
                    <a:latin typeface="Comic Sans MS" pitchFamily="66" charset="0"/>
                  </a:rPr>
                  <a:t> </a:t>
                </a:r>
                <a14:m>
                  <m:oMath xmlns:m="http://schemas.openxmlformats.org/officeDocument/2006/math">
                    <m:r>
                      <a:rPr lang="en-US" altLang="zh-CN" sz="2000" b="1" i="1" dirty="0" smtClean="0">
                        <a:solidFill>
                          <a:srgbClr val="FF0000"/>
                        </a:solidFill>
                        <a:latin typeface="Cambria Math" panose="02040503050406030204" pitchFamily="18" charset="0"/>
                        <a:ea typeface="Cambria Math" panose="02040503050406030204" pitchFamily="18" charset="0"/>
                      </a:rPr>
                      <m:t>⟺</m:t>
                    </m:r>
                  </m:oMath>
                </a14:m>
                <a:r>
                  <a:rPr lang="en-US" altLang="zh-CN" sz="2000" b="1" dirty="0">
                    <a:solidFill>
                      <a:srgbClr val="FF0000"/>
                    </a:solidFill>
                    <a:latin typeface="Comic Sans MS" pitchFamily="66" charset="0"/>
                  </a:rPr>
                  <a:t> </a:t>
                </a:r>
                <a14:m>
                  <m:oMath xmlns:m="http://schemas.openxmlformats.org/officeDocument/2006/math">
                    <m:r>
                      <a:rPr lang="zh-CN" altLang="en-US" sz="2000" b="1" i="1" dirty="0" smtClean="0">
                        <a:solidFill>
                          <a:srgbClr val="FF0000"/>
                        </a:solidFill>
                        <a:latin typeface="Cambria Math" panose="02040503050406030204" pitchFamily="18" charset="0"/>
                      </a:rPr>
                      <m:t>𝜷</m:t>
                    </m:r>
                    <m:r>
                      <a:rPr lang="zh-CN" altLang="en-US" sz="2000" b="1" i="1" dirty="0" smtClean="0">
                        <a:solidFill>
                          <a:srgbClr val="FF0000"/>
                        </a:solidFill>
                        <a:latin typeface="Cambria Math" panose="02040503050406030204" pitchFamily="18" charset="0"/>
                      </a:rPr>
                      <m:t>⊆</m:t>
                    </m:r>
                    <m:sSup>
                      <m:sSupPr>
                        <m:ctrlPr>
                          <a:rPr lang="en-US" altLang="zh-CN" sz="2000" b="1" i="1" dirty="0" smtClean="0">
                            <a:solidFill>
                              <a:srgbClr val="FF0000"/>
                            </a:solidFill>
                            <a:latin typeface="Cambria Math" panose="02040503050406030204" pitchFamily="18" charset="0"/>
                          </a:rPr>
                        </m:ctrlPr>
                      </m:sSupPr>
                      <m:e>
                        <m:r>
                          <a:rPr lang="zh-CN" altLang="en-US" sz="2000" b="1" i="1" dirty="0" smtClean="0">
                            <a:solidFill>
                              <a:srgbClr val="FF0000"/>
                            </a:solidFill>
                            <a:latin typeface="Cambria Math" panose="02040503050406030204" pitchFamily="18" charset="0"/>
                          </a:rPr>
                          <m:t>𝜶</m:t>
                        </m:r>
                      </m:e>
                      <m:sup>
                        <m:r>
                          <a:rPr lang="en-US" altLang="zh-CN" sz="2000" b="1" i="1" dirty="0" smtClean="0">
                            <a:solidFill>
                              <a:srgbClr val="FF0000"/>
                            </a:solidFill>
                            <a:latin typeface="Cambria Math" panose="02040503050406030204" pitchFamily="18" charset="0"/>
                          </a:rPr>
                          <m:t>+</m:t>
                        </m:r>
                      </m:sup>
                    </m:sSup>
                  </m:oMath>
                </a14:m>
                <a:endParaRPr lang="en-US" altLang="zh-CN" sz="2000" b="1" dirty="0">
                  <a:latin typeface="Comic Sans MS" pitchFamily="66" charset="0"/>
                </a:endParaRPr>
              </a:p>
              <a:p>
                <a:pPr marL="0" indent="0">
                  <a:buNone/>
                </a:pPr>
                <a:endParaRPr lang="en-US" altLang="zh-CN" sz="2000" dirty="0">
                  <a:latin typeface="Comic Sans MS" pitchFamily="66" charset="0"/>
                </a:endParaRPr>
              </a:p>
              <a:p>
                <a:r>
                  <a:rPr lang="en-US" altLang="zh-CN" sz="2000" dirty="0">
                    <a:latin typeface="Comic Sans MS" pitchFamily="66" charset="0"/>
                  </a:rPr>
                  <a:t>Algorithm to compute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zh-CN" altLang="en-US" sz="2000" b="1" i="1">
                            <a:solidFill>
                              <a:srgbClr val="FF0000"/>
                            </a:solidFill>
                            <a:latin typeface="Cambria Math" panose="02040503050406030204" pitchFamily="18" charset="0"/>
                          </a:rPr>
                          <m:t>𝜶</m:t>
                        </m:r>
                      </m:e>
                      <m:sup>
                        <m:r>
                          <a:rPr lang="en-US" altLang="zh-CN" sz="2000" b="1" i="1">
                            <a:solidFill>
                              <a:srgbClr val="FF0000"/>
                            </a:solidFill>
                            <a:latin typeface="Cambria Math" panose="02040503050406030204" pitchFamily="18" charset="0"/>
                          </a:rPr>
                          <m:t>+</m:t>
                        </m:r>
                      </m:sup>
                    </m:sSup>
                    <m:r>
                      <a:rPr lang="en-US" altLang="zh-CN" sz="2000" i="1">
                        <a:latin typeface="Cambria Math" panose="02040503050406030204" pitchFamily="18" charset="0"/>
                      </a:rPr>
                      <m:t> </m:t>
                    </m:r>
                  </m:oMath>
                </a14:m>
                <a:r>
                  <a:rPr lang="en-US" altLang="zh-CN" sz="2000" dirty="0">
                    <a:latin typeface="Comic Sans MS" pitchFamily="66" charset="0"/>
                  </a:rPr>
                  <a:t>:</a:t>
                </a:r>
                <a:br>
                  <a:rPr lang="en-US" altLang="zh-CN" sz="2000" dirty="0">
                    <a:latin typeface="Comic Sans MS" pitchFamily="66" charset="0"/>
                  </a:rPr>
                </a:br>
                <a:r>
                  <a:rPr lang="en-US" altLang="zh-CN" sz="2000" dirty="0">
                    <a:latin typeface="Comic Sans MS" pitchFamily="66" charset="0"/>
                  </a:rPr>
                  <a:t>	</a:t>
                </a:r>
                <a:r>
                  <a:rPr lang="en-US" altLang="zh-CN" sz="2000" dirty="0">
                    <a:solidFill>
                      <a:srgbClr val="1B06BA"/>
                    </a:solidFill>
                    <a:latin typeface="Comic Sans MS" pitchFamily="66" charset="0"/>
                  </a:rPr>
                  <a:t>result:=</a:t>
                </a:r>
                <a14:m>
                  <m:oMath xmlns:m="http://schemas.openxmlformats.org/officeDocument/2006/math">
                    <m:r>
                      <a:rPr lang="zh-CN" altLang="en-US" sz="2000" i="1" smtClean="0">
                        <a:solidFill>
                          <a:srgbClr val="FF0000"/>
                        </a:solidFill>
                        <a:latin typeface="Cambria Math" panose="02040503050406030204" pitchFamily="18" charset="0"/>
                      </a:rPr>
                      <m:t>𝛼</m:t>
                    </m:r>
                  </m:oMath>
                </a14:m>
                <a:r>
                  <a:rPr lang="en-US" altLang="zh-CN" sz="2000" dirty="0">
                    <a:solidFill>
                      <a:srgbClr val="1B06BA"/>
                    </a:solidFill>
                    <a:latin typeface="Comic Sans MS" pitchFamily="66" charset="0"/>
                  </a:rPr>
                  <a:t>;</a:t>
                </a:r>
                <a:br>
                  <a:rPr lang="en-US" altLang="zh-CN" sz="2000" dirty="0">
                    <a:solidFill>
                      <a:srgbClr val="1B06BA"/>
                    </a:solidFill>
                    <a:latin typeface="Comic Sans MS" pitchFamily="66" charset="0"/>
                  </a:rPr>
                </a:br>
                <a:r>
                  <a:rPr lang="en-US" altLang="zh-CN" sz="2000" dirty="0">
                    <a:solidFill>
                      <a:srgbClr val="1B06BA"/>
                    </a:solidFill>
                    <a:latin typeface="Comic Sans MS" pitchFamily="66" charset="0"/>
                  </a:rPr>
                  <a:t>	while (changes to result) do</a:t>
                </a:r>
                <a:br>
                  <a:rPr lang="en-US" altLang="zh-CN" sz="2000" dirty="0">
                    <a:solidFill>
                      <a:srgbClr val="1B06BA"/>
                    </a:solidFill>
                    <a:latin typeface="Comic Sans MS" pitchFamily="66" charset="0"/>
                  </a:rPr>
                </a:br>
                <a:r>
                  <a:rPr lang="en-US" altLang="zh-CN" sz="2000" dirty="0">
                    <a:solidFill>
                      <a:srgbClr val="1B06BA"/>
                    </a:solidFill>
                    <a:latin typeface="Comic Sans MS" pitchFamily="66" charset="0"/>
                  </a:rPr>
                  <a:t>	      for each </a:t>
                </a:r>
                <a14:m>
                  <m:oMath xmlns:m="http://schemas.openxmlformats.org/officeDocument/2006/math">
                    <m:r>
                      <a:rPr lang="zh-CN" altLang="en-US" sz="2000" i="1" smtClean="0">
                        <a:solidFill>
                          <a:srgbClr val="FF0000"/>
                        </a:solidFill>
                        <a:latin typeface="Cambria Math" panose="02040503050406030204" pitchFamily="18" charset="0"/>
                      </a:rPr>
                      <m:t>𝛽</m:t>
                    </m:r>
                    <m:r>
                      <a:rPr lang="zh-CN" altLang="en-US" sz="2000" i="1">
                        <a:solidFill>
                          <a:srgbClr val="FF0000"/>
                        </a:solidFill>
                        <a:latin typeface="Cambria Math" panose="02040503050406030204" pitchFamily="18" charset="0"/>
                      </a:rPr>
                      <m:t>→</m:t>
                    </m:r>
                    <m:r>
                      <a:rPr lang="zh-CN" altLang="en-US" sz="2000" i="1" smtClean="0">
                        <a:solidFill>
                          <a:srgbClr val="FF0000"/>
                        </a:solidFill>
                        <a:latin typeface="Cambria Math" panose="02040503050406030204" pitchFamily="18" charset="0"/>
                      </a:rPr>
                      <m:t>𝛾</m:t>
                    </m:r>
                  </m:oMath>
                </a14:m>
                <a:r>
                  <a:rPr lang="en-US" altLang="zh-CN" sz="2000" dirty="0">
                    <a:solidFill>
                      <a:srgbClr val="FF0000"/>
                    </a:solidFill>
                    <a:latin typeface="Comic Sans MS" pitchFamily="66" charset="0"/>
                  </a:rPr>
                  <a:t> </a:t>
                </a:r>
                <a:r>
                  <a:rPr lang="en-US" altLang="zh-CN" sz="2000" dirty="0">
                    <a:solidFill>
                      <a:srgbClr val="1B06BA"/>
                    </a:solidFill>
                    <a:latin typeface="Comic Sans MS" pitchFamily="66" charset="0"/>
                  </a:rPr>
                  <a:t>in </a:t>
                </a:r>
                <a14:m>
                  <m:oMath xmlns:m="http://schemas.openxmlformats.org/officeDocument/2006/math">
                    <m:r>
                      <a:rPr lang="en-US" altLang="zh-CN" sz="2000" b="0" i="1" smtClean="0">
                        <a:solidFill>
                          <a:srgbClr val="1B06BA"/>
                        </a:solidFill>
                        <a:latin typeface="Cambria Math" panose="02040503050406030204" pitchFamily="18" charset="0"/>
                      </a:rPr>
                      <m:t>𝐹</m:t>
                    </m:r>
                  </m:oMath>
                </a14:m>
                <a:r>
                  <a:rPr lang="en-US" altLang="zh-CN" sz="2000" dirty="0">
                    <a:solidFill>
                      <a:srgbClr val="1B06BA"/>
                    </a:solidFill>
                    <a:latin typeface="Comic Sans MS" pitchFamily="66" charset="0"/>
                  </a:rPr>
                  <a:t> do</a:t>
                </a:r>
                <a:br>
                  <a:rPr lang="en-US" altLang="zh-CN" sz="2000" dirty="0">
                    <a:solidFill>
                      <a:srgbClr val="1B06BA"/>
                    </a:solidFill>
                    <a:latin typeface="Comic Sans MS" pitchFamily="66" charset="0"/>
                  </a:rPr>
                </a:br>
                <a:r>
                  <a:rPr lang="en-US" altLang="zh-CN" sz="2000" dirty="0">
                    <a:solidFill>
                      <a:srgbClr val="1B06BA"/>
                    </a:solidFill>
                    <a:latin typeface="Comic Sans MS" pitchFamily="66" charset="0"/>
                  </a:rPr>
                  <a:t>		begin</a:t>
                </a:r>
                <a:br>
                  <a:rPr lang="en-US" altLang="zh-CN" sz="2000" dirty="0">
                    <a:solidFill>
                      <a:srgbClr val="1B06BA"/>
                    </a:solidFill>
                    <a:latin typeface="Comic Sans MS" pitchFamily="66" charset="0"/>
                  </a:rPr>
                </a:br>
                <a:r>
                  <a:rPr lang="en-US" altLang="zh-CN" sz="2000" dirty="0">
                    <a:solidFill>
                      <a:srgbClr val="1B06BA"/>
                    </a:solidFill>
                    <a:latin typeface="Comic Sans MS" pitchFamily="66" charset="0"/>
                  </a:rPr>
                  <a:t>		      if </a:t>
                </a:r>
                <a14:m>
                  <m:oMath xmlns:m="http://schemas.openxmlformats.org/officeDocument/2006/math">
                    <m:r>
                      <a:rPr lang="zh-CN" altLang="en-US" sz="2000" i="1" smtClean="0">
                        <a:solidFill>
                          <a:srgbClr val="FF0000"/>
                        </a:solidFill>
                        <a:latin typeface="Cambria Math" panose="02040503050406030204" pitchFamily="18" charset="0"/>
                      </a:rPr>
                      <m:t>𝛽</m:t>
                    </m:r>
                    <m:r>
                      <a:rPr lang="zh-CN" altLang="en-US" sz="2000" i="1" smtClean="0">
                        <a:solidFill>
                          <a:srgbClr val="FF0000"/>
                        </a:solidFill>
                        <a:latin typeface="Cambria Math" panose="02040503050406030204" pitchFamily="18" charset="0"/>
                      </a:rPr>
                      <m:t>⊆</m:t>
                    </m:r>
                  </m:oMath>
                </a14:m>
                <a:r>
                  <a:rPr lang="en-US" altLang="zh-CN" sz="2000" dirty="0">
                    <a:solidFill>
                      <a:srgbClr val="FF0000"/>
                    </a:solidFill>
                    <a:latin typeface="Comic Sans MS" pitchFamily="66" charset="0"/>
                  </a:rPr>
                  <a:t>result</a:t>
                </a:r>
                <a:r>
                  <a:rPr lang="en-US" altLang="zh-CN" sz="2000" dirty="0">
                    <a:solidFill>
                      <a:srgbClr val="1B06BA"/>
                    </a:solidFill>
                    <a:latin typeface="Comic Sans MS" pitchFamily="66" charset="0"/>
                  </a:rPr>
                  <a:t>, then </a:t>
                </a:r>
                <a:r>
                  <a:rPr lang="en-US" altLang="zh-CN" sz="2000" dirty="0">
                    <a:solidFill>
                      <a:srgbClr val="FF0000"/>
                    </a:solidFill>
                    <a:latin typeface="Comic Sans MS" pitchFamily="66" charset="0"/>
                  </a:rPr>
                  <a:t>result:=result </a:t>
                </a:r>
                <a14:m>
                  <m:oMath xmlns:m="http://schemas.openxmlformats.org/officeDocument/2006/math">
                    <m:r>
                      <a:rPr lang="en-US" altLang="zh-CN" sz="2000" i="1" smtClean="0">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 </m:t>
                    </m:r>
                    <m:r>
                      <a:rPr lang="zh-CN" altLang="en-US" sz="2000" b="0" i="1" smtClean="0">
                        <a:solidFill>
                          <a:srgbClr val="FF0000"/>
                        </a:solidFill>
                        <a:latin typeface="Cambria Math" panose="02040503050406030204" pitchFamily="18" charset="0"/>
                        <a:ea typeface="Cambria Math" panose="02040503050406030204" pitchFamily="18" charset="0"/>
                      </a:rPr>
                      <m:t>𝛾</m:t>
                    </m:r>
                  </m:oMath>
                </a14:m>
                <a:r>
                  <a:rPr lang="en-US" altLang="zh-CN" sz="2000" dirty="0">
                    <a:solidFill>
                      <a:srgbClr val="FF0000"/>
                    </a:solidFill>
                    <a:latin typeface="Comic Sans MS" pitchFamily="66" charset="0"/>
                  </a:rPr>
                  <a:t> </a:t>
                </a:r>
                <a:br>
                  <a:rPr lang="en-US" altLang="zh-CN" sz="2000" dirty="0">
                    <a:solidFill>
                      <a:srgbClr val="1B06BA"/>
                    </a:solidFill>
                    <a:latin typeface="Comic Sans MS" pitchFamily="66" charset="0"/>
                  </a:rPr>
                </a:br>
                <a:r>
                  <a:rPr lang="en-US" altLang="zh-CN" sz="2000" dirty="0">
                    <a:solidFill>
                      <a:srgbClr val="1B06BA"/>
                    </a:solidFill>
                    <a:latin typeface="Comic Sans MS" pitchFamily="66" charset="0"/>
                  </a:rPr>
                  <a:t>	</a:t>
                </a:r>
                <a:r>
                  <a:rPr lang="en-US" altLang="zh-CN" sz="2000">
                    <a:solidFill>
                      <a:srgbClr val="1B06BA"/>
                    </a:solidFill>
                    <a:latin typeface="Comic Sans MS" pitchFamily="66" charset="0"/>
                  </a:rPr>
                  <a:t>	end</a:t>
                </a:r>
                <a:endParaRPr lang="en-US" altLang="zh-CN" sz="2000" dirty="0">
                  <a:solidFill>
                    <a:srgbClr val="1B06BA"/>
                  </a:solidFill>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A98681A0-E6FB-45D5-ABD4-D5C4F7033BB6}"/>
                  </a:ext>
                </a:extLst>
              </p:cNvPr>
              <p:cNvSpPr>
                <a:spLocks noGrp="1" noRot="1" noChangeAspect="1" noMove="1" noResize="1" noEditPoints="1" noAdjustHandles="1" noChangeArrowheads="1" noChangeShapeType="1" noTextEdit="1"/>
              </p:cNvSpPr>
              <p:nvPr>
                <p:ph idx="1"/>
              </p:nvPr>
            </p:nvSpPr>
            <p:spPr>
              <a:xfrm>
                <a:off x="179512" y="789552"/>
                <a:ext cx="8784976" cy="4086453"/>
              </a:xfrm>
              <a:blipFill rotWithShape="1">
                <a:blip r:embed="rId2"/>
                <a:stretch>
                  <a:fillRect l="-971" t="-1940" r="-1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6053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78F26-9AB8-4CFF-B194-258E2015C806}"/>
              </a:ext>
            </a:extLst>
          </p:cNvPr>
          <p:cNvSpPr>
            <a:spLocks noGrp="1"/>
          </p:cNvSpPr>
          <p:nvPr>
            <p:ph type="title"/>
          </p:nvPr>
        </p:nvSpPr>
        <p:spPr/>
        <p:txBody>
          <a:bodyPr/>
          <a:lstStyle/>
          <a:p>
            <a:pPr algn="ctr"/>
            <a:r>
              <a:rPr lang="en-US" altLang="zh-CN" dirty="0">
                <a:latin typeface="Comic Sans MS" pitchFamily="66" charset="0"/>
              </a:rPr>
              <a:t>Example of Attribute Set Closure</a:t>
            </a:r>
            <a:endParaRPr lang="zh-CN" altLang="en-US" dirty="0">
              <a:latin typeface="Comic Sans MS" pitchFamily="66" charset="0"/>
            </a:endParaRPr>
          </a:p>
        </p:txBody>
      </p:sp>
      <p:sp>
        <p:nvSpPr>
          <p:cNvPr id="4" name="Rectangle 3">
            <a:extLst>
              <a:ext uri="{FF2B5EF4-FFF2-40B4-BE49-F238E27FC236}">
                <a16:creationId xmlns:a16="http://schemas.microsoft.com/office/drawing/2014/main" id="{4CEF4B05-9276-46D6-9AB2-4C015F157202}"/>
              </a:ext>
            </a:extLst>
          </p:cNvPr>
          <p:cNvSpPr txBox="1">
            <a:spLocks noChangeArrowheads="1"/>
          </p:cNvSpPr>
          <p:nvPr/>
        </p:nvSpPr>
        <p:spPr bwMode="auto">
          <a:xfrm>
            <a:off x="467544" y="699542"/>
            <a:ext cx="828092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213" indent="-214313"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388"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563"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8738"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6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6pPr>
            <a:lvl7pPr marL="20145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7pPr>
            <a:lvl8pPr marL="23574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8pPr>
            <a:lvl9pPr marL="27003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9pPr>
          </a:lstStyle>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Given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R&lt;U,F&gt;, U = {A,B,C,D,E}, F={AB→C,B→D,C→E,EC→B,AC→B};</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Compute:</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(AB)</a:t>
            </a:r>
            <a:r>
              <a:rPr kumimoji="1" lang="en-US" altLang="zh-CN" sz="1500" b="1" i="0" u="none" strike="noStrike" kern="0" cap="none" spc="0" normalizeH="0" baseline="-25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,(EC)</a:t>
            </a:r>
            <a:r>
              <a:rPr kumimoji="1" lang="en-US" altLang="zh-CN" sz="1500" b="1" i="0" u="none" strike="noStrike" kern="0" cap="none" spc="0" normalizeH="0" baseline="-25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a:t>
            </a:r>
            <a:endPar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(0)</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a:t>
            </a:r>
            <a:r>
              <a:rPr kumimoji="1" lang="zh-CN" altLang="en-US"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B}</a:t>
            </a:r>
            <a:r>
              <a:rPr kumimoji="1" lang="zh-CN" altLang="en-US"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First loop:</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for each FD in F, find FDs that the left hand side(LHS) is </a:t>
            </a:r>
            <a:r>
              <a:rPr kumimoji="1" lang="en-US" altLang="zh-CN" sz="1500" b="1" i="0" u="none" strike="noStrike" kern="0" cap="none" spc="0" normalizeH="0" baseline="0" noProof="0" dirty="0">
                <a:ln>
                  <a:noFill/>
                </a:ln>
                <a:solidFill>
                  <a:srgbClr val="0000FF"/>
                </a:solidFill>
                <a:effectLst/>
                <a:uLnTx/>
                <a:uFillTx/>
                <a:latin typeface="Comic Sans MS" pitchFamily="66" charset="0"/>
                <a:ea typeface="华文中宋" panose="02010600040101010101" pitchFamily="2" charset="-122"/>
                <a:cs typeface="Times New Roman" panose="02020603050405020304" pitchFamily="18" charset="0"/>
              </a:rPr>
              <a:t>A,B or AB, then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AB→C,B→D, and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={A,B}∪{C,D}={A,B,C,D};</a:t>
            </a:r>
            <a:endParaRPr kumimoji="1" lang="zh-CN" altLang="en-US"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Second loop:</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(0)</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find FDs that the left hand side is the subset of {</a:t>
            </a:r>
            <a:r>
              <a:rPr kumimoji="1" lang="en-US" altLang="zh-CN" sz="1500" b="1" i="0" u="none" strike="noStrike" kern="0" cap="none" spc="0" normalizeH="0" baseline="0" noProof="0" dirty="0">
                <a:ln>
                  <a:noFill/>
                </a:ln>
                <a:solidFill>
                  <a:srgbClr val="CC3300"/>
                </a:solidFill>
                <a:effectLst/>
                <a:uLnTx/>
                <a:uFillTx/>
                <a:latin typeface="Comic Sans MS" pitchFamily="66" charset="0"/>
                <a:ea typeface="华文中宋" panose="02010600040101010101" pitchFamily="2" charset="-122"/>
                <a:cs typeface="Times New Roman" panose="02020603050405020304" pitchFamily="18" charset="0"/>
              </a:rPr>
              <a:t>ABCD}, then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AB→C,B→D,C→E,AC→B, and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∪{C,D,E,B}={A,B,C,D,E};</a:t>
            </a:r>
            <a:endParaRPr kumimoji="1" lang="zh-CN" altLang="en-US"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=U</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all attributes are in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the attribute set closure computing is end.</a:t>
            </a:r>
            <a:endParaRPr kumimoji="1" lang="zh-CN" altLang="en-US"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sym typeface="Wingdings" panose="05000000000000000000" pitchFamily="2" charset="2"/>
              </a:rPr>
              <a:t>So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sym typeface="Wingdings" panose="05000000000000000000" pitchFamily="2" charset="2"/>
              </a:rPr>
              <a:t>(</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AB)</a:t>
            </a:r>
            <a:r>
              <a:rPr kumimoji="1" lang="en-US" altLang="zh-CN" sz="1500" b="1" i="0" u="none" strike="noStrike" kern="0" cap="none" spc="0" normalizeH="0" baseline="-25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 = {A,B,C,D,E}.</a:t>
            </a:r>
            <a:r>
              <a:rPr kumimoji="1" lang="zh-CN" altLang="en-US"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     </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   </a:t>
            </a:r>
            <a:r>
              <a:rPr kumimoji="1" lang="en-US" altLang="zh-CN"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(EC)</a:t>
            </a:r>
            <a:r>
              <a:rPr kumimoji="1" lang="en-US" altLang="zh-CN" sz="1500" b="1" i="0" u="none" strike="noStrike" kern="0" cap="none" spc="0" normalizeH="0" baseline="-2500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   </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{A,B,C,D,E}</a:t>
            </a:r>
            <a:r>
              <a:rPr kumimoji="1" lang="zh-CN" altLang="en-US" sz="1500" b="1" i="0" u="none" strike="noStrike" kern="0" cap="none" spc="0" normalizeH="0" baseline="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zh-CN" altLang="en-US"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(EC)</a:t>
            </a:r>
            <a:r>
              <a:rPr kumimoji="1" lang="en-US" altLang="zh-CN" sz="1500" b="1" i="0" u="none" strike="noStrike" kern="0" cap="none" spc="0" normalizeH="0" baseline="-25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30000" noProof="0" dirty="0">
                <a:ln>
                  <a:noFill/>
                </a:ln>
                <a:solidFill>
                  <a:srgbClr val="000000"/>
                </a:solidFill>
                <a:effectLst/>
                <a:uLnTx/>
                <a:uFillTx/>
                <a:latin typeface="Comic Sans MS"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rPr>
              <a:t>= {B,C,D,E}</a:t>
            </a: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tabLst/>
              <a:defRPr/>
            </a:pPr>
            <a:r>
              <a:rPr lang="en-US" altLang="zh-CN" sz="1500" b="1" kern="0" dirty="0">
                <a:solidFill>
                  <a:srgbClr val="FF0000"/>
                </a:solidFill>
                <a:latin typeface="Comic Sans MS" pitchFamily="66" charset="0"/>
                <a:ea typeface="华文中宋" panose="02010600040101010101" pitchFamily="2" charset="-122"/>
                <a:cs typeface="Times New Roman" panose="02020603050405020304" pitchFamily="18" charset="0"/>
              </a:rPr>
              <a:t>Note</a:t>
            </a:r>
            <a:r>
              <a:rPr lang="zh-CN" altLang="en-US" sz="1500" b="1" kern="0" dirty="0">
                <a:solidFill>
                  <a:srgbClr val="FF0000"/>
                </a:solidFill>
                <a:latin typeface="Comic Sans MS" pitchFamily="66" charset="0"/>
                <a:ea typeface="华文中宋" panose="02010600040101010101" pitchFamily="2" charset="-122"/>
                <a:cs typeface="Times New Roman" panose="02020603050405020304" pitchFamily="18" charset="0"/>
              </a:rPr>
              <a:t>：观察属性在函数依赖集中的情况，如何确定超码、候选码，有何规律？</a:t>
            </a:r>
            <a:endParaRPr kumimoji="1" lang="en-US" altLang="zh-CN" sz="1500" b="1" i="0" u="none" strike="noStrike" kern="0" cap="none" spc="0" normalizeH="0" baseline="0" noProof="0" dirty="0">
              <a:ln>
                <a:noFill/>
              </a:ln>
              <a:solidFill>
                <a:srgbClr val="FF0000"/>
              </a:solidFill>
              <a:effectLst/>
              <a:uLnTx/>
              <a:uFillTx/>
              <a:latin typeface="Comic Sans MS" pitchFamily="66"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7058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blinds(horizontal)">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blinds(horizontal)">
                                      <p:cBhvr>
                                        <p:cTn id="20" dur="500"/>
                                        <p:tgtEl>
                                          <p:spTgt spid="4">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blinds(horizontal)">
                                      <p:cBhvr>
                                        <p:cTn id="23" dur="500"/>
                                        <p:tgtEl>
                                          <p:spTgt spid="4">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blinds(horizontal)">
                                      <p:cBhvr>
                                        <p:cTn id="28" dur="500"/>
                                        <p:tgtEl>
                                          <p:spTgt spid="4">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blinds(horizontal)">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blinds(horizontal)">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blinds(horizontal)">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1000"/>
                                        <p:tgtEl>
                                          <p:spTgt spid="4">
                                            <p:txEl>
                                              <p:pRg st="11" end="11"/>
                                            </p:txEl>
                                          </p:spTgt>
                                        </p:tgtEl>
                                      </p:cBhvr>
                                    </p:animEffect>
                                    <p:anim calcmode="lin" valueType="num">
                                      <p:cBhvr>
                                        <p:cTn id="4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617FF-AB97-4609-ADA8-BA82EF36BB71}"/>
              </a:ext>
            </a:extLst>
          </p:cNvPr>
          <p:cNvSpPr>
            <a:spLocks noGrp="1"/>
          </p:cNvSpPr>
          <p:nvPr>
            <p:ph type="title"/>
          </p:nvPr>
        </p:nvSpPr>
        <p:spPr/>
        <p:txBody>
          <a:bodyPr/>
          <a:lstStyle/>
          <a:p>
            <a:pPr algn="ctr"/>
            <a:r>
              <a:rPr lang="en-US" altLang="zh-CN" dirty="0">
                <a:latin typeface="Comic Sans MS" pitchFamily="66" charset="0"/>
              </a:rPr>
              <a:t>University Database</a:t>
            </a:r>
            <a:endParaRPr lang="zh-CN" altLang="en-US" dirty="0">
              <a:latin typeface="Comic Sans MS" pitchFamily="66" charset="0"/>
            </a:endParaRPr>
          </a:p>
        </p:txBody>
      </p:sp>
      <p:pic>
        <p:nvPicPr>
          <p:cNvPr id="5" name="Graphic 5">
            <a:extLst>
              <a:ext uri="{FF2B5EF4-FFF2-40B4-BE49-F238E27FC236}">
                <a16:creationId xmlns:a16="http://schemas.microsoft.com/office/drawing/2014/main" id="{ADFEBC67-AB7A-467B-A643-82DF0215BD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12197"/>
          <a:stretch/>
        </p:blipFill>
        <p:spPr>
          <a:xfrm>
            <a:off x="578080" y="994823"/>
            <a:ext cx="3993920" cy="3153854"/>
          </a:xfrm>
          <a:prstGeom prst="rect">
            <a:avLst/>
          </a:prstGeom>
        </p:spPr>
      </p:pic>
      <p:pic>
        <p:nvPicPr>
          <p:cNvPr id="6" name="Picture 5" descr="W:\db-book\db7\slide-dir\Tables-Figures\EPS-PDF-JPG-dir\tables\student.jpg">
            <a:extLst>
              <a:ext uri="{FF2B5EF4-FFF2-40B4-BE49-F238E27FC236}">
                <a16:creationId xmlns:a16="http://schemas.microsoft.com/office/drawing/2014/main" id="{69E4E026-1275-423C-AF47-FFA7A6D574D2}"/>
              </a:ext>
            </a:extLst>
          </p:cNvPr>
          <p:cNvPicPr>
            <a:picLocks noChangeAspect="1" noChangeArrowheads="1"/>
          </p:cNvPicPr>
          <p:nvPr/>
        </p:nvPicPr>
        <p:blipFill>
          <a:blip r:embed="rId4"/>
          <a:srcRect/>
          <a:stretch>
            <a:fillRect/>
          </a:stretch>
        </p:blipFill>
        <p:spPr bwMode="auto">
          <a:xfrm>
            <a:off x="5004048" y="1002072"/>
            <a:ext cx="3543960" cy="3153854"/>
          </a:xfrm>
          <a:prstGeom prst="rect">
            <a:avLst/>
          </a:prstGeom>
          <a:noFill/>
        </p:spPr>
      </p:pic>
      <p:sp>
        <p:nvSpPr>
          <p:cNvPr id="7" name="文本框 6">
            <a:extLst>
              <a:ext uri="{FF2B5EF4-FFF2-40B4-BE49-F238E27FC236}">
                <a16:creationId xmlns:a16="http://schemas.microsoft.com/office/drawing/2014/main" id="{224AF351-FA02-47B2-A5C2-9A54335FAFA9}"/>
              </a:ext>
            </a:extLst>
          </p:cNvPr>
          <p:cNvSpPr txBox="1"/>
          <p:nvPr/>
        </p:nvSpPr>
        <p:spPr>
          <a:xfrm>
            <a:off x="1187624" y="4299942"/>
            <a:ext cx="2808312" cy="369332"/>
          </a:xfrm>
          <a:prstGeom prst="rect">
            <a:avLst/>
          </a:prstGeom>
          <a:noFill/>
        </p:spPr>
        <p:txBody>
          <a:bodyPr wrap="square" rtlCol="0">
            <a:spAutoFit/>
          </a:bodyPr>
          <a:lstStyle/>
          <a:p>
            <a:pPr algn="ctr"/>
            <a:r>
              <a:rPr lang="en-US" altLang="zh-CN" sz="1800" b="1" dirty="0">
                <a:latin typeface="Comic Sans MS" pitchFamily="66" charset="0"/>
                <a:cs typeface="Arial" panose="020B0604020202020204" pitchFamily="34" charset="0"/>
              </a:rPr>
              <a:t>Instructor table</a:t>
            </a:r>
            <a:endParaRPr lang="zh-CN" altLang="en-US" sz="1800" b="1" dirty="0">
              <a:latin typeface="Comic Sans MS" pitchFamily="66" charset="0"/>
              <a:cs typeface="Arial" panose="020B0604020202020204" pitchFamily="34" charset="0"/>
            </a:endParaRPr>
          </a:p>
        </p:txBody>
      </p:sp>
      <p:sp>
        <p:nvSpPr>
          <p:cNvPr id="8" name="文本框 7">
            <a:extLst>
              <a:ext uri="{FF2B5EF4-FFF2-40B4-BE49-F238E27FC236}">
                <a16:creationId xmlns:a16="http://schemas.microsoft.com/office/drawing/2014/main" id="{67626C70-2D42-4918-BDEA-0CEB64D46911}"/>
              </a:ext>
            </a:extLst>
          </p:cNvPr>
          <p:cNvSpPr txBox="1"/>
          <p:nvPr/>
        </p:nvSpPr>
        <p:spPr>
          <a:xfrm>
            <a:off x="5580112" y="4299942"/>
            <a:ext cx="2808312" cy="369332"/>
          </a:xfrm>
          <a:prstGeom prst="rect">
            <a:avLst/>
          </a:prstGeom>
          <a:noFill/>
        </p:spPr>
        <p:txBody>
          <a:bodyPr wrap="square" rtlCol="0">
            <a:spAutoFit/>
          </a:bodyPr>
          <a:lstStyle/>
          <a:p>
            <a:pPr algn="ctr"/>
            <a:r>
              <a:rPr lang="en-US" altLang="zh-CN" sz="1800" b="1" dirty="0">
                <a:latin typeface="Comic Sans MS" pitchFamily="66" charset="0"/>
                <a:cs typeface="Arial" panose="020B0604020202020204" pitchFamily="34" charset="0"/>
              </a:rPr>
              <a:t>Student table</a:t>
            </a:r>
            <a:endParaRPr lang="zh-CN" altLang="en-US" sz="1800" b="1" dirty="0">
              <a:latin typeface="Comic Sans MS" pitchFamily="66" charset="0"/>
              <a:cs typeface="Arial" panose="020B0604020202020204" pitchFamily="34" charset="0"/>
            </a:endParaRPr>
          </a:p>
        </p:txBody>
      </p:sp>
    </p:spTree>
    <p:extLst>
      <p:ext uri="{BB962C8B-B14F-4D97-AF65-F5344CB8AC3E}">
        <p14:creationId xmlns:p14="http://schemas.microsoft.com/office/powerpoint/2010/main" val="9006764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B5961-1450-4B9C-AF0B-8FC222F02019}"/>
              </a:ext>
            </a:extLst>
          </p:cNvPr>
          <p:cNvSpPr>
            <a:spLocks noGrp="1"/>
          </p:cNvSpPr>
          <p:nvPr>
            <p:ph type="title"/>
          </p:nvPr>
        </p:nvSpPr>
        <p:spPr/>
        <p:txBody>
          <a:bodyPr/>
          <a:lstStyle/>
          <a:p>
            <a:pPr algn="ctr"/>
            <a:r>
              <a:rPr lang="en-US" altLang="zh-CN" dirty="0">
                <a:latin typeface="Comic Sans MS" pitchFamily="66" charset="0"/>
              </a:rPr>
              <a:t>Example of Attribute Set Closure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7C971A-594F-4EC0-8AC2-8AC6FC230CEA}"/>
                  </a:ext>
                </a:extLst>
              </p:cNvPr>
              <p:cNvSpPr>
                <a:spLocks noGrp="1"/>
              </p:cNvSpPr>
              <p:nvPr>
                <p:ph idx="1"/>
              </p:nvPr>
            </p:nvSpPr>
            <p:spPr>
              <a:xfrm>
                <a:off x="251520" y="710896"/>
                <a:ext cx="8568952" cy="4021094"/>
              </a:xfrm>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smtClean="0">
                        <a:solidFill>
                          <a:srgbClr val="1F07CF"/>
                        </a:solidFill>
                        <a:latin typeface="Cambria Math" panose="02040503050406030204" pitchFamily="18" charset="0"/>
                      </a:rPr>
                      <m:t>=</m:t>
                    </m:r>
                    <m:d>
                      <m:dPr>
                        <m:ctrlPr>
                          <a:rPr lang="en-US" altLang="zh-CN" sz="2000" b="1" i="1" smtClean="0">
                            <a:solidFill>
                              <a:srgbClr val="1F07CF"/>
                            </a:solidFill>
                            <a:latin typeface="Cambria Math" panose="02040503050406030204" pitchFamily="18" charset="0"/>
                          </a:rPr>
                        </m:ctrlPr>
                      </m:dPr>
                      <m:e>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𝑮</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𝑰</m:t>
                        </m:r>
                      </m:e>
                    </m:d>
                  </m:oMath>
                </a14:m>
                <a:r>
                  <a:rPr lang="en-US" altLang="zh-CN" sz="2000" b="1" dirty="0">
                    <a:solidFill>
                      <a:srgbClr val="1F07CF"/>
                    </a:solidFill>
                    <a:latin typeface="Comic Sans MS" pitchFamily="66" charset="0"/>
                  </a:rPr>
                  <a:t>, </a:t>
                </a:r>
                <a14:m>
                  <m:oMath xmlns:m="http://schemas.openxmlformats.org/officeDocument/2006/math">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𝑰</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oMath>
                </a14:m>
                <a:endParaRPr lang="en-US" altLang="zh-CN" sz="2000" b="1" dirty="0">
                  <a:solidFill>
                    <a:srgbClr val="1F07CF"/>
                  </a:solidFill>
                  <a:latin typeface="Comic Sans MS" pitchFamily="66" charset="0"/>
                </a:endParaRPr>
              </a:p>
              <a:p>
                <a:r>
                  <a:rPr lang="en-US" altLang="zh-CN" sz="2000" dirty="0">
                    <a:latin typeface="Comic Sans MS" pitchFamily="66" charset="0"/>
                  </a:rPr>
                  <a:t>Calculate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𝑨𝑮</m:t>
                        </m:r>
                        <m: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m:t>
                        </m:r>
                      </m:sup>
                    </m:sSup>
                  </m:oMath>
                </a14:m>
                <a:endParaRPr lang="en-US" altLang="zh-CN" sz="2000" b="1" dirty="0">
                  <a:latin typeface="Comic Sans MS" pitchFamily="66" charset="0"/>
                </a:endParaRPr>
              </a:p>
              <a:p>
                <a:pPr lvl="1"/>
                <a:r>
                  <a:rPr lang="en-US" altLang="zh-CN" sz="1800" dirty="0">
                    <a:latin typeface="Comic Sans MS" pitchFamily="66" charset="0"/>
                  </a:rPr>
                  <a:t>result = AG</a:t>
                </a:r>
              </a:p>
              <a:p>
                <a:pPr lvl="1"/>
                <a:r>
                  <a:rPr lang="en-US" altLang="zh-CN" sz="1800" dirty="0">
                    <a:latin typeface="Comic Sans MS" pitchFamily="66" charset="0"/>
                  </a:rPr>
                  <a:t>result = ABCG	(</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𝐶</m:t>
                    </m:r>
                  </m:oMath>
                </a14:m>
                <a:r>
                  <a:rPr lang="en-US" altLang="zh-CN" sz="1800" dirty="0">
                    <a:latin typeface="Comic Sans MS" pitchFamily="66" charset="0"/>
                  </a:rPr>
                  <a:t> and </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𝐵</m:t>
                    </m:r>
                  </m:oMath>
                </a14:m>
                <a:r>
                  <a:rPr lang="en-US" altLang="zh-CN" sz="1800" dirty="0">
                    <a:latin typeface="Comic Sans MS" pitchFamily="66" charset="0"/>
                  </a:rPr>
                  <a:t>)</a:t>
                </a:r>
              </a:p>
              <a:p>
                <a:pPr lvl="1"/>
                <a:r>
                  <a:rPr lang="en-US" altLang="zh-CN" sz="1800" dirty="0">
                    <a:latin typeface="Comic Sans MS" pitchFamily="66" charset="0"/>
                  </a:rPr>
                  <a:t>result = ABCGH 	(</a:t>
                </a:r>
                <a14:m>
                  <m:oMath xmlns:m="http://schemas.openxmlformats.org/officeDocument/2006/math">
                    <m:r>
                      <a:rPr lang="en-US" altLang="zh-CN" sz="1800" i="1">
                        <a:latin typeface="Cambria Math" panose="02040503050406030204" pitchFamily="18" charset="0"/>
                      </a:rPr>
                      <m:t>𝐶𝐺</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𝐻</m:t>
                    </m:r>
                  </m:oMath>
                </a14:m>
                <a:r>
                  <a:rPr lang="en-US" altLang="zh-CN" sz="1800" dirty="0">
                    <a:latin typeface="Comic Sans MS" pitchFamily="66" charset="0"/>
                  </a:rPr>
                  <a:t> and </a:t>
                </a:r>
                <a14:m>
                  <m:oMath xmlns:m="http://schemas.openxmlformats.org/officeDocument/2006/math">
                    <m:r>
                      <a:rPr lang="en-US" altLang="zh-CN" sz="1800" b="0" i="1" dirty="0" smtClean="0">
                        <a:latin typeface="Cambria Math" panose="02040503050406030204" pitchFamily="18" charset="0"/>
                      </a:rPr>
                      <m:t>𝐶𝐺</m:t>
                    </m:r>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rPr>
                      <m:t>𝐴𝐵𝐶𝐺</m:t>
                    </m:r>
                  </m:oMath>
                </a14:m>
                <a:r>
                  <a:rPr lang="en-US" altLang="zh-CN" sz="1800" dirty="0">
                    <a:latin typeface="Comic Sans MS" pitchFamily="66" charset="0"/>
                  </a:rPr>
                  <a:t>)</a:t>
                </a:r>
              </a:p>
              <a:p>
                <a:pPr lvl="1"/>
                <a:r>
                  <a:rPr lang="en-US" altLang="zh-CN" sz="1800" dirty="0">
                    <a:latin typeface="Comic Sans MS" pitchFamily="66" charset="0"/>
                  </a:rPr>
                  <a:t>result = ABCGHI </a:t>
                </a:r>
                <a:r>
                  <a:rPr lang="en-US" altLang="zh-CN" sz="1800" b="1" dirty="0">
                    <a:solidFill>
                      <a:srgbClr val="FF0000"/>
                    </a:solidFill>
                    <a:latin typeface="Comic Sans MS" pitchFamily="66" charset="0"/>
                  </a:rPr>
                  <a:t>= R</a:t>
                </a:r>
                <a:r>
                  <a:rPr lang="en-US" altLang="zh-CN" sz="1800" dirty="0">
                    <a:latin typeface="Comic Sans MS" pitchFamily="66" charset="0"/>
                  </a:rPr>
                  <a:t> (</a:t>
                </a:r>
                <a14:m>
                  <m:oMath xmlns:m="http://schemas.openxmlformats.org/officeDocument/2006/math">
                    <m:r>
                      <a:rPr lang="en-US" altLang="zh-CN" sz="1800" i="1">
                        <a:latin typeface="Cambria Math" panose="02040503050406030204" pitchFamily="18" charset="0"/>
                      </a:rPr>
                      <m:t>𝐶𝐺</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𝐼</m:t>
                    </m:r>
                  </m:oMath>
                </a14:m>
                <a:r>
                  <a:rPr lang="en-US" altLang="zh-CN" sz="1800" dirty="0">
                    <a:latin typeface="Comic Sans MS" pitchFamily="66" charset="0"/>
                  </a:rPr>
                  <a:t> and </a:t>
                </a:r>
                <a14:m>
                  <m:oMath xmlns:m="http://schemas.openxmlformats.org/officeDocument/2006/math">
                    <m:r>
                      <a:rPr lang="en-US" altLang="zh-CN" sz="1800" i="1" dirty="0">
                        <a:latin typeface="Cambria Math" panose="02040503050406030204" pitchFamily="18" charset="0"/>
                      </a:rPr>
                      <m:t>𝐶𝐺</m:t>
                    </m:r>
                    <m:r>
                      <a:rPr lang="en-US" altLang="zh-CN" sz="1800" i="1" dirty="0">
                        <a:latin typeface="Cambria Math" panose="02040503050406030204" pitchFamily="18" charset="0"/>
                        <a:ea typeface="Cambria Math" panose="02040503050406030204" pitchFamily="18" charset="0"/>
                      </a:rPr>
                      <m:t>⊆</m:t>
                    </m:r>
                    <m:r>
                      <a:rPr lang="en-US" altLang="zh-CN" sz="1800" i="1" dirty="0">
                        <a:latin typeface="Cambria Math" panose="02040503050406030204" pitchFamily="18" charset="0"/>
                      </a:rPr>
                      <m:t>𝐴𝐵𝐶𝐺</m:t>
                    </m:r>
                    <m:r>
                      <a:rPr lang="en-US" altLang="zh-CN" sz="1800" b="0" i="1" dirty="0" smtClean="0">
                        <a:latin typeface="Cambria Math" panose="02040503050406030204" pitchFamily="18" charset="0"/>
                      </a:rPr>
                      <m:t>𝐻</m:t>
                    </m:r>
                  </m:oMath>
                </a14:m>
                <a:r>
                  <a:rPr lang="en-US" altLang="zh-CN" sz="1800" dirty="0">
                    <a:latin typeface="Comic Sans MS" pitchFamily="66" charset="0"/>
                  </a:rPr>
                  <a:t>)</a:t>
                </a:r>
              </a:p>
              <a:p>
                <a:r>
                  <a:rPr lang="en-US" altLang="zh-CN" sz="2000" dirty="0">
                    <a:latin typeface="Comic Sans MS" pitchFamily="66" charset="0"/>
                  </a:rPr>
                  <a:t>Is </a:t>
                </a:r>
                <a:r>
                  <a:rPr lang="en-US" altLang="zh-CN" sz="2000" b="1" dirty="0">
                    <a:solidFill>
                      <a:srgbClr val="1F07CF"/>
                    </a:solidFill>
                    <a:latin typeface="Comic Sans MS" pitchFamily="66" charset="0"/>
                  </a:rPr>
                  <a:t>AG</a:t>
                </a:r>
                <a:r>
                  <a:rPr lang="en-US" altLang="zh-CN" sz="2000" dirty="0">
                    <a:latin typeface="Comic Sans MS" pitchFamily="66" charset="0"/>
                  </a:rPr>
                  <a:t> a </a:t>
                </a:r>
                <a:r>
                  <a:rPr lang="en-US" altLang="zh-CN" sz="2000" b="1" dirty="0">
                    <a:solidFill>
                      <a:srgbClr val="FF0000"/>
                    </a:solidFill>
                    <a:latin typeface="Comic Sans MS" pitchFamily="66" charset="0"/>
                  </a:rPr>
                  <a:t>candidate key</a:t>
                </a:r>
                <a:r>
                  <a:rPr lang="en-US" altLang="zh-CN" sz="2000" dirty="0">
                    <a:latin typeface="Comic Sans MS" pitchFamily="66" charset="0"/>
                  </a:rPr>
                  <a:t>?  </a:t>
                </a:r>
              </a:p>
              <a:p>
                <a:pPr lvl="1"/>
                <a:r>
                  <a:rPr lang="en-US" altLang="zh-CN" sz="1800" dirty="0">
                    <a:latin typeface="Comic Sans MS" pitchFamily="66" charset="0"/>
                  </a:rPr>
                  <a:t>Is </a:t>
                </a:r>
                <a:r>
                  <a:rPr lang="en-US" altLang="zh-CN" sz="1800" b="1" dirty="0">
                    <a:solidFill>
                      <a:srgbClr val="1F07CF"/>
                    </a:solidFill>
                    <a:latin typeface="Comic Sans MS" pitchFamily="66" charset="0"/>
                  </a:rPr>
                  <a:t>AG</a:t>
                </a:r>
                <a:r>
                  <a:rPr lang="en-US" altLang="zh-CN" sz="1800" dirty="0">
                    <a:latin typeface="Comic Sans MS" pitchFamily="66" charset="0"/>
                  </a:rPr>
                  <a:t> a </a:t>
                </a:r>
                <a:r>
                  <a:rPr lang="en-US" altLang="zh-CN" sz="1800" b="1" dirty="0" err="1">
                    <a:solidFill>
                      <a:srgbClr val="FF0000"/>
                    </a:solidFill>
                    <a:latin typeface="Comic Sans MS" pitchFamily="66" charset="0"/>
                  </a:rPr>
                  <a:t>superkey</a:t>
                </a:r>
                <a:r>
                  <a:rPr lang="en-US" altLang="zh-CN" sz="1800" dirty="0">
                    <a:solidFill>
                      <a:srgbClr val="FF0000"/>
                    </a:solidFill>
                    <a:latin typeface="Comic Sans MS" pitchFamily="66" charset="0"/>
                  </a:rPr>
                  <a:t>?</a:t>
                </a:r>
              </a:p>
              <a:p>
                <a:pPr lvl="2"/>
                <a:r>
                  <a:rPr lang="en-US" altLang="zh-CN" sz="1600" dirty="0">
                    <a:latin typeface="Comic Sans MS" pitchFamily="66" charset="0"/>
                  </a:rPr>
                  <a:t>Does </a:t>
                </a:r>
                <a14:m>
                  <m:oMath xmlns:m="http://schemas.openxmlformats.org/officeDocument/2006/math">
                    <m:r>
                      <a:rPr lang="en-US" altLang="zh-CN" sz="1600" b="1" i="1" smtClean="0">
                        <a:solidFill>
                          <a:srgbClr val="1F07CF"/>
                        </a:solidFill>
                        <a:latin typeface="Cambria Math" panose="02040503050406030204" pitchFamily="18" charset="0"/>
                      </a:rPr>
                      <m:t>𝑨𝑮</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𝑹</m:t>
                    </m:r>
                  </m:oMath>
                </a14:m>
                <a:r>
                  <a:rPr lang="en-US" altLang="zh-CN" sz="1600" dirty="0">
                    <a:latin typeface="Comic Sans MS" pitchFamily="66" charset="0"/>
                  </a:rPr>
                  <a:t>?  ==  Is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𝑨𝑮</m:t>
                        </m:r>
                        <m:r>
                          <a:rPr lang="en-US" altLang="zh-CN" sz="1600" b="1" i="1" smtClean="0">
                            <a:solidFill>
                              <a:srgbClr val="1F07CF"/>
                            </a:solidFill>
                            <a:latin typeface="Cambria Math" panose="02040503050406030204" pitchFamily="18" charset="0"/>
                          </a:rPr>
                          <m:t>)</m:t>
                        </m:r>
                      </m:e>
                      <m:sup>
                        <m:r>
                          <a:rPr lang="en-US" altLang="zh-CN" sz="1600" b="1" i="1" smtClean="0">
                            <a:solidFill>
                              <a:srgbClr val="1F07CF"/>
                            </a:solidFill>
                            <a:latin typeface="Cambria Math" panose="02040503050406030204" pitchFamily="18" charset="0"/>
                          </a:rPr>
                          <m:t>+</m:t>
                        </m:r>
                      </m:sup>
                    </m:sSup>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𝑹</m:t>
                    </m:r>
                  </m:oMath>
                </a14:m>
                <a:endParaRPr lang="en-US" altLang="zh-CN" sz="1600" b="1" dirty="0">
                  <a:latin typeface="Comic Sans MS" pitchFamily="66" charset="0"/>
                </a:endParaRPr>
              </a:p>
              <a:p>
                <a:pPr lvl="1"/>
                <a:r>
                  <a:rPr lang="en-US" altLang="zh-CN" sz="1800" dirty="0">
                    <a:latin typeface="Comic Sans MS" pitchFamily="66" charset="0"/>
                  </a:rPr>
                  <a:t>Is </a:t>
                </a:r>
                <a:r>
                  <a:rPr lang="en-US" altLang="zh-CN" sz="1800" b="1" dirty="0">
                    <a:solidFill>
                      <a:srgbClr val="FF0000"/>
                    </a:solidFill>
                    <a:latin typeface="Comic Sans MS" pitchFamily="66" charset="0"/>
                  </a:rPr>
                  <a:t>any subset of AG a </a:t>
                </a:r>
                <a:r>
                  <a:rPr lang="en-US" altLang="zh-CN" sz="1800" b="1" dirty="0" err="1">
                    <a:solidFill>
                      <a:srgbClr val="FF0000"/>
                    </a:solidFill>
                    <a:latin typeface="Comic Sans MS" pitchFamily="66" charset="0"/>
                  </a:rPr>
                  <a:t>superkey</a:t>
                </a:r>
                <a:r>
                  <a:rPr lang="en-US" altLang="zh-CN" sz="1800" dirty="0">
                    <a:latin typeface="Comic Sans MS" pitchFamily="66" charset="0"/>
                  </a:rPr>
                  <a:t>?</a:t>
                </a:r>
              </a:p>
              <a:p>
                <a:pPr lvl="2"/>
                <a:r>
                  <a:rPr lang="en-US" altLang="zh-CN" sz="1600" dirty="0">
                    <a:latin typeface="Comic Sans MS" pitchFamily="66" charset="0"/>
                  </a:rPr>
                  <a:t>Does</a:t>
                </a:r>
                <a:r>
                  <a:rPr lang="en-US" altLang="zh-CN" sz="1600" b="1" dirty="0">
                    <a:solidFill>
                      <a:srgbClr val="1F07CF"/>
                    </a:solidFill>
                    <a:latin typeface="Comic Sans MS" pitchFamily="66" charset="0"/>
                  </a:rPr>
                  <a:t> </a:t>
                </a:r>
                <a14:m>
                  <m:oMath xmlns:m="http://schemas.openxmlformats.org/officeDocument/2006/math">
                    <m:r>
                      <a:rPr lang="en-US" altLang="zh-CN" sz="1600" b="1" i="1">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oMath>
                </a14:m>
                <a:r>
                  <a:rPr lang="en-US" altLang="zh-CN" sz="1600" dirty="0">
                    <a:latin typeface="Comic Sans MS" pitchFamily="66" charset="0"/>
                  </a:rPr>
                  <a:t>?  ==  Is</a:t>
                </a:r>
                <a:r>
                  <a:rPr lang="en-US" altLang="zh-CN" sz="1600" b="1" dirty="0">
                    <a:solidFill>
                      <a:srgbClr val="1F07CF"/>
                    </a:solidFill>
                    <a:latin typeface="Comic Sans MS" pitchFamily="66" charset="0"/>
                  </a:rPr>
                  <a:t> </a:t>
                </a:r>
                <a14:m>
                  <m:oMath xmlns:m="http://schemas.openxmlformats.org/officeDocument/2006/math">
                    <m:sSup>
                      <m:sSupPr>
                        <m:ctrlPr>
                          <a:rPr lang="en-US" altLang="zh-CN" sz="1600" b="1" i="1">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ea typeface="Cambria Math" panose="02040503050406030204" pitchFamily="18" charset="0"/>
                      </a:rPr>
                      <m:t>𝑹</m:t>
                    </m:r>
                  </m:oMath>
                </a14:m>
                <a:endParaRPr lang="en-US" altLang="zh-CN" sz="1600" b="1" dirty="0">
                  <a:latin typeface="Comic Sans MS" pitchFamily="66" charset="0"/>
                </a:endParaRPr>
              </a:p>
              <a:p>
                <a:pPr lvl="2"/>
                <a:r>
                  <a:rPr lang="en-US" altLang="zh-CN" sz="1600" dirty="0">
                    <a:latin typeface="Comic Sans MS" pitchFamily="66" charset="0"/>
                  </a:rPr>
                  <a:t>Does </a:t>
                </a:r>
                <a14:m>
                  <m:oMath xmlns:m="http://schemas.openxmlformats.org/officeDocument/2006/math">
                    <m:r>
                      <a:rPr lang="en-US" altLang="zh-CN" sz="1600" b="1" i="1" smtClean="0">
                        <a:solidFill>
                          <a:srgbClr val="1F07CF"/>
                        </a:solidFill>
                        <a:latin typeface="Cambria Math" panose="02040503050406030204" pitchFamily="18" charset="0"/>
                      </a:rPr>
                      <m:t>𝑮</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oMath>
                </a14:m>
                <a:r>
                  <a:rPr lang="en-US" altLang="zh-CN" sz="1600" dirty="0">
                    <a:latin typeface="Comic Sans MS" pitchFamily="66" charset="0"/>
                  </a:rPr>
                  <a:t>?  ==  Is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𝑮</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ea typeface="Cambria Math" panose="02040503050406030204" pitchFamily="18" charset="0"/>
                      </a:rPr>
                      <m:t>𝑹</m:t>
                    </m:r>
                  </m:oMath>
                </a14:m>
                <a:endParaRPr lang="en-US" altLang="zh-CN" sz="1600" b="1" dirty="0">
                  <a:solidFill>
                    <a:srgbClr val="FF0000"/>
                  </a:solidFill>
                  <a:latin typeface="Comic Sans MS" pitchFamily="66" charset="0"/>
                </a:endParaRPr>
              </a:p>
            </p:txBody>
          </p:sp>
        </mc:Choice>
        <mc:Fallback xmlns="">
          <p:sp>
            <p:nvSpPr>
              <p:cNvPr id="3" name="内容占位符 2">
                <a:extLst>
                  <a:ext uri="{FF2B5EF4-FFF2-40B4-BE49-F238E27FC236}">
                    <a16:creationId xmlns:a16="http://schemas.microsoft.com/office/drawing/2014/main" id="{1B7C971A-594F-4EC0-8AC2-8AC6FC230CEA}"/>
                  </a:ext>
                </a:extLst>
              </p:cNvPr>
              <p:cNvSpPr>
                <a:spLocks noGrp="1" noRot="1" noChangeAspect="1" noMove="1" noResize="1" noEditPoints="1" noAdjustHandles="1" noChangeArrowheads="1" noChangeShapeType="1" noTextEdit="1"/>
              </p:cNvSpPr>
              <p:nvPr>
                <p:ph idx="1"/>
              </p:nvPr>
            </p:nvSpPr>
            <p:spPr>
              <a:xfrm>
                <a:off x="251520" y="710896"/>
                <a:ext cx="8568952" cy="4021094"/>
              </a:xfrm>
              <a:blipFill>
                <a:blip r:embed="rId3"/>
                <a:stretch>
                  <a:fillRect l="-996" t="-910"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94EC7F7-80AD-7686-681F-4CF2D9ECAC29}"/>
                  </a:ext>
                </a:extLst>
              </p:cNvPr>
              <p:cNvSpPr txBox="1"/>
              <p:nvPr/>
            </p:nvSpPr>
            <p:spPr>
              <a:xfrm>
                <a:off x="5436096" y="4083918"/>
                <a:ext cx="2880320" cy="566309"/>
              </a:xfrm>
              <a:prstGeom prst="rect">
                <a:avLst/>
              </a:prstGeom>
              <a:noFill/>
            </p:spPr>
            <p:txBody>
              <a:bodyPr wrap="square" rtlCol="0">
                <a:spAutoFit/>
              </a:bodyPr>
              <a:lstStyle/>
              <a:p>
                <a14:m>
                  <m:oMath xmlns:m="http://schemas.openxmlformats.org/officeDocument/2006/math">
                    <m:sSup>
                      <m:sSupPr>
                        <m:ctrlPr>
                          <a:rPr lang="en-US" altLang="zh-CN" sz="1400" b="1" i="1" smtClean="0">
                            <a:solidFill>
                              <a:srgbClr val="1F07CF"/>
                            </a:solidFill>
                            <a:latin typeface="Cambria Math" panose="02040503050406030204" pitchFamily="18" charset="0"/>
                          </a:rPr>
                        </m:ctrlPr>
                      </m:sSupPr>
                      <m:e>
                        <m:r>
                          <a:rPr lang="en-US" altLang="zh-CN" sz="1400" b="1" i="1">
                            <a:solidFill>
                              <a:srgbClr val="1F07CF"/>
                            </a:solidFill>
                            <a:latin typeface="Cambria Math" panose="02040503050406030204" pitchFamily="18" charset="0"/>
                          </a:rPr>
                          <m:t>(</m:t>
                        </m:r>
                        <m:r>
                          <a:rPr lang="en-US" altLang="zh-CN" sz="1400" b="1" i="1">
                            <a:solidFill>
                              <a:srgbClr val="1F07CF"/>
                            </a:solidFill>
                            <a:latin typeface="Cambria Math" panose="02040503050406030204" pitchFamily="18" charset="0"/>
                          </a:rPr>
                          <m:t>𝑨</m:t>
                        </m:r>
                        <m:r>
                          <a:rPr lang="en-US" altLang="zh-CN" sz="1400" b="1" i="1">
                            <a:solidFill>
                              <a:srgbClr val="1F07CF"/>
                            </a:solidFill>
                            <a:latin typeface="Cambria Math" panose="02040503050406030204" pitchFamily="18" charset="0"/>
                          </a:rPr>
                          <m:t>)</m:t>
                        </m:r>
                      </m:e>
                      <m:sup>
                        <m:r>
                          <a:rPr lang="en-US" altLang="zh-CN" sz="1400" b="1" i="1">
                            <a:solidFill>
                              <a:srgbClr val="1F07CF"/>
                            </a:solidFill>
                            <a:latin typeface="Cambria Math" panose="02040503050406030204" pitchFamily="18" charset="0"/>
                          </a:rPr>
                          <m:t>+</m:t>
                        </m:r>
                      </m:sup>
                    </m:sSup>
                  </m:oMath>
                </a14:m>
                <a:r>
                  <a:rPr lang="en-US" altLang="zh-CN" sz="1400" b="1" dirty="0">
                    <a:solidFill>
                      <a:srgbClr val="1F07CF"/>
                    </a:solidFill>
                    <a:latin typeface="Comic Sans MS" pitchFamily="66" charset="0"/>
                  </a:rPr>
                  <a:t>=ABCH</a:t>
                </a:r>
              </a:p>
              <a:p>
                <a14:m>
                  <m:oMath xmlns:m="http://schemas.openxmlformats.org/officeDocument/2006/math">
                    <m:sSup>
                      <m:sSupPr>
                        <m:ctrlPr>
                          <a:rPr lang="en-US" altLang="zh-CN" sz="1400" b="1" i="1" smtClean="0">
                            <a:solidFill>
                              <a:srgbClr val="1F07CF"/>
                            </a:solidFill>
                            <a:latin typeface="Cambria Math" panose="02040503050406030204" pitchFamily="18" charset="0"/>
                          </a:rPr>
                        </m:ctrlPr>
                      </m:sSupPr>
                      <m:e>
                        <m:r>
                          <a:rPr lang="en-US" altLang="zh-CN" sz="1400" b="1" i="1">
                            <a:solidFill>
                              <a:srgbClr val="1F07CF"/>
                            </a:solidFill>
                            <a:latin typeface="Cambria Math" panose="02040503050406030204" pitchFamily="18" charset="0"/>
                          </a:rPr>
                          <m:t>(</m:t>
                        </m:r>
                        <m:r>
                          <a:rPr lang="en-US" altLang="zh-CN" sz="1400" b="1" i="1">
                            <a:solidFill>
                              <a:srgbClr val="1F07CF"/>
                            </a:solidFill>
                            <a:latin typeface="Cambria Math" panose="02040503050406030204" pitchFamily="18" charset="0"/>
                          </a:rPr>
                          <m:t>𝑮</m:t>
                        </m:r>
                        <m:r>
                          <a:rPr lang="en-US" altLang="zh-CN" sz="1400" b="1" i="1">
                            <a:solidFill>
                              <a:srgbClr val="1F07CF"/>
                            </a:solidFill>
                            <a:latin typeface="Cambria Math" panose="02040503050406030204" pitchFamily="18" charset="0"/>
                          </a:rPr>
                          <m:t>)</m:t>
                        </m:r>
                      </m:e>
                      <m:sup>
                        <m:r>
                          <a:rPr lang="en-US" altLang="zh-CN" sz="1400" b="1" i="1">
                            <a:solidFill>
                              <a:srgbClr val="1F07CF"/>
                            </a:solidFill>
                            <a:latin typeface="Cambria Math" panose="02040503050406030204" pitchFamily="18" charset="0"/>
                          </a:rPr>
                          <m:t>+</m:t>
                        </m:r>
                      </m:sup>
                    </m:sSup>
                    <m:r>
                      <a:rPr lang="en-US" altLang="zh-CN" sz="1400" b="1" i="1" smtClean="0">
                        <a:solidFill>
                          <a:srgbClr val="1F07CF"/>
                        </a:solidFill>
                        <a:latin typeface="Cambria Math" panose="02040503050406030204" pitchFamily="18" charset="0"/>
                      </a:rPr>
                      <m:t>=</m:t>
                    </m:r>
                  </m:oMath>
                </a14:m>
                <a:r>
                  <a:rPr lang="en-US" altLang="zh-CN" sz="1400" b="1" dirty="0">
                    <a:solidFill>
                      <a:srgbClr val="1F07CF"/>
                    </a:solidFill>
                    <a:latin typeface="Comic Sans MS" pitchFamily="66" charset="0"/>
                  </a:rPr>
                  <a:t>G  </a:t>
                </a:r>
                <a:r>
                  <a:rPr lang="zh-CN" altLang="en-US" sz="1400" b="1" dirty="0">
                    <a:solidFill>
                      <a:srgbClr val="FF0000"/>
                    </a:solidFill>
                    <a:latin typeface="Comic Sans MS" pitchFamily="66" charset="0"/>
                  </a:rPr>
                  <a:t>（观察属性</a:t>
                </a:r>
                <a:r>
                  <a:rPr lang="en-US" altLang="zh-CN" b="1" dirty="0">
                    <a:solidFill>
                      <a:srgbClr val="FF0000"/>
                    </a:solidFill>
                    <a:latin typeface="Comic Sans MS" pitchFamily="66" charset="0"/>
                  </a:rPr>
                  <a:t>A</a:t>
                </a:r>
                <a:r>
                  <a:rPr lang="zh-CN" altLang="en-US" b="1" dirty="0">
                    <a:solidFill>
                      <a:srgbClr val="FF0000"/>
                    </a:solidFill>
                    <a:latin typeface="Comic Sans MS" pitchFamily="66" charset="0"/>
                  </a:rPr>
                  <a:t>、</a:t>
                </a:r>
                <a:r>
                  <a:rPr lang="en-US" altLang="zh-CN" b="1" dirty="0">
                    <a:solidFill>
                      <a:srgbClr val="FF0000"/>
                    </a:solidFill>
                    <a:latin typeface="Comic Sans MS" pitchFamily="66" charset="0"/>
                  </a:rPr>
                  <a:t>G</a:t>
                </a:r>
                <a:r>
                  <a:rPr lang="zh-CN" altLang="en-US" sz="1400" b="1" dirty="0">
                    <a:solidFill>
                      <a:srgbClr val="FF0000"/>
                    </a:solidFill>
                    <a:latin typeface="Comic Sans MS" pitchFamily="66" charset="0"/>
                  </a:rPr>
                  <a:t>）</a:t>
                </a:r>
                <a:endParaRPr lang="zh-CN" altLang="en-US" dirty="0"/>
              </a:p>
            </p:txBody>
          </p:sp>
        </mc:Choice>
        <mc:Fallback xmlns="">
          <p:sp>
            <p:nvSpPr>
              <p:cNvPr id="4" name="文本框 3">
                <a:extLst>
                  <a:ext uri="{FF2B5EF4-FFF2-40B4-BE49-F238E27FC236}">
                    <a16:creationId xmlns:a16="http://schemas.microsoft.com/office/drawing/2014/main" id="{994EC7F7-80AD-7686-681F-4CF2D9ECAC29}"/>
                  </a:ext>
                </a:extLst>
              </p:cNvPr>
              <p:cNvSpPr txBox="1">
                <a:spLocks noRot="1" noChangeAspect="1" noMove="1" noResize="1" noEditPoints="1" noAdjustHandles="1" noChangeArrowheads="1" noChangeShapeType="1" noTextEdit="1"/>
              </p:cNvSpPr>
              <p:nvPr/>
            </p:nvSpPr>
            <p:spPr>
              <a:xfrm>
                <a:off x="5436096" y="4083918"/>
                <a:ext cx="2880320" cy="566309"/>
              </a:xfrm>
              <a:prstGeom prst="rect">
                <a:avLst/>
              </a:prstGeom>
              <a:blipFill>
                <a:blip r:embed="rId4"/>
                <a:stretch>
                  <a:fillRect t="-2151"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212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38393-DCF9-40B3-B327-7A165A09AE26}"/>
              </a:ext>
            </a:extLst>
          </p:cNvPr>
          <p:cNvSpPr>
            <a:spLocks noGrp="1"/>
          </p:cNvSpPr>
          <p:nvPr>
            <p:ph type="title"/>
          </p:nvPr>
        </p:nvSpPr>
        <p:spPr/>
        <p:txBody>
          <a:bodyPr/>
          <a:lstStyle/>
          <a:p>
            <a:pPr algn="ctr"/>
            <a:r>
              <a:rPr lang="en-US" altLang="zh-CN" dirty="0">
                <a:latin typeface="Comic Sans MS" pitchFamily="66" charset="0"/>
              </a:rPr>
              <a:t>Applications of Attribute Closure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A462C2-3E7F-4F54-8311-B4B40984EFFB}"/>
                  </a:ext>
                </a:extLst>
              </p:cNvPr>
              <p:cNvSpPr>
                <a:spLocks noGrp="1"/>
              </p:cNvSpPr>
              <p:nvPr>
                <p:ph idx="1"/>
              </p:nvPr>
            </p:nvSpPr>
            <p:spPr>
              <a:xfrm>
                <a:off x="251520" y="789553"/>
                <a:ext cx="8352928" cy="3805070"/>
              </a:xfrm>
            </p:spPr>
            <p:txBody>
              <a:bodyPr/>
              <a:lstStyle/>
              <a:p>
                <a:r>
                  <a:rPr lang="en-US" altLang="zh-CN" sz="2000" b="1" dirty="0">
                    <a:latin typeface="Comic Sans MS" pitchFamily="66" charset="0"/>
                  </a:rPr>
                  <a:t>Testing for </a:t>
                </a:r>
                <a:r>
                  <a:rPr lang="en-US" altLang="zh-CN" sz="2000" b="1" dirty="0" err="1">
                    <a:solidFill>
                      <a:srgbClr val="FF0000"/>
                    </a:solidFill>
                    <a:latin typeface="Comic Sans MS" pitchFamily="66" charset="0"/>
                  </a:rPr>
                  <a:t>superkey</a:t>
                </a:r>
                <a:endParaRPr lang="en-US" altLang="zh-CN" sz="2000" b="1" dirty="0">
                  <a:solidFill>
                    <a:srgbClr val="FF0000"/>
                  </a:solidFill>
                  <a:latin typeface="Comic Sans MS" pitchFamily="66" charset="0"/>
                </a:endParaRPr>
              </a:p>
              <a:p>
                <a:r>
                  <a:rPr lang="en-US" altLang="zh-CN" sz="2000" b="1" dirty="0">
                    <a:latin typeface="Comic Sans MS" pitchFamily="66" charset="0"/>
                  </a:rPr>
                  <a:t>Testing </a:t>
                </a:r>
                <a:r>
                  <a:rPr lang="en-US" altLang="zh-CN" sz="2000" b="1" dirty="0">
                    <a:solidFill>
                      <a:srgbClr val="FF0000"/>
                    </a:solidFill>
                    <a:latin typeface="Comic Sans MS" pitchFamily="66" charset="0"/>
                  </a:rPr>
                  <a:t>functional dependencies</a:t>
                </a:r>
              </a:p>
              <a:p>
                <a:pPr lvl="1"/>
                <a:r>
                  <a:rPr lang="en-US" altLang="zh-CN" sz="1800" dirty="0">
                    <a:latin typeface="Comic Sans MS" pitchFamily="66" charset="0"/>
                  </a:rPr>
                  <a:t>To check if a functional dependency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dirty="0">
                    <a:latin typeface="Comic Sans MS" pitchFamily="66" charset="0"/>
                  </a:rPr>
                  <a:t> holds (or, in other words, is in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oMath>
                </a14:m>
                <a:r>
                  <a:rPr lang="en-US" altLang="zh-CN" sz="1800" dirty="0">
                    <a:latin typeface="Comic Sans MS" pitchFamily="66" charset="0"/>
                  </a:rPr>
                  <a:t>), </a:t>
                </a:r>
                <a:r>
                  <a:rPr lang="en-US" altLang="zh-CN" sz="1800" b="1" dirty="0">
                    <a:solidFill>
                      <a:srgbClr val="1B06BA"/>
                    </a:solidFill>
                    <a:latin typeface="Comic Sans MS" pitchFamily="66" charset="0"/>
                  </a:rPr>
                  <a:t>just check if </a:t>
                </a:r>
                <a14:m>
                  <m:oMath xmlns:m="http://schemas.openxmlformats.org/officeDocument/2006/math">
                    <m:r>
                      <a:rPr lang="zh-CN" altLang="en-US" sz="1800" b="1" i="1" smtClean="0">
                        <a:solidFill>
                          <a:srgbClr val="1B06BA"/>
                        </a:solidFill>
                        <a:latin typeface="Cambria Math" panose="02040503050406030204" pitchFamily="18" charset="0"/>
                        <a:ea typeface="Cambria Math" panose="02040503050406030204" pitchFamily="18" charset="0"/>
                      </a:rPr>
                      <m:t>𝜷</m:t>
                    </m:r>
                    <m:r>
                      <a:rPr lang="zh-CN" altLang="en-US" sz="1800" b="1" i="1" smtClean="0">
                        <a:solidFill>
                          <a:srgbClr val="1B06BA"/>
                        </a:solidFill>
                        <a:latin typeface="Cambria Math" panose="02040503050406030204" pitchFamily="18" charset="0"/>
                        <a:ea typeface="Cambria Math" panose="02040503050406030204" pitchFamily="18" charset="0"/>
                      </a:rPr>
                      <m:t>⊆</m:t>
                    </m:r>
                    <m:sSup>
                      <m:sSupPr>
                        <m:ctrlPr>
                          <a:rPr lang="en-US" altLang="zh-CN" sz="1800" b="1" i="1" smtClean="0">
                            <a:solidFill>
                              <a:srgbClr val="1B06BA"/>
                            </a:solidFill>
                            <a:latin typeface="Cambria Math" panose="02040503050406030204" pitchFamily="18" charset="0"/>
                            <a:ea typeface="Cambria Math" panose="02040503050406030204" pitchFamily="18" charset="0"/>
                          </a:rPr>
                        </m:ctrlPr>
                      </m:sSupPr>
                      <m:e>
                        <m:r>
                          <a:rPr lang="zh-CN" altLang="en-US" sz="1800" b="1" i="1" smtClean="0">
                            <a:solidFill>
                              <a:srgbClr val="1B06BA"/>
                            </a:solidFill>
                            <a:latin typeface="Cambria Math" panose="02040503050406030204" pitchFamily="18" charset="0"/>
                            <a:ea typeface="Cambria Math" panose="02040503050406030204" pitchFamily="18" charset="0"/>
                          </a:rPr>
                          <m:t>𝜶</m:t>
                        </m:r>
                      </m:e>
                      <m:sup>
                        <m:r>
                          <a:rPr lang="en-US" altLang="zh-CN" sz="1800" b="1" i="1" smtClean="0">
                            <a:solidFill>
                              <a:srgbClr val="1B06BA"/>
                            </a:solidFill>
                            <a:latin typeface="Cambria Math" panose="02040503050406030204" pitchFamily="18" charset="0"/>
                            <a:ea typeface="Cambria Math" panose="02040503050406030204" pitchFamily="18" charset="0"/>
                          </a:rPr>
                          <m:t>+</m:t>
                        </m:r>
                      </m:sup>
                    </m:sSup>
                  </m:oMath>
                </a14:m>
                <a:r>
                  <a:rPr lang="en-US" altLang="zh-CN" sz="1800" b="1" dirty="0">
                    <a:solidFill>
                      <a:srgbClr val="1B06BA"/>
                    </a:solidFill>
                    <a:latin typeface="Comic Sans MS" pitchFamily="66" charset="0"/>
                  </a:rPr>
                  <a:t> </a:t>
                </a:r>
              </a:p>
              <a:p>
                <a:pPr lvl="1"/>
                <a:r>
                  <a:rPr lang="en-US" altLang="zh-CN" sz="1800" dirty="0">
                    <a:latin typeface="Comic Sans MS" pitchFamily="66" charset="0"/>
                  </a:rPr>
                  <a:t>Compute </a:t>
                </a:r>
                <a14:m>
                  <m:oMath xmlns:m="http://schemas.openxmlformats.org/officeDocument/2006/math">
                    <m:sSup>
                      <m:sSupPr>
                        <m:ctrlPr>
                          <a:rPr lang="en-US" altLang="zh-CN" sz="1800" b="1" i="1" smtClean="0">
                            <a:solidFill>
                              <a:srgbClr val="FF0000"/>
                            </a:solidFill>
                            <a:latin typeface="Cambria Math" panose="02040503050406030204" pitchFamily="18" charset="0"/>
                            <a:ea typeface="Cambria Math" panose="02040503050406030204" pitchFamily="18" charset="0"/>
                          </a:rPr>
                        </m:ctrlPr>
                      </m:sSupPr>
                      <m:e>
                        <m:r>
                          <a:rPr lang="zh-CN" altLang="en-US" sz="1800" b="1" i="1">
                            <a:solidFill>
                              <a:srgbClr val="FF0000"/>
                            </a:solidFill>
                            <a:latin typeface="Cambria Math" panose="02040503050406030204" pitchFamily="18" charset="0"/>
                            <a:ea typeface="Cambria Math" panose="02040503050406030204" pitchFamily="18" charset="0"/>
                          </a:rPr>
                          <m:t>𝜶</m:t>
                        </m:r>
                      </m:e>
                      <m:sup>
                        <m:r>
                          <a:rPr lang="en-US" altLang="zh-CN" sz="1800" b="1" i="1">
                            <a:solidFill>
                              <a:srgbClr val="FF0000"/>
                            </a:solidFill>
                            <a:latin typeface="Cambria Math" panose="02040503050406030204" pitchFamily="18" charset="0"/>
                            <a:ea typeface="Cambria Math" panose="02040503050406030204" pitchFamily="18" charset="0"/>
                          </a:rPr>
                          <m:t>+</m:t>
                        </m:r>
                      </m:sup>
                    </m:sSup>
                  </m:oMath>
                </a14:m>
                <a:r>
                  <a:rPr lang="en-US" altLang="zh-CN" sz="1800" dirty="0">
                    <a:latin typeface="Comic Sans MS" pitchFamily="66" charset="0"/>
                  </a:rPr>
                  <a:t> by using attribute closure, then check if it contains </a:t>
                </a:r>
                <a14:m>
                  <m:oMath xmlns:m="http://schemas.openxmlformats.org/officeDocument/2006/math">
                    <m:r>
                      <a:rPr lang="zh-CN" altLang="en-US" sz="1800" b="1" i="1" smtClean="0">
                        <a:solidFill>
                          <a:srgbClr val="1F07CF"/>
                        </a:solidFill>
                        <a:latin typeface="Cambria Math" panose="02040503050406030204" pitchFamily="18" charset="0"/>
                        <a:ea typeface="Cambria Math" panose="02040503050406030204" pitchFamily="18" charset="0"/>
                      </a:rPr>
                      <m:t>𝜷</m:t>
                    </m:r>
                  </m:oMath>
                </a14:m>
                <a:r>
                  <a:rPr lang="en-US" altLang="zh-CN" sz="1800" dirty="0">
                    <a:latin typeface="Comic Sans MS" pitchFamily="66" charset="0"/>
                  </a:rPr>
                  <a:t> </a:t>
                </a:r>
              </a:p>
              <a:p>
                <a:pPr lvl="1"/>
                <a:r>
                  <a:rPr lang="en-US" altLang="zh-CN" sz="1800" dirty="0">
                    <a:latin typeface="Comic Sans MS" pitchFamily="66" charset="0"/>
                  </a:rPr>
                  <a:t>A simple and cheap test</a:t>
                </a:r>
              </a:p>
              <a:p>
                <a:r>
                  <a:rPr lang="en-US" altLang="zh-CN" sz="2000" b="1" dirty="0">
                    <a:solidFill>
                      <a:srgbClr val="FF0000"/>
                    </a:solidFill>
                    <a:latin typeface="Comic Sans MS" pitchFamily="66" charset="0"/>
                  </a:rPr>
                  <a:t>Computing closure of </a:t>
                </a:r>
                <a14:m>
                  <m:oMath xmlns:m="http://schemas.openxmlformats.org/officeDocument/2006/math">
                    <m:r>
                      <a:rPr lang="en-US" altLang="zh-CN" sz="2000" b="1" i="1" smtClean="0">
                        <a:solidFill>
                          <a:srgbClr val="FF0000"/>
                        </a:solidFill>
                        <a:latin typeface="Cambria Math" panose="02040503050406030204" pitchFamily="18" charset="0"/>
                      </a:rPr>
                      <m:t>𝑭</m:t>
                    </m:r>
                  </m:oMath>
                </a14:m>
                <a:endParaRPr lang="en-US" altLang="zh-CN" sz="2000" b="1" dirty="0">
                  <a:solidFill>
                    <a:srgbClr val="FF0000"/>
                  </a:solidFill>
                  <a:latin typeface="Comic Sans MS" pitchFamily="66" charset="0"/>
                </a:endParaRPr>
              </a:p>
              <a:p>
                <a:pPr lvl="1"/>
                <a:r>
                  <a:rPr lang="en-US" altLang="zh-CN" sz="1800" dirty="0">
                    <a:latin typeface="Comic Sans MS" pitchFamily="66" charset="0"/>
                  </a:rPr>
                  <a:t>For </a:t>
                </a:r>
                <a:r>
                  <a:rPr lang="en-US" altLang="zh-CN" sz="1800" b="1" dirty="0">
                    <a:solidFill>
                      <a:srgbClr val="1B06BA"/>
                    </a:solidFill>
                    <a:latin typeface="Comic Sans MS" pitchFamily="66" charset="0"/>
                  </a:rPr>
                  <a:t>each </a:t>
                </a:r>
                <a14:m>
                  <m:oMath xmlns:m="http://schemas.openxmlformats.org/officeDocument/2006/math">
                    <m:r>
                      <a:rPr lang="zh-CN" altLang="en-US" sz="1800" b="1" i="1" smtClean="0">
                        <a:solidFill>
                          <a:srgbClr val="1B06BA"/>
                        </a:solidFill>
                        <a:latin typeface="Cambria Math" panose="02040503050406030204" pitchFamily="18" charset="0"/>
                      </a:rPr>
                      <m:t>𝜸</m:t>
                    </m:r>
                    <m:r>
                      <a:rPr lang="zh-CN" altLang="en-US"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𝑹</m:t>
                    </m:r>
                  </m:oMath>
                </a14:m>
                <a:r>
                  <a:rPr lang="en-US" altLang="zh-CN" sz="1800" dirty="0">
                    <a:latin typeface="Comic Sans MS" pitchFamily="66" charset="0"/>
                  </a:rPr>
                  <a:t>, we find the closure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zh-CN" altLang="en-US" sz="1800" b="1" i="1" smtClean="0">
                            <a:solidFill>
                              <a:srgbClr val="FF0000"/>
                            </a:solidFill>
                            <a:latin typeface="Cambria Math" panose="02040503050406030204" pitchFamily="18" charset="0"/>
                          </a:rPr>
                          <m:t>𝜸</m:t>
                        </m:r>
                      </m:e>
                      <m:sup>
                        <m:r>
                          <a:rPr lang="en-US" altLang="zh-CN" sz="1800" b="1" i="1" smtClean="0">
                            <a:solidFill>
                              <a:srgbClr val="FF0000"/>
                            </a:solidFill>
                            <a:latin typeface="Cambria Math" panose="02040503050406030204" pitchFamily="18" charset="0"/>
                          </a:rPr>
                          <m:t>+</m:t>
                        </m:r>
                      </m:sup>
                    </m:sSup>
                  </m:oMath>
                </a14:m>
                <a:r>
                  <a:rPr lang="en-US" altLang="zh-CN" sz="1800" dirty="0">
                    <a:latin typeface="Comic Sans MS" pitchFamily="66" charset="0"/>
                  </a:rPr>
                  <a:t>, and </a:t>
                </a:r>
                <a:r>
                  <a:rPr lang="en-US" altLang="zh-CN" sz="1800" b="1" dirty="0">
                    <a:solidFill>
                      <a:srgbClr val="1B06BA"/>
                    </a:solidFill>
                    <a:latin typeface="Comic Sans MS" pitchFamily="66" charset="0"/>
                  </a:rPr>
                  <a:t>for each </a:t>
                </a:r>
                <a14:m>
                  <m:oMath xmlns:m="http://schemas.openxmlformats.org/officeDocument/2006/math">
                    <m:r>
                      <a:rPr lang="en-US" altLang="zh-CN" sz="1800" b="1" i="1" smtClean="0">
                        <a:solidFill>
                          <a:srgbClr val="1B06BA"/>
                        </a:solidFill>
                        <a:latin typeface="Cambria Math" panose="02040503050406030204" pitchFamily="18" charset="0"/>
                      </a:rPr>
                      <m:t>𝑺</m:t>
                    </m:r>
                    <m:r>
                      <a:rPr lang="en-US" altLang="zh-CN" sz="1800" b="1" i="1" smtClean="0">
                        <a:solidFill>
                          <a:srgbClr val="1B06BA"/>
                        </a:solidFill>
                        <a:latin typeface="Cambria Math" panose="02040503050406030204" pitchFamily="18" charset="0"/>
                        <a:ea typeface="Cambria Math" panose="02040503050406030204" pitchFamily="18" charset="0"/>
                      </a:rPr>
                      <m:t>⊆</m:t>
                    </m:r>
                    <m:sSup>
                      <m:sSupPr>
                        <m:ctrlPr>
                          <a:rPr lang="en-US" altLang="zh-CN" sz="1800" b="1" i="1" smtClean="0">
                            <a:solidFill>
                              <a:srgbClr val="1B06BA"/>
                            </a:solidFill>
                            <a:latin typeface="Cambria Math" panose="02040503050406030204" pitchFamily="18" charset="0"/>
                            <a:ea typeface="Cambria Math" panose="02040503050406030204" pitchFamily="18" charset="0"/>
                          </a:rPr>
                        </m:ctrlPr>
                      </m:sSupPr>
                      <m:e>
                        <m:r>
                          <a:rPr lang="zh-CN" altLang="en-US" sz="1800" b="1" i="1" smtClean="0">
                            <a:solidFill>
                              <a:srgbClr val="1B06BA"/>
                            </a:solidFill>
                            <a:latin typeface="Cambria Math" panose="02040503050406030204" pitchFamily="18" charset="0"/>
                            <a:ea typeface="Cambria Math" panose="02040503050406030204" pitchFamily="18" charset="0"/>
                          </a:rPr>
                          <m:t>𝜸</m:t>
                        </m:r>
                      </m:e>
                      <m:sup>
                        <m:r>
                          <a:rPr lang="en-US" altLang="zh-CN" sz="1800" b="1" i="1" smtClean="0">
                            <a:solidFill>
                              <a:srgbClr val="1B06BA"/>
                            </a:solidFill>
                            <a:latin typeface="Cambria Math" panose="02040503050406030204" pitchFamily="18" charset="0"/>
                            <a:ea typeface="Cambria Math" panose="02040503050406030204" pitchFamily="18" charset="0"/>
                          </a:rPr>
                          <m:t>+</m:t>
                        </m:r>
                      </m:sup>
                    </m:sSup>
                  </m:oMath>
                </a14:m>
                <a:r>
                  <a:rPr lang="en-US" altLang="zh-CN" sz="1800" b="1" dirty="0">
                    <a:solidFill>
                      <a:srgbClr val="1B06BA"/>
                    </a:solidFill>
                    <a:latin typeface="Comic Sans MS" pitchFamily="66" charset="0"/>
                  </a:rPr>
                  <a:t>, </a:t>
                </a:r>
                <a:r>
                  <a:rPr lang="en-US" altLang="zh-CN" sz="1800" dirty="0">
                    <a:latin typeface="Comic Sans MS" pitchFamily="66" charset="0"/>
                  </a:rPr>
                  <a:t>we </a:t>
                </a:r>
                <a:r>
                  <a:rPr lang="en-US" altLang="zh-CN" sz="1800" b="1" dirty="0">
                    <a:solidFill>
                      <a:srgbClr val="1B06BA"/>
                    </a:solidFill>
                    <a:latin typeface="Comic Sans MS" pitchFamily="66" charset="0"/>
                  </a:rPr>
                  <a:t>output</a:t>
                </a:r>
                <a:r>
                  <a:rPr lang="en-US" altLang="zh-CN" sz="1800" dirty="0">
                    <a:latin typeface="Comic Sans MS" pitchFamily="66" charset="0"/>
                  </a:rPr>
                  <a:t> a functional dependency </a:t>
                </a:r>
                <a14:m>
                  <m:oMath xmlns:m="http://schemas.openxmlformats.org/officeDocument/2006/math">
                    <m:r>
                      <a:rPr lang="zh-CN" altLang="en-US" sz="1800" b="1" i="1" smtClean="0">
                        <a:solidFill>
                          <a:srgbClr val="1B06BA"/>
                        </a:solidFill>
                        <a:latin typeface="Cambria Math" panose="02040503050406030204" pitchFamily="18" charset="0"/>
                      </a:rPr>
                      <m:t>𝜸</m:t>
                    </m:r>
                    <m:r>
                      <a:rPr lang="zh-CN" altLang="en-US"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𝑺</m:t>
                    </m:r>
                  </m:oMath>
                </a14:m>
                <a:endParaRPr lang="en-US" altLang="zh-CN" sz="1800" b="1" dirty="0">
                  <a:latin typeface="Comic Sans MS" pitchFamily="66" charset="0"/>
                </a:endParaRP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00A462C2-3E7F-4F54-8311-B4B40984EFFB}"/>
                  </a:ext>
                </a:extLst>
              </p:cNvPr>
              <p:cNvSpPr>
                <a:spLocks noGrp="1" noRot="1" noChangeAspect="1" noMove="1" noResize="1" noEditPoints="1" noAdjustHandles="1" noChangeArrowheads="1" noChangeShapeType="1" noTextEdit="1"/>
              </p:cNvSpPr>
              <p:nvPr>
                <p:ph idx="1"/>
              </p:nvPr>
            </p:nvSpPr>
            <p:spPr>
              <a:xfrm>
                <a:off x="251520" y="789553"/>
                <a:ext cx="8352928" cy="3805070"/>
              </a:xfrm>
              <a:blipFill rotWithShape="1">
                <a:blip r:embed="rId2"/>
                <a:stretch>
                  <a:fillRect l="-1022"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845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3805070"/>
          </a:xfrm>
        </p:spPr>
        <p:txBody>
          <a:bodyPr/>
          <a:lstStyle/>
          <a:p>
            <a:pPr>
              <a:spcBef>
                <a:spcPts val="400"/>
              </a:spcBef>
            </a:pPr>
            <a:r>
              <a:rPr lang="en-US" altLang="zh-CN" sz="2000"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a:t>
            </a:r>
            <a:r>
              <a:rPr lang="en-US" altLang="zh-CN" sz="2000" b="1" dirty="0">
                <a:solidFill>
                  <a:srgbClr val="FF0000"/>
                </a:solidFill>
                <a:latin typeface="Comic Sans MS" pitchFamily="66" charset="0"/>
              </a:rPr>
              <a:t>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Canonical </a:t>
            </a:r>
            <a:r>
              <a:rPr lang="en-US" altLang="zh-CN" b="1" dirty="0">
                <a:solidFill>
                  <a:srgbClr val="FF0000"/>
                </a:solidFill>
                <a:latin typeface="Comic Sans MS" pitchFamily="66" charset="0"/>
              </a:rPr>
              <a:t>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17780851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3B0FE-3AE6-42A6-BA35-3F3ABB026FD5}"/>
              </a:ext>
            </a:extLst>
          </p:cNvPr>
          <p:cNvSpPr>
            <a:spLocks noGrp="1"/>
          </p:cNvSpPr>
          <p:nvPr>
            <p:ph type="title"/>
          </p:nvPr>
        </p:nvSpPr>
        <p:spPr/>
        <p:txBody>
          <a:bodyPr/>
          <a:lstStyle/>
          <a:p>
            <a:pPr algn="ctr"/>
            <a:r>
              <a:rPr lang="en-US" altLang="zh-CN" dirty="0">
                <a:latin typeface="Comic Sans MS" pitchFamily="66" charset="0"/>
              </a:rPr>
              <a:t>Canonical Cover (</a:t>
            </a:r>
            <a:r>
              <a:rPr lang="zh-CN" altLang="en-US" dirty="0">
                <a:latin typeface="Comic Sans MS" pitchFamily="66" charset="0"/>
              </a:rPr>
              <a:t>正则覆盖</a:t>
            </a:r>
            <a:r>
              <a:rPr lang="en-US" altLang="zh-CN" dirty="0">
                <a:latin typeface="Comic Sans MS" pitchFamily="66" charset="0"/>
              </a:rPr>
              <a:t>/</a:t>
            </a:r>
            <a:r>
              <a:rPr lang="zh-CN" altLang="en-US" dirty="0">
                <a:latin typeface="Comic Sans MS" pitchFamily="66" charset="0"/>
              </a:rPr>
              <a:t>最小覆盖</a:t>
            </a:r>
            <a:r>
              <a:rPr lang="en-US" altLang="zh-CN" dirty="0">
                <a:latin typeface="Comic Sans MS" pitchFamily="66" charset="0"/>
              </a:rPr>
              <a: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3E4694-ACB3-45E6-B008-D168929F075A}"/>
                  </a:ext>
                </a:extLst>
              </p:cNvPr>
              <p:cNvSpPr>
                <a:spLocks noGrp="1"/>
              </p:cNvSpPr>
              <p:nvPr>
                <p:ph idx="1"/>
              </p:nvPr>
            </p:nvSpPr>
            <p:spPr>
              <a:xfrm>
                <a:off x="251520" y="699542"/>
                <a:ext cx="8640960" cy="3672408"/>
              </a:xfrm>
            </p:spPr>
            <p:txBody>
              <a:bodyPr/>
              <a:lstStyle/>
              <a:p>
                <a:r>
                  <a:rPr lang="en-US" altLang="zh-CN" sz="2000" dirty="0">
                    <a:latin typeface="Comic Sans MS" pitchFamily="66" charset="0"/>
                  </a:rPr>
                  <a:t>Sets of FDs may have </a:t>
                </a:r>
                <a:r>
                  <a:rPr lang="en-US" altLang="zh-CN" sz="2000" b="1" dirty="0">
                    <a:solidFill>
                      <a:srgbClr val="FF0000"/>
                    </a:solidFill>
                    <a:latin typeface="Comic Sans MS" pitchFamily="66" charset="0"/>
                  </a:rPr>
                  <a:t>redundant FDs </a:t>
                </a:r>
                <a:r>
                  <a:rPr lang="en-US" altLang="zh-CN" sz="2000" dirty="0">
                    <a:latin typeface="Comic Sans MS" pitchFamily="66" charset="0"/>
                  </a:rPr>
                  <a:t>that </a:t>
                </a:r>
                <a:r>
                  <a:rPr lang="en-US" altLang="zh-CN" sz="2000" b="1" dirty="0">
                    <a:solidFill>
                      <a:srgbClr val="FF0000"/>
                    </a:solidFill>
                    <a:latin typeface="Comic Sans MS" pitchFamily="66" charset="0"/>
                  </a:rPr>
                  <a:t>can be inferred from the others</a:t>
                </a:r>
              </a:p>
              <a:p>
                <a:pPr lvl="1"/>
                <a:r>
                  <a:rPr lang="en-US" altLang="zh-CN" dirty="0">
                    <a:latin typeface="Comic Sans MS" pitchFamily="66" charset="0"/>
                  </a:rPr>
                  <a:t>E.g.,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𝑪</m:t>
                    </m:r>
                  </m:oMath>
                </a14:m>
                <a:r>
                  <a:rPr lang="en-US" altLang="zh-CN" dirty="0">
                    <a:latin typeface="Comic Sans MS" pitchFamily="66" charset="0"/>
                  </a:rPr>
                  <a:t> is redundant in:  </a:t>
                </a:r>
                <a:r>
                  <a:rPr lang="en-US" altLang="zh-CN" b="1" dirty="0">
                    <a:solidFill>
                      <a:srgbClr val="1F07CF"/>
                    </a:solidFill>
                    <a:latin typeface="Comic Sans MS"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𝑩</m:t>
                    </m:r>
                  </m:oMath>
                </a14:m>
                <a:r>
                  <a:rPr lang="en-US" altLang="zh-CN" b="1" dirty="0">
                    <a:solidFill>
                      <a:srgbClr val="1F07CF"/>
                    </a:solidFill>
                    <a:latin typeface="Comic Sans MS"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𝑪</m:t>
                    </m:r>
                  </m:oMath>
                </a14:m>
                <a:r>
                  <a:rPr lang="en-US" altLang="zh-CN" b="1" dirty="0">
                    <a:solidFill>
                      <a:srgbClr val="1F07CF"/>
                    </a:solidFill>
                    <a:latin typeface="Comic Sans MS"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𝑪</m:t>
                    </m:r>
                  </m:oMath>
                </a14:m>
                <a:r>
                  <a:rPr lang="en-US" altLang="zh-CN" b="1" dirty="0">
                    <a:solidFill>
                      <a:srgbClr val="1F07CF"/>
                    </a:solidFill>
                    <a:latin typeface="Comic Sans MS" pitchFamily="66" charset="0"/>
                  </a:rPr>
                  <a:t>}</a:t>
                </a:r>
                <a:endParaRPr lang="en-US" altLang="zh-CN" b="1" dirty="0">
                  <a:latin typeface="Comic Sans MS" pitchFamily="66" charset="0"/>
                </a:endParaRPr>
              </a:p>
              <a:p>
                <a:pPr lvl="1"/>
                <a:r>
                  <a:rPr lang="en-US" altLang="zh-CN" dirty="0">
                    <a:latin typeface="Comic Sans MS" pitchFamily="66" charset="0"/>
                  </a:rPr>
                  <a:t>Parts of a FD may be redundant</a:t>
                </a:r>
              </a:p>
              <a:p>
                <a:pPr lvl="2"/>
                <a:r>
                  <a:rPr lang="en-US" altLang="zh-CN" sz="2000" dirty="0">
                    <a:latin typeface="Comic Sans MS" pitchFamily="66" charset="0"/>
                  </a:rPr>
                  <a:t>E.g., on </a:t>
                </a:r>
                <a:r>
                  <a:rPr lang="en-US" altLang="zh-CN" sz="2000" b="1" dirty="0">
                    <a:solidFill>
                      <a:srgbClr val="FF0000"/>
                    </a:solidFill>
                    <a:latin typeface="Comic Sans MS" pitchFamily="66" charset="0"/>
                  </a:rPr>
                  <a:t>RHS</a:t>
                </a:r>
                <a:r>
                  <a:rPr lang="en-US" altLang="zh-CN" sz="2000" dirty="0">
                    <a:latin typeface="Comic Sans MS" pitchFamily="66" charset="0"/>
                  </a:rPr>
                  <a:t>:</a:t>
                </a:r>
                <a:r>
                  <a:rPr lang="en-US" altLang="zh-CN" sz="2000" b="1" dirty="0">
                    <a:solidFill>
                      <a:srgbClr val="1F07CF"/>
                    </a:solidFill>
                    <a:latin typeface="Comic Sans MS" pitchFamily="66" charset="0"/>
                  </a:rPr>
                  <a:t> {</a:t>
                </a:r>
                <a14:m>
                  <m:oMath xmlns:m="http://schemas.openxmlformats.org/officeDocument/2006/math">
                    <m:r>
                      <a:rPr lang="en-US" altLang="zh-CN" sz="2000" b="1" i="1" smtClean="0">
                        <a:solidFill>
                          <a:srgbClr val="339933"/>
                        </a:solidFill>
                        <a:latin typeface="Cambria Math" panose="02040503050406030204" pitchFamily="18" charset="0"/>
                      </a:rPr>
                      <m:t>𝑨</m:t>
                    </m:r>
                    <m:r>
                      <a:rPr lang="en-US" altLang="zh-CN" sz="2000" b="1" i="1">
                        <a:solidFill>
                          <a:srgbClr val="339933"/>
                        </a:solidFill>
                        <a:latin typeface="Cambria Math" panose="02040503050406030204" pitchFamily="18" charset="0"/>
                        <a:ea typeface="Cambria Math" panose="02040503050406030204" pitchFamily="18" charset="0"/>
                      </a:rPr>
                      <m:t>→</m:t>
                    </m:r>
                    <m:r>
                      <a:rPr lang="en-US" altLang="zh-CN" sz="2000" b="1" i="1">
                        <a:solidFill>
                          <a:srgbClr val="339933"/>
                        </a:solidFill>
                        <a:latin typeface="Cambria Math" panose="02040503050406030204" pitchFamily="18" charset="0"/>
                      </a:rPr>
                      <m:t>𝑩</m:t>
                    </m:r>
                  </m:oMath>
                </a14:m>
                <a:r>
                  <a:rPr lang="en-US" altLang="zh-CN" sz="2000" b="1" dirty="0">
                    <a:solidFill>
                      <a:srgbClr val="339933"/>
                    </a:solidFill>
                    <a:latin typeface="Comic Sans MS" pitchFamily="66" charset="0"/>
                  </a:rPr>
                  <a:t>, </a:t>
                </a:r>
                <a14:m>
                  <m:oMath xmlns:m="http://schemas.openxmlformats.org/officeDocument/2006/math">
                    <m:r>
                      <a:rPr lang="en-US" altLang="zh-CN" sz="2000" b="1" i="1">
                        <a:solidFill>
                          <a:srgbClr val="339933"/>
                        </a:solidFill>
                        <a:latin typeface="Cambria Math" panose="02040503050406030204" pitchFamily="18" charset="0"/>
                      </a:rPr>
                      <m:t>𝑩</m:t>
                    </m:r>
                    <m:r>
                      <a:rPr lang="en-US" altLang="zh-CN" sz="2000" b="1" i="1">
                        <a:solidFill>
                          <a:srgbClr val="339933"/>
                        </a:solidFill>
                        <a:latin typeface="Cambria Math" panose="02040503050406030204" pitchFamily="18" charset="0"/>
                        <a:ea typeface="Cambria Math" panose="02040503050406030204" pitchFamily="18" charset="0"/>
                      </a:rPr>
                      <m:t>→</m:t>
                    </m:r>
                    <m:r>
                      <a:rPr lang="en-US" altLang="zh-CN" sz="2000" b="1" i="1">
                        <a:solidFill>
                          <a:srgbClr val="339933"/>
                        </a:solidFill>
                        <a:latin typeface="Cambria Math" panose="02040503050406030204" pitchFamily="18" charset="0"/>
                      </a:rPr>
                      <m:t>𝑪</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339933"/>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𝑫</m:t>
                    </m:r>
                  </m:oMath>
                </a14:m>
                <a:r>
                  <a:rPr lang="en-US" altLang="zh-CN" sz="2000" b="1" dirty="0">
                    <a:solidFill>
                      <a:srgbClr val="1F07CF"/>
                    </a:solidFill>
                    <a:latin typeface="Comic Sans MS" pitchFamily="66" charset="0"/>
                  </a:rPr>
                  <a:t>} </a:t>
                </a:r>
                <a:r>
                  <a:rPr lang="en-US" altLang="zh-CN" sz="2000" dirty="0">
                    <a:latin typeface="Comic Sans MS" pitchFamily="66" charset="0"/>
                  </a:rPr>
                  <a:t> can be simplified to </a:t>
                </a:r>
                <a:r>
                  <a:rPr lang="en-US" altLang="zh-CN" sz="2000" b="1" dirty="0">
                    <a:solidFill>
                      <a:srgbClr val="1F07CF"/>
                    </a:solidFill>
                    <a:latin typeface="Comic Sans MS" pitchFamily="66" charset="0"/>
                  </a:rPr>
                  <a:t>{</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itchFamily="66" charset="0"/>
                  </a:rPr>
                  <a:t>} </a:t>
                </a:r>
                <a:endParaRPr lang="en-US" altLang="zh-CN" sz="2000" b="1" dirty="0">
                  <a:latin typeface="Comic Sans MS" pitchFamily="66" charset="0"/>
                </a:endParaRPr>
              </a:p>
              <a:p>
                <a:pPr lvl="2"/>
                <a:r>
                  <a:rPr lang="en-US" altLang="zh-CN" sz="2000" dirty="0">
                    <a:latin typeface="Comic Sans MS" pitchFamily="66" charset="0"/>
                  </a:rPr>
                  <a:t>E.g., on </a:t>
                </a:r>
                <a:r>
                  <a:rPr lang="en-US" altLang="zh-CN" sz="2000" b="1" dirty="0">
                    <a:solidFill>
                      <a:srgbClr val="FF0000"/>
                    </a:solidFill>
                    <a:latin typeface="Comic Sans MS" pitchFamily="66" charset="0"/>
                  </a:rPr>
                  <a:t>LHS</a:t>
                </a:r>
                <a:r>
                  <a:rPr lang="en-US" altLang="zh-CN" sz="2000" dirty="0">
                    <a:latin typeface="Comic Sans MS" pitchFamily="66" charset="0"/>
                  </a:rPr>
                  <a:t>: </a:t>
                </a:r>
                <a:r>
                  <a:rPr lang="en-US" altLang="zh-CN" sz="2000" b="1" dirty="0">
                    <a:solidFill>
                      <a:srgbClr val="1F07CF"/>
                    </a:solidFill>
                    <a:latin typeface="Comic Sans MS" pitchFamily="66" charset="0"/>
                  </a:rPr>
                  <a:t>{</a:t>
                </a:r>
                <a14:m>
                  <m:oMath xmlns:m="http://schemas.openxmlformats.org/officeDocument/2006/math">
                    <m:r>
                      <a:rPr lang="en-US" altLang="zh-CN" sz="2000" b="1" i="1" smtClean="0">
                        <a:solidFill>
                          <a:srgbClr val="339933"/>
                        </a:solidFill>
                        <a:latin typeface="Cambria Math" panose="02040503050406030204" pitchFamily="18" charset="0"/>
                      </a:rPr>
                      <m:t>𝑨</m:t>
                    </m:r>
                    <m:r>
                      <a:rPr lang="en-US" altLang="zh-CN" sz="2000" b="1" i="1">
                        <a:solidFill>
                          <a:srgbClr val="339933"/>
                        </a:solidFill>
                        <a:latin typeface="Cambria Math" panose="02040503050406030204" pitchFamily="18" charset="0"/>
                        <a:ea typeface="Cambria Math" panose="02040503050406030204" pitchFamily="18" charset="0"/>
                      </a:rPr>
                      <m:t>→</m:t>
                    </m:r>
                    <m:r>
                      <a:rPr lang="en-US" altLang="zh-CN" sz="2000" b="1" i="1">
                        <a:solidFill>
                          <a:srgbClr val="339933"/>
                        </a:solidFill>
                        <a:latin typeface="Cambria Math" panose="02040503050406030204" pitchFamily="18" charset="0"/>
                      </a:rPr>
                      <m:t>𝑩</m:t>
                    </m:r>
                  </m:oMath>
                </a14:m>
                <a:r>
                  <a:rPr lang="en-US" altLang="zh-CN" sz="2000" b="1" dirty="0">
                    <a:solidFill>
                      <a:srgbClr val="339933"/>
                    </a:solidFill>
                    <a:latin typeface="Comic Sans MS" pitchFamily="66" charset="0"/>
                  </a:rPr>
                  <a:t>, </a:t>
                </a:r>
                <a14:m>
                  <m:oMath xmlns:m="http://schemas.openxmlformats.org/officeDocument/2006/math">
                    <m:r>
                      <a:rPr lang="en-US" altLang="zh-CN" sz="2000" b="1" i="1">
                        <a:solidFill>
                          <a:srgbClr val="339933"/>
                        </a:solidFill>
                        <a:latin typeface="Cambria Math" panose="02040503050406030204" pitchFamily="18" charset="0"/>
                      </a:rPr>
                      <m:t>𝑩</m:t>
                    </m:r>
                    <m:r>
                      <a:rPr lang="en-US" altLang="zh-CN" sz="2000" b="1" i="1">
                        <a:solidFill>
                          <a:srgbClr val="339933"/>
                        </a:solidFill>
                        <a:latin typeface="Cambria Math" panose="02040503050406030204" pitchFamily="18" charset="0"/>
                        <a:ea typeface="Cambria Math" panose="02040503050406030204" pitchFamily="18" charset="0"/>
                      </a:rPr>
                      <m:t>→</m:t>
                    </m:r>
                    <m:r>
                      <a:rPr lang="en-US" altLang="zh-CN" sz="2000" b="1" i="1">
                        <a:solidFill>
                          <a:srgbClr val="339933"/>
                        </a:solidFill>
                        <a:latin typeface="Cambria Math" panose="02040503050406030204" pitchFamily="18" charset="0"/>
                      </a:rPr>
                      <m:t>𝑪</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smtClean="0">
                        <a:solidFill>
                          <a:srgbClr val="339933"/>
                        </a:solidFill>
                        <a:latin typeface="Cambria Math" panose="02040503050406030204" pitchFamily="18" charset="0"/>
                      </a:rPr>
                      <m:t>𝑪</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itchFamily="66" charset="0"/>
                  </a:rPr>
                  <a:t>}</a:t>
                </a:r>
                <a:r>
                  <a:rPr lang="en-US" altLang="zh-CN" sz="2000" dirty="0">
                    <a:latin typeface="Comic Sans MS" pitchFamily="66" charset="0"/>
                  </a:rPr>
                  <a:t>  can be simplified to </a:t>
                </a:r>
                <a:br>
                  <a:rPr lang="en-US" altLang="zh-CN" sz="2000" dirty="0">
                    <a:latin typeface="Comic Sans MS" pitchFamily="66" charset="0"/>
                  </a:rPr>
                </a:br>
                <a:r>
                  <a:rPr lang="en-US" altLang="zh-CN" sz="2000" dirty="0">
                    <a:latin typeface="Comic Sans MS" pitchFamily="66" charset="0"/>
                  </a:rPr>
                  <a:t>               </a:t>
                </a:r>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itchFamily="66" charset="0"/>
                  </a:rPr>
                  <a:t>} </a:t>
                </a:r>
                <a:endParaRPr lang="en-US" altLang="zh-CN" sz="2000" b="1" dirty="0">
                  <a:latin typeface="Comic Sans MS" pitchFamily="66" charset="0"/>
                </a:endParaRPr>
              </a:p>
              <a:p>
                <a:r>
                  <a:rPr lang="en-US" altLang="zh-CN" sz="2000" dirty="0">
                    <a:latin typeface="Comic Sans MS" pitchFamily="66" charset="0"/>
                  </a:rPr>
                  <a:t>Intuitively, a canonical cover of F is a “</a:t>
                </a:r>
                <a:r>
                  <a:rPr lang="en-US" altLang="zh-CN" sz="2000" dirty="0">
                    <a:solidFill>
                      <a:srgbClr val="FF0000"/>
                    </a:solidFill>
                    <a:latin typeface="Comic Sans MS" pitchFamily="66" charset="0"/>
                  </a:rPr>
                  <a:t>minimal</a:t>
                </a:r>
                <a:r>
                  <a:rPr lang="en-US" altLang="zh-CN" sz="2000" dirty="0">
                    <a:latin typeface="Comic Sans MS" pitchFamily="66" charset="0"/>
                  </a:rPr>
                  <a:t>” set of FDs equivalent to F, having no redundant FDs or redundant parts of FDs </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id="{983E4694-ACB3-45E6-B008-D168929F075A}"/>
                  </a:ext>
                </a:extLst>
              </p:cNvPr>
              <p:cNvSpPr>
                <a:spLocks noGrp="1" noRot="1" noChangeAspect="1" noMove="1" noResize="1" noEditPoints="1" noAdjustHandles="1" noChangeArrowheads="1" noChangeShapeType="1" noTextEdit="1"/>
              </p:cNvSpPr>
              <p:nvPr>
                <p:ph idx="1"/>
              </p:nvPr>
            </p:nvSpPr>
            <p:spPr>
              <a:xfrm>
                <a:off x="251520" y="699542"/>
                <a:ext cx="8640960" cy="3672408"/>
              </a:xfrm>
              <a:blipFill>
                <a:blip r:embed="rId2"/>
                <a:stretch>
                  <a:fillRect l="-987" t="-2326" r="-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0543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44D42-35DE-4B15-BD4E-491B67454CD7}"/>
              </a:ext>
            </a:extLst>
          </p:cNvPr>
          <p:cNvSpPr>
            <a:spLocks noGrp="1"/>
          </p:cNvSpPr>
          <p:nvPr>
            <p:ph type="title"/>
          </p:nvPr>
        </p:nvSpPr>
        <p:spPr/>
        <p:txBody>
          <a:bodyPr/>
          <a:lstStyle/>
          <a:p>
            <a:pPr algn="ctr"/>
            <a:r>
              <a:rPr lang="en-US" altLang="zh-CN" dirty="0">
                <a:latin typeface="Comic Sans MS" pitchFamily="66" charset="0"/>
              </a:rPr>
              <a:t>Extraneous Attributes (</a:t>
            </a:r>
            <a:r>
              <a:rPr lang="zh-CN" altLang="en-US" dirty="0">
                <a:latin typeface="Comic Sans MS" pitchFamily="66" charset="0"/>
              </a:rPr>
              <a:t>无关属性</a:t>
            </a:r>
            <a:r>
              <a:rPr lang="en-US" altLang="zh-CN" dirty="0">
                <a:latin typeface="Comic Sans MS" pitchFamily="66" charset="0"/>
              </a:rPr>
              <a: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A5D4BE-E61E-4F18-9D3B-828C57C75F24}"/>
                  </a:ext>
                </a:extLst>
              </p:cNvPr>
              <p:cNvSpPr>
                <a:spLocks noGrp="1"/>
              </p:cNvSpPr>
              <p:nvPr>
                <p:ph idx="1"/>
              </p:nvPr>
            </p:nvSpPr>
            <p:spPr>
              <a:xfrm>
                <a:off x="251520" y="710896"/>
                <a:ext cx="8712968" cy="4021094"/>
              </a:xfrm>
            </p:spPr>
            <p:txBody>
              <a:bodyPr/>
              <a:lstStyle/>
              <a:p>
                <a:r>
                  <a:rPr lang="en-US" altLang="zh-CN" sz="2000" dirty="0">
                    <a:latin typeface="Comic Sans MS" pitchFamily="66" charset="0"/>
                  </a:rPr>
                  <a:t>Consider a set </a:t>
                </a:r>
                <a14:m>
                  <m:oMath xmlns:m="http://schemas.openxmlformats.org/officeDocument/2006/math">
                    <m:r>
                      <a:rPr lang="en-US" altLang="zh-CN" sz="2000" b="1" i="1" smtClean="0">
                        <a:solidFill>
                          <a:srgbClr val="1F07CF"/>
                        </a:solidFill>
                        <a:latin typeface="Cambria Math" panose="02040503050406030204" pitchFamily="18" charset="0"/>
                      </a:rPr>
                      <m:t>𝑭</m:t>
                    </m:r>
                  </m:oMath>
                </a14:m>
                <a:r>
                  <a:rPr lang="en-US" altLang="zh-CN" sz="2000" b="1" dirty="0">
                    <a:solidFill>
                      <a:srgbClr val="1F07CF"/>
                    </a:solidFill>
                    <a:latin typeface="Comic Sans MS" pitchFamily="66" charset="0"/>
                  </a:rPr>
                  <a:t> </a:t>
                </a:r>
                <a:r>
                  <a:rPr lang="en-US" altLang="zh-CN" sz="2000" dirty="0">
                    <a:latin typeface="Comic Sans MS" pitchFamily="66" charset="0"/>
                  </a:rPr>
                  <a:t>of FDs and the FD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a:t>
                </a:r>
                <a:r>
                  <a:rPr lang="en-US" altLang="zh-CN" sz="2000" dirty="0">
                    <a:latin typeface="Comic Sans MS" pitchFamily="66" charset="0"/>
                  </a:rPr>
                  <a:t>in </a:t>
                </a:r>
                <a:r>
                  <a:rPr lang="en-US" altLang="zh-CN" sz="2000" b="1" dirty="0">
                    <a:solidFill>
                      <a:srgbClr val="1F07CF"/>
                    </a:solidFill>
                    <a:latin typeface="Comic Sans MS" pitchFamily="66" charset="0"/>
                  </a:rPr>
                  <a:t>F</a:t>
                </a:r>
              </a:p>
              <a:p>
                <a:pPr lvl="1"/>
                <a:r>
                  <a:rPr lang="en-US" altLang="zh-CN" sz="1800" b="1" dirty="0">
                    <a:solidFill>
                      <a:srgbClr val="FF0000"/>
                    </a:solidFill>
                    <a:latin typeface="Comic Sans MS" pitchFamily="66" charset="0"/>
                  </a:rPr>
                  <a:t>Attribute A is extraneous (</a:t>
                </a:r>
                <a:r>
                  <a:rPr lang="zh-CN" altLang="en-US" sz="1800" b="1" dirty="0">
                    <a:solidFill>
                      <a:srgbClr val="FF0000"/>
                    </a:solidFill>
                    <a:latin typeface="Comic Sans MS" pitchFamily="66" charset="0"/>
                  </a:rPr>
                  <a:t>无关的</a:t>
                </a:r>
                <a:r>
                  <a:rPr lang="en-US" altLang="zh-CN" sz="1800" b="1" dirty="0">
                    <a:solidFill>
                      <a:srgbClr val="FF0000"/>
                    </a:solidFill>
                    <a:latin typeface="Comic Sans MS" pitchFamily="66" charset="0"/>
                  </a:rPr>
                  <a:t>) in </a:t>
                </a:r>
                <a14:m>
                  <m:oMath xmlns:m="http://schemas.openxmlformats.org/officeDocument/2006/math">
                    <m:r>
                      <a:rPr lang="zh-CN" altLang="en-US" sz="1800" b="1">
                        <a:solidFill>
                          <a:srgbClr val="FF0000"/>
                        </a:solidFill>
                        <a:latin typeface="Cambria Math" panose="02040503050406030204" pitchFamily="18" charset="0"/>
                      </a:rPr>
                      <m:t>𝜶</m:t>
                    </m:r>
                    <m:r>
                      <a:rPr lang="en-US" altLang="zh-CN" sz="1800" b="1">
                        <a:solidFill>
                          <a:srgbClr val="FF0000"/>
                        </a:solidFill>
                        <a:latin typeface="Cambria Math" panose="02040503050406030204" pitchFamily="18" charset="0"/>
                      </a:rPr>
                      <m:t> (</m:t>
                    </m:r>
                    <m:r>
                      <a:rPr lang="zh-CN" altLang="en-US" sz="1800" b="1">
                        <a:solidFill>
                          <a:srgbClr val="FF0000"/>
                        </a:solidFill>
                        <a:latin typeface="Cambria Math" panose="02040503050406030204" pitchFamily="18" charset="0"/>
                      </a:rPr>
                      <m:t>左侧</m:t>
                    </m:r>
                    <m:r>
                      <a:rPr lang="en-US" altLang="zh-CN" sz="1800" b="1">
                        <a:solidFill>
                          <a:srgbClr val="FF0000"/>
                        </a:solidFill>
                        <a:latin typeface="Cambria Math" panose="02040503050406030204" pitchFamily="18" charset="0"/>
                      </a:rPr>
                      <m:t>)</m:t>
                    </m:r>
                  </m:oMath>
                </a14:m>
                <a:r>
                  <a:rPr lang="en-US" altLang="zh-CN" sz="1800" b="1" dirty="0">
                    <a:solidFill>
                      <a:srgbClr val="FF0000"/>
                    </a:solidFill>
                    <a:latin typeface="Comic Sans MS" pitchFamily="66" charset="0"/>
                  </a:rPr>
                  <a:t> </a:t>
                </a:r>
                <a:r>
                  <a:rPr lang="en-US" altLang="zh-CN" sz="1800" dirty="0">
                    <a:latin typeface="Comic Sans MS" pitchFamily="66" charset="0"/>
                  </a:rPr>
                  <a:t>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zh-CN" altLang="en-US"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b="1" dirty="0">
                    <a:solidFill>
                      <a:srgbClr val="1F07CF"/>
                    </a:solidFill>
                    <a:latin typeface="Comic Sans MS" pitchFamily="66" charset="0"/>
                  </a:rPr>
                  <a:t> </a:t>
                </a:r>
                <a:r>
                  <a:rPr lang="en-US" altLang="zh-CN" sz="1800" dirty="0">
                    <a:latin typeface="Comic Sans MS" pitchFamily="66" charset="0"/>
                  </a:rPr>
                  <a:t>and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b="1" dirty="0">
                    <a:solidFill>
                      <a:srgbClr val="1F07CF"/>
                    </a:solidFill>
                    <a:latin typeface="Comic Sans MS" pitchFamily="66" charset="0"/>
                  </a:rPr>
                  <a:t> </a:t>
                </a:r>
                <a:r>
                  <a:rPr lang="en-US" altLang="zh-CN" sz="1800" dirty="0">
                    <a:latin typeface="Comic Sans MS" pitchFamily="66" charset="0"/>
                  </a:rPr>
                  <a:t>logically implies </a:t>
                </a:r>
                <a14:m>
                  <m:oMath xmlns:m="http://schemas.openxmlformats.org/officeDocument/2006/math">
                    <m:d>
                      <m:dPr>
                        <m:ctrlPr>
                          <a:rPr lang="en-US" altLang="zh-CN" sz="1800" b="1" i="1" smtClean="0">
                            <a:solidFill>
                              <a:srgbClr val="1B06BA"/>
                            </a:solidFill>
                            <a:latin typeface="Cambria Math" panose="02040503050406030204" pitchFamily="18" charset="0"/>
                          </a:rPr>
                        </m:ctrlPr>
                      </m:dPr>
                      <m:e>
                        <m:r>
                          <a:rPr lang="en-US" altLang="zh-CN" sz="1800" b="1" i="1" smtClean="0">
                            <a:solidFill>
                              <a:srgbClr val="1B06BA"/>
                            </a:solidFill>
                            <a:latin typeface="Cambria Math" panose="02040503050406030204" pitchFamily="18" charset="0"/>
                          </a:rPr>
                          <m:t>𝑭</m:t>
                        </m:r>
                        <m:r>
                          <a:rPr lang="en-US" altLang="zh-CN" sz="1800" b="1" i="1" smtClean="0">
                            <a:solidFill>
                              <a:srgbClr val="1B06BA"/>
                            </a:solidFill>
                            <a:latin typeface="Cambria Math" panose="02040503050406030204" pitchFamily="18" charset="0"/>
                          </a:rPr>
                          <m:t>−</m:t>
                        </m:r>
                        <m:d>
                          <m:dPr>
                            <m:begChr m:val="{"/>
                            <m:endChr m:val="}"/>
                            <m:ctrlPr>
                              <a:rPr lang="en-US" altLang="zh-CN" sz="1800" b="1" i="1" smtClean="0">
                                <a:solidFill>
                                  <a:srgbClr val="1B06BA"/>
                                </a:solidFill>
                                <a:latin typeface="Cambria Math" panose="02040503050406030204" pitchFamily="18" charset="0"/>
                                <a:ea typeface="Cambria Math" panose="02040503050406030204" pitchFamily="18" charset="0"/>
                              </a:rPr>
                            </m:ctrlPr>
                          </m:dPr>
                          <m:e>
                            <m:r>
                              <a:rPr lang="zh-CN" altLang="en-US" sz="1800" b="1" i="1" smtClean="0">
                                <a:solidFill>
                                  <a:srgbClr val="1B06BA"/>
                                </a:solidFill>
                                <a:latin typeface="Cambria Math" panose="02040503050406030204" pitchFamily="18" charset="0"/>
                                <a:ea typeface="Cambria Math" panose="02040503050406030204" pitchFamily="18" charset="0"/>
                              </a:rPr>
                              <m:t>𝜶</m:t>
                            </m:r>
                            <m:r>
                              <a:rPr lang="zh-CN" altLang="en-US"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𝜷</m:t>
                            </m:r>
                          </m:e>
                        </m:d>
                      </m:e>
                    </m:d>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𝜶</m:t>
                    </m:r>
                    <m:r>
                      <a:rPr lang="en-US" altLang="zh-CN" sz="1800" b="1" i="1" smtClean="0">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𝜷</m:t>
                    </m:r>
                    <m:r>
                      <a:rPr lang="en-US" altLang="zh-CN" sz="1800" b="1" i="1" smtClean="0">
                        <a:solidFill>
                          <a:srgbClr val="1B06BA"/>
                        </a:solidFill>
                        <a:latin typeface="Cambria Math" panose="02040503050406030204" pitchFamily="18" charset="0"/>
                        <a:ea typeface="Cambria Math" panose="02040503050406030204" pitchFamily="18" charset="0"/>
                      </a:rPr>
                      <m:t>}</m:t>
                    </m:r>
                  </m:oMath>
                </a14:m>
                <a:endParaRPr lang="en-US" altLang="zh-CN" sz="1800" b="1" dirty="0">
                  <a:latin typeface="Comic Sans MS" pitchFamily="66" charset="0"/>
                </a:endParaRPr>
              </a:p>
              <a:p>
                <a:pPr lvl="1"/>
                <a:r>
                  <a:rPr lang="en-US" altLang="zh-CN" sz="1800" b="1" dirty="0">
                    <a:solidFill>
                      <a:srgbClr val="FF0000"/>
                    </a:solidFill>
                    <a:latin typeface="Comic Sans MS" pitchFamily="66" charset="0"/>
                  </a:rPr>
                  <a:t>Attribute A is extraneous in </a:t>
                </a:r>
                <a14:m>
                  <m:oMath xmlns:m="http://schemas.openxmlformats.org/officeDocument/2006/math">
                    <m:r>
                      <a:rPr lang="zh-CN" altLang="en-US" sz="1800" b="1" i="1" smtClean="0">
                        <a:solidFill>
                          <a:srgbClr val="FF0000"/>
                        </a:solidFill>
                        <a:latin typeface="Cambria Math" panose="02040503050406030204" pitchFamily="18" charset="0"/>
                      </a:rPr>
                      <m:t>𝜷</m:t>
                    </m:r>
                  </m:oMath>
                </a14:m>
                <a:r>
                  <a:rPr lang="en-US" altLang="zh-CN" sz="1800" dirty="0">
                    <a:solidFill>
                      <a:srgbClr val="FF0000"/>
                    </a:solidFill>
                    <a:latin typeface="Comic Sans MS" pitchFamily="66" charset="0"/>
                  </a:rPr>
                  <a:t> </a:t>
                </a:r>
                <a:r>
                  <a:rPr lang="en-US" altLang="zh-CN" sz="1800" b="1" dirty="0">
                    <a:solidFill>
                      <a:srgbClr val="FF0000"/>
                    </a:solidFill>
                    <a:latin typeface="Comic Sans MS" pitchFamily="66" charset="0"/>
                  </a:rPr>
                  <a:t>(</a:t>
                </a:r>
                <a:r>
                  <a:rPr lang="zh-CN" altLang="en-US" sz="1800" b="1" dirty="0">
                    <a:solidFill>
                      <a:srgbClr val="FF0000"/>
                    </a:solidFill>
                    <a:latin typeface="Comic Sans MS" pitchFamily="66" charset="0"/>
                  </a:rPr>
                  <a:t>右侧</a:t>
                </a:r>
                <a:r>
                  <a:rPr lang="en-US" altLang="zh-CN" sz="1800" b="1" dirty="0">
                    <a:solidFill>
                      <a:srgbClr val="FF0000"/>
                    </a:solidFill>
                    <a:latin typeface="Comic Sans MS" pitchFamily="66" charset="0"/>
                  </a:rPr>
                  <a:t>) </a:t>
                </a:r>
                <a:r>
                  <a:rPr lang="en-US" altLang="zh-CN" sz="1800" dirty="0">
                    <a:latin typeface="Comic Sans MS" pitchFamily="66" charset="0"/>
                  </a:rPr>
                  <a:t>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b="1" dirty="0">
                    <a:solidFill>
                      <a:srgbClr val="1F07CF"/>
                    </a:solidFill>
                    <a:latin typeface="Comic Sans MS" pitchFamily="66" charset="0"/>
                  </a:rPr>
                  <a:t> </a:t>
                </a:r>
                <a:r>
                  <a:rPr lang="en-US" altLang="zh-CN" sz="1800" dirty="0">
                    <a:latin typeface="Comic Sans MS" pitchFamily="66" charset="0"/>
                  </a:rPr>
                  <a:t>and the set of FDs </a:t>
                </a:r>
                <a14:m>
                  <m:oMath xmlns:m="http://schemas.openxmlformats.org/officeDocument/2006/math">
                    <m:d>
                      <m:dPr>
                        <m:ctrlPr>
                          <a:rPr lang="en-US" altLang="zh-CN" sz="1800" b="1" i="1" smtClean="0">
                            <a:solidFill>
                              <a:srgbClr val="1B06BA"/>
                            </a:solidFill>
                            <a:latin typeface="Cambria Math" panose="02040503050406030204" pitchFamily="18" charset="0"/>
                          </a:rPr>
                        </m:ctrlPr>
                      </m:dPr>
                      <m:e>
                        <m:r>
                          <a:rPr lang="en-US" altLang="zh-CN" sz="1800" b="1" i="1">
                            <a:solidFill>
                              <a:srgbClr val="1B06BA"/>
                            </a:solidFill>
                            <a:latin typeface="Cambria Math" panose="02040503050406030204" pitchFamily="18" charset="0"/>
                          </a:rPr>
                          <m:t>𝑭</m:t>
                        </m:r>
                        <m:r>
                          <a:rPr lang="en-US" altLang="zh-CN" sz="1800" b="1" i="1">
                            <a:solidFill>
                              <a:srgbClr val="1B06BA"/>
                            </a:solidFill>
                            <a:latin typeface="Cambria Math" panose="02040503050406030204" pitchFamily="18" charset="0"/>
                          </a:rPr>
                          <m:t>−</m:t>
                        </m:r>
                        <m:d>
                          <m:dPr>
                            <m:begChr m:val="{"/>
                            <m:endChr m:val="}"/>
                            <m:ctrlPr>
                              <a:rPr lang="en-US" altLang="zh-CN" sz="1800" b="1" i="1">
                                <a:solidFill>
                                  <a:srgbClr val="1B06BA"/>
                                </a:solidFill>
                                <a:latin typeface="Cambria Math" panose="02040503050406030204" pitchFamily="18" charset="0"/>
                                <a:ea typeface="Cambria Math" panose="02040503050406030204" pitchFamily="18" charset="0"/>
                              </a:rPr>
                            </m:ctrlPr>
                          </m:dPr>
                          <m:e>
                            <m:r>
                              <a:rPr lang="zh-CN" altLang="en-US" sz="1800" b="1" i="1">
                                <a:solidFill>
                                  <a:srgbClr val="1B06BA"/>
                                </a:solidFill>
                                <a:latin typeface="Cambria Math" panose="02040503050406030204" pitchFamily="18" charset="0"/>
                                <a:ea typeface="Cambria Math" panose="02040503050406030204" pitchFamily="18" charset="0"/>
                              </a:rPr>
                              <m:t>𝜶</m:t>
                            </m:r>
                            <m:r>
                              <a:rPr lang="zh-CN" altLang="en-US" sz="1800" b="1" i="1">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𝜷</m:t>
                            </m:r>
                          </m:e>
                        </m:d>
                      </m:e>
                    </m:d>
                    <m:r>
                      <a:rPr lang="en-US" altLang="zh-CN" sz="1800" b="1" i="1">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𝜶</m:t>
                    </m:r>
                    <m:r>
                      <a:rPr lang="en-US" altLang="zh-CN" sz="1800" b="1" i="1">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𝜷</m:t>
                    </m:r>
                    <m:r>
                      <a:rPr lang="en-US" altLang="zh-CN" sz="1800" b="1" i="1" smtClean="0">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r>
                      <a:rPr lang="en-US" altLang="zh-CN" sz="1800" b="1" i="1" smtClean="0">
                        <a:solidFill>
                          <a:srgbClr val="1B06BA"/>
                        </a:solidFill>
                        <a:latin typeface="Cambria Math" panose="02040503050406030204" pitchFamily="18" charset="0"/>
                        <a:ea typeface="Cambria Math" panose="02040503050406030204" pitchFamily="18" charset="0"/>
                      </a:rPr>
                      <m:t>)}</m:t>
                    </m:r>
                  </m:oMath>
                </a14:m>
                <a:r>
                  <a:rPr lang="en-US" altLang="zh-CN" sz="1800" dirty="0">
                    <a:latin typeface="Comic Sans MS" pitchFamily="66" charset="0"/>
                  </a:rPr>
                  <a:t> logically implies </a:t>
                </a:r>
                <a:r>
                  <a:rPr lang="en-US" altLang="zh-CN" sz="1800" b="1" dirty="0">
                    <a:solidFill>
                      <a:srgbClr val="1F07CF"/>
                    </a:solidFill>
                    <a:latin typeface="Comic Sans MS" pitchFamily="66" charset="0"/>
                  </a:rPr>
                  <a:t>F</a:t>
                </a:r>
              </a:p>
              <a:p>
                <a:r>
                  <a:rPr lang="en-US" altLang="zh-CN" sz="2000" b="1" dirty="0">
                    <a:solidFill>
                      <a:srgbClr val="FF0000"/>
                    </a:solidFill>
                    <a:latin typeface="Comic Sans MS" pitchFamily="66" charset="0"/>
                  </a:rPr>
                  <a:t>Note:</a:t>
                </a:r>
                <a:r>
                  <a:rPr lang="en-US" altLang="zh-CN" sz="2000" dirty="0">
                    <a:latin typeface="Comic Sans MS" pitchFamily="66" charset="0"/>
                  </a:rPr>
                  <a:t> implication in the opposite direction is trivial in each of the cases above</a:t>
                </a:r>
              </a:p>
              <a:p>
                <a:r>
                  <a:rPr lang="en-US" altLang="zh-CN" sz="2000" dirty="0">
                    <a:latin typeface="Comic Sans MS" pitchFamily="66" charset="0"/>
                  </a:rPr>
                  <a:t>Example: Given </a:t>
                </a:r>
                <a14:m>
                  <m:oMath xmlns:m="http://schemas.openxmlformats.org/officeDocument/2006/math">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 </m:t>
                    </m:r>
                    <m:r>
                      <a:rPr lang="en-US" altLang="zh-CN" sz="2000" b="1" i="1" smtClean="0">
                        <a:solidFill>
                          <a:srgbClr val="1F07CF"/>
                        </a:solidFill>
                        <a:latin typeface="Cambria Math" panose="02040503050406030204" pitchFamily="18" charset="0"/>
                      </a:rPr>
                      <m:t>𝑨𝑩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oMath>
                </a14:m>
                <a:endParaRPr lang="en-US" altLang="zh-CN" sz="2000" b="1" dirty="0">
                  <a:latin typeface="Comic Sans MS" pitchFamily="66" charset="0"/>
                </a:endParaRPr>
              </a:p>
              <a:p>
                <a:pPr lvl="1"/>
                <a14:m>
                  <m:oMath xmlns:m="http://schemas.openxmlformats.org/officeDocument/2006/math">
                    <m:r>
                      <a:rPr lang="en-US" altLang="zh-CN" sz="1800" b="1" i="1" smtClean="0">
                        <a:solidFill>
                          <a:srgbClr val="FF0000"/>
                        </a:solidFill>
                        <a:latin typeface="Cambria Math" panose="02040503050406030204" pitchFamily="18" charset="0"/>
                      </a:rPr>
                      <m:t>𝑩</m:t>
                    </m:r>
                  </m:oMath>
                </a14:m>
                <a:r>
                  <a:rPr lang="en-US" altLang="zh-CN" sz="1800" dirty="0">
                    <a:solidFill>
                      <a:srgbClr val="FF0000"/>
                    </a:solidFill>
                    <a:latin typeface="Comic Sans MS" pitchFamily="66" charset="0"/>
                  </a:rPr>
                  <a:t> is extraneous </a:t>
                </a:r>
                <a:r>
                  <a:rPr lang="en-US" altLang="zh-CN" sz="1800" dirty="0">
                    <a:latin typeface="Comic Sans MS" pitchFamily="66" charset="0"/>
                  </a:rPr>
                  <a:t>in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339933"/>
                        </a:solidFill>
                        <a:latin typeface="Cambria Math" panose="02040503050406030204" pitchFamily="18" charset="0"/>
                      </a:rPr>
                      <m:t>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b="1" dirty="0">
                    <a:solidFill>
                      <a:srgbClr val="1F07CF"/>
                    </a:solidFill>
                    <a:latin typeface="Comic Sans MS" pitchFamily="66" charset="0"/>
                  </a:rPr>
                  <a:t> </a:t>
                </a:r>
                <a:r>
                  <a:rPr lang="en-US" altLang="zh-CN" sz="1800" dirty="0">
                    <a:latin typeface="Comic Sans MS" pitchFamily="66" charset="0"/>
                  </a:rPr>
                  <a:t>because</a:t>
                </a:r>
                <a:r>
                  <a:rPr lang="en-US" altLang="zh-CN" sz="1800" b="1" dirty="0">
                    <a:solidFill>
                      <a:srgbClr val="1F07CF"/>
                    </a:solidFill>
                    <a:latin typeface="Comic Sans MS" pitchFamily="66" charset="0"/>
                  </a:rPr>
                  <a:t> {</a:t>
                </a:r>
                <a14:m>
                  <m:oMath xmlns:m="http://schemas.openxmlformats.org/officeDocument/2006/math">
                    <m:r>
                      <a:rPr lang="en-US" altLang="zh-CN" sz="1800" b="1" i="1">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 </m:t>
                    </m:r>
                    <m:r>
                      <a:rPr lang="en-US" altLang="zh-CN" sz="1800" b="1" i="1">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b="1" dirty="0">
                    <a:solidFill>
                      <a:srgbClr val="1F07CF"/>
                    </a:solidFill>
                    <a:latin typeface="Comic Sans MS" pitchFamily="66" charset="0"/>
                  </a:rPr>
                  <a:t>}</a:t>
                </a:r>
                <a:r>
                  <a:rPr lang="en-US" altLang="zh-CN" sz="1800" dirty="0">
                    <a:latin typeface="Comic Sans MS" pitchFamily="66" charset="0"/>
                  </a:rPr>
                  <a:t> logically implies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dirty="0">
                    <a:latin typeface="Comic Sans MS" pitchFamily="66" charset="0"/>
                  </a:rPr>
                  <a:t> (i.e., the result of dropping </a:t>
                </a:r>
                <a14:m>
                  <m:oMath xmlns:m="http://schemas.openxmlformats.org/officeDocument/2006/math">
                    <m:r>
                      <a:rPr lang="en-US" altLang="zh-CN" sz="1800" b="1" i="1" smtClean="0">
                        <a:solidFill>
                          <a:srgbClr val="1F07CF"/>
                        </a:solidFill>
                        <a:latin typeface="Cambria Math" panose="02040503050406030204" pitchFamily="18" charset="0"/>
                      </a:rPr>
                      <m:t>𝑩</m:t>
                    </m:r>
                  </m:oMath>
                </a14:m>
                <a:r>
                  <a:rPr lang="en-US" altLang="zh-CN" sz="1800" b="1" dirty="0">
                    <a:solidFill>
                      <a:srgbClr val="1F07CF"/>
                    </a:solidFill>
                    <a:latin typeface="Comic Sans MS" pitchFamily="66" charset="0"/>
                  </a:rPr>
                  <a:t> </a:t>
                </a:r>
                <a:r>
                  <a:rPr lang="en-US" altLang="zh-CN" sz="1800" dirty="0">
                    <a:latin typeface="Comic Sans MS" pitchFamily="66" charset="0"/>
                  </a:rPr>
                  <a:t>from </a:t>
                </a:r>
                <a14:m>
                  <m:oMath xmlns:m="http://schemas.openxmlformats.org/officeDocument/2006/math">
                    <m:r>
                      <a:rPr lang="en-US" altLang="zh-CN" sz="1800" b="1" i="1" smtClean="0">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dirty="0">
                    <a:latin typeface="Comic Sans MS" pitchFamily="66" charset="0"/>
                  </a:rPr>
                  <a:t>)</a:t>
                </a:r>
              </a:p>
              <a:p>
                <a:r>
                  <a:rPr lang="en-US" altLang="zh-CN" sz="2000" dirty="0">
                    <a:latin typeface="Comic Sans MS" pitchFamily="66" charset="0"/>
                  </a:rPr>
                  <a:t>Example:  Given</a:t>
                </a:r>
                <a:r>
                  <a:rPr lang="en-US" altLang="zh-CN" sz="2000" b="1" dirty="0">
                    <a:solidFill>
                      <a:srgbClr val="1F07CF"/>
                    </a:solidFill>
                    <a:latin typeface="Comic Sans MS" pitchFamily="66" charset="0"/>
                  </a:rPr>
                  <a:t> </a:t>
                </a:r>
                <a14:m>
                  <m:oMath xmlns:m="http://schemas.openxmlformats.org/officeDocument/2006/math">
                    <m:r>
                      <a:rPr lang="en-US" altLang="zh-CN" sz="2000" b="1" i="1">
                        <a:solidFill>
                          <a:srgbClr val="1F07CF"/>
                        </a:solidFill>
                        <a:latin typeface="Cambria Math" panose="02040503050406030204" pitchFamily="18" charset="0"/>
                      </a:rPr>
                      <m:t>𝑭</m:t>
                    </m:r>
                    <m:r>
                      <a:rPr lang="en-US" altLang="zh-CN"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r>
                      <a:rPr lang="en-US" altLang="zh-CN" sz="2000" b="1" i="1">
                        <a:solidFill>
                          <a:srgbClr val="1F07CF"/>
                        </a:solidFill>
                        <a:latin typeface="Cambria Math" panose="02040503050406030204" pitchFamily="18" charset="0"/>
                      </a:rPr>
                      <m:t>, </m:t>
                    </m:r>
                    <m:r>
                      <a:rPr lang="en-US" altLang="zh-CN" sz="2000" b="1" i="1">
                        <a:solidFill>
                          <a:srgbClr val="1F07CF"/>
                        </a:solidFill>
                        <a:latin typeface="Cambria Math" panose="02040503050406030204" pitchFamily="18" charset="0"/>
                      </a:rPr>
                      <m:t>𝑨𝑩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339933"/>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𝑫</m:t>
                    </m:r>
                    <m:r>
                      <a:rPr lang="en-US" altLang="zh-CN" sz="2000" b="1" i="1">
                        <a:solidFill>
                          <a:srgbClr val="1F07CF"/>
                        </a:solidFill>
                        <a:latin typeface="Cambria Math" panose="02040503050406030204" pitchFamily="18" charset="0"/>
                      </a:rPr>
                      <m:t>}</m:t>
                    </m:r>
                  </m:oMath>
                </a14:m>
                <a:endParaRPr lang="en-US" altLang="zh-CN" sz="2000" b="1" dirty="0">
                  <a:latin typeface="Comic Sans MS" pitchFamily="66" charset="0"/>
                </a:endParaRPr>
              </a:p>
              <a:p>
                <a:pPr lvl="1"/>
                <a14:m>
                  <m:oMath xmlns:m="http://schemas.openxmlformats.org/officeDocument/2006/math">
                    <m:r>
                      <a:rPr lang="en-US" altLang="zh-CN" sz="1800" b="1" i="1" smtClean="0">
                        <a:solidFill>
                          <a:srgbClr val="FF0000"/>
                        </a:solidFill>
                        <a:latin typeface="Cambria Math" panose="02040503050406030204" pitchFamily="18" charset="0"/>
                      </a:rPr>
                      <m:t>𝑪</m:t>
                    </m:r>
                  </m:oMath>
                </a14:m>
                <a:r>
                  <a:rPr lang="en-US" altLang="zh-CN" sz="1800" b="1" dirty="0">
                    <a:solidFill>
                      <a:srgbClr val="FF0000"/>
                    </a:solidFill>
                    <a:latin typeface="Comic Sans MS" pitchFamily="66" charset="0"/>
                  </a:rPr>
                  <a:t> </a:t>
                </a:r>
                <a:r>
                  <a:rPr lang="en-US" altLang="zh-CN" sz="1800" dirty="0">
                    <a:solidFill>
                      <a:srgbClr val="FF0000"/>
                    </a:solidFill>
                    <a:latin typeface="Comic Sans MS" pitchFamily="66" charset="0"/>
                  </a:rPr>
                  <a:t>is extraneous</a:t>
                </a:r>
                <a:r>
                  <a:rPr lang="en-US" altLang="zh-CN" sz="1800" dirty="0">
                    <a:latin typeface="Comic Sans MS" pitchFamily="66" charset="0"/>
                  </a:rPr>
                  <a:t> in </a:t>
                </a:r>
                <a14:m>
                  <m:oMath xmlns:m="http://schemas.openxmlformats.org/officeDocument/2006/math">
                    <m:r>
                      <a:rPr lang="en-US" altLang="zh-CN" sz="1800" b="1" i="1" smtClean="0">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𝑪𝑫</m:t>
                    </m:r>
                    <m:r>
                      <a:rPr lang="en-US" altLang="zh-CN" sz="1800" b="0" i="1" smtClean="0">
                        <a:latin typeface="Cambria Math"/>
                      </a:rPr>
                      <m:t>,</m:t>
                    </m:r>
                  </m:oMath>
                </a14:m>
                <a:r>
                  <a:rPr lang="en-US" altLang="zh-CN" sz="1800" dirty="0">
                    <a:latin typeface="Comic Sans MS" pitchFamily="66" charset="0"/>
                  </a:rPr>
                  <a:t> it can be inferred from </a:t>
                </a:r>
                <a14:m>
                  <m:oMath xmlns:m="http://schemas.openxmlformats.org/officeDocument/2006/math">
                    <m:r>
                      <a:rPr lang="en-US" altLang="zh-CN" sz="1800" i="1">
                        <a:latin typeface="Cambria Math" panose="02040503050406030204" pitchFamily="18" charset="0"/>
                      </a:rPr>
                      <m:t>=</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 </m:t>
                    </m:r>
                    <m:r>
                      <a:rPr lang="en-US" altLang="zh-CN" sz="1800" b="1" i="1">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𝑫</m:t>
                    </m:r>
                    <m:r>
                      <a:rPr lang="en-US" altLang="zh-CN" sz="1800" b="1" i="1">
                        <a:solidFill>
                          <a:srgbClr val="1F07CF"/>
                        </a:solidFill>
                        <a:latin typeface="Cambria Math" panose="02040503050406030204" pitchFamily="18" charset="0"/>
                      </a:rPr>
                      <m:t>}</m:t>
                    </m:r>
                  </m:oMath>
                </a14:m>
                <a:endParaRPr lang="en-US" altLang="zh-CN" sz="1600" b="1" dirty="0">
                  <a:latin typeface="Comic Sans MS" pitchFamily="66" charset="0"/>
                </a:endParaRPr>
              </a:p>
            </p:txBody>
          </p:sp>
        </mc:Choice>
        <mc:Fallback xmlns="">
          <p:sp>
            <p:nvSpPr>
              <p:cNvPr id="3" name="内容占位符 2">
                <a:extLst>
                  <a:ext uri="{FF2B5EF4-FFF2-40B4-BE49-F238E27FC236}">
                    <a16:creationId xmlns:a16="http://schemas.microsoft.com/office/drawing/2014/main" id="{6BA5D4BE-E61E-4F18-9D3B-828C57C75F24}"/>
                  </a:ext>
                </a:extLst>
              </p:cNvPr>
              <p:cNvSpPr>
                <a:spLocks noGrp="1" noRot="1" noChangeAspect="1" noMove="1" noResize="1" noEditPoints="1" noAdjustHandles="1" noChangeArrowheads="1" noChangeShapeType="1" noTextEdit="1"/>
              </p:cNvSpPr>
              <p:nvPr>
                <p:ph idx="1"/>
              </p:nvPr>
            </p:nvSpPr>
            <p:spPr>
              <a:xfrm>
                <a:off x="251520" y="710896"/>
                <a:ext cx="8712968" cy="4021094"/>
              </a:xfrm>
              <a:blipFill>
                <a:blip r:embed="rId3"/>
                <a:stretch>
                  <a:fillRect l="-979" t="-2124" b="-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75533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C38C9-7EC5-47FC-B2D9-916A2CACC18E}"/>
              </a:ext>
            </a:extLst>
          </p:cNvPr>
          <p:cNvSpPr>
            <a:spLocks noGrp="1"/>
          </p:cNvSpPr>
          <p:nvPr>
            <p:ph type="title"/>
          </p:nvPr>
        </p:nvSpPr>
        <p:spPr/>
        <p:txBody>
          <a:bodyPr/>
          <a:lstStyle/>
          <a:p>
            <a:pPr algn="ctr"/>
            <a:r>
              <a:rPr lang="en-US" altLang="zh-CN" dirty="0">
                <a:latin typeface="Comic Sans MS" pitchFamily="66" charset="0"/>
              </a:rPr>
              <a:t>Testing if an Attribute is Extraneous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FC307F8-50AA-41DF-B39B-8D7E7E96BBC9}"/>
              </a:ext>
            </a:extLst>
          </p:cNvPr>
          <p:cNvSpPr>
            <a:spLocks noGrp="1"/>
          </p:cNvSpPr>
          <p:nvPr>
            <p:ph idx="1"/>
          </p:nvPr>
        </p:nvSpPr>
        <p:spPr>
          <a:xfrm>
            <a:off x="251520" y="627534"/>
            <a:ext cx="8712968" cy="3805070"/>
          </a:xfrm>
        </p:spPr>
        <p:txBody>
          <a:bodyPr/>
          <a:lstStyle/>
          <a:p>
            <a:pPr marL="381000" indent="-381000">
              <a:lnSpc>
                <a:spcPct val="120000"/>
              </a:lnSpc>
            </a:pPr>
            <a:r>
              <a:rPr lang="en-US" altLang="zh-CN" b="1" dirty="0">
                <a:latin typeface="Comic Sans MS" pitchFamily="66" charset="0"/>
                <a:ea typeface="宋体" charset="-122"/>
              </a:rPr>
              <a:t>Consider a set </a:t>
            </a:r>
            <a:r>
              <a:rPr lang="en-US" altLang="zh-CN" b="1" i="1" dirty="0">
                <a:latin typeface="Comic Sans MS" pitchFamily="66" charset="0"/>
                <a:ea typeface="宋体" charset="-122"/>
              </a:rPr>
              <a:t>F</a:t>
            </a:r>
            <a:r>
              <a:rPr lang="en-US" altLang="zh-CN" b="1" dirty="0">
                <a:latin typeface="Comic Sans MS" pitchFamily="66" charset="0"/>
                <a:ea typeface="宋体" charset="-122"/>
              </a:rPr>
              <a:t> of FDs and </a:t>
            </a:r>
            <a:r>
              <a:rPr lang="en-US" altLang="zh-CN" b="1" dirty="0">
                <a:solidFill>
                  <a:srgbClr val="0000FF"/>
                </a:solidFill>
                <a:latin typeface="Comic Sans MS" pitchFamily="66" charset="0"/>
                <a:ea typeface="宋体" charset="-122"/>
                <a:sym typeface="Symbol" pitchFamily="18" charset="2"/>
              </a:rPr>
              <a:t></a:t>
            </a:r>
            <a:r>
              <a:rPr lang="en-US" altLang="zh-CN" b="1" dirty="0">
                <a:latin typeface="Comic Sans MS" pitchFamily="66" charset="0"/>
                <a:ea typeface="宋体" charset="-122"/>
                <a:sym typeface="Symbol" pitchFamily="18" charset="2"/>
              </a:rPr>
              <a:t> </a:t>
            </a:r>
            <a:r>
              <a:rPr lang="en-US" altLang="zh-CN" b="1" dirty="0">
                <a:latin typeface="Comic Sans MS" pitchFamily="66" charset="0"/>
                <a:ea typeface="宋体" charset="-122"/>
                <a:sym typeface="Greek Symbols" pitchFamily="18" charset="2"/>
              </a:rPr>
              <a:t>in </a:t>
            </a:r>
            <a:r>
              <a:rPr lang="en-US" altLang="zh-CN" b="1" i="1" dirty="0">
                <a:latin typeface="Comic Sans MS" pitchFamily="66" charset="0"/>
                <a:ea typeface="宋体" charset="-122"/>
                <a:sym typeface="Greek Symbols" pitchFamily="18" charset="2"/>
              </a:rPr>
              <a:t>F</a:t>
            </a:r>
            <a:r>
              <a:rPr lang="en-US" altLang="zh-CN" b="1" dirty="0">
                <a:latin typeface="Comic Sans MS" pitchFamily="66" charset="0"/>
                <a:ea typeface="宋体" charset="-122"/>
                <a:sym typeface="Greek Symbols" pitchFamily="18" charset="2"/>
              </a:rPr>
              <a:t>.</a:t>
            </a:r>
          </a:p>
          <a:p>
            <a:pPr marL="381000" indent="-381000">
              <a:lnSpc>
                <a:spcPct val="120000"/>
              </a:lnSpc>
            </a:pPr>
            <a:r>
              <a:rPr lang="en-US" altLang="zh-CN" b="1" dirty="0">
                <a:solidFill>
                  <a:srgbClr val="0000FF"/>
                </a:solidFill>
                <a:latin typeface="Comic Sans MS" pitchFamily="66" charset="0"/>
                <a:ea typeface="宋体" charset="-122"/>
                <a:sym typeface="Monotype Sorts" pitchFamily="96" charset="2"/>
              </a:rPr>
              <a:t>To test if attribute A</a:t>
            </a:r>
            <a:r>
              <a:rPr lang="en-US" altLang="zh-CN" b="1" dirty="0">
                <a:solidFill>
                  <a:srgbClr val="0000FF"/>
                </a:solidFill>
                <a:latin typeface="Comic Sans MS" pitchFamily="66" charset="0"/>
                <a:ea typeface="宋体" charset="-122"/>
                <a:sym typeface="Symbol" pitchFamily="18" charset="2"/>
              </a:rPr>
              <a:t></a:t>
            </a:r>
            <a:r>
              <a:rPr lang="en-US" altLang="zh-CN" b="1" dirty="0">
                <a:solidFill>
                  <a:srgbClr val="0000FF"/>
                </a:solidFill>
                <a:latin typeface="Comic Sans MS" pitchFamily="66" charset="0"/>
                <a:ea typeface="宋体" charset="-122"/>
                <a:sym typeface="Monotype Sorts" pitchFamily="96" charset="2"/>
              </a:rPr>
              <a:t> is extraneous in </a:t>
            </a:r>
            <a:r>
              <a:rPr lang="en-US" altLang="zh-CN" b="1" dirty="0">
                <a:solidFill>
                  <a:srgbClr val="0000FF"/>
                </a:solidFill>
                <a:latin typeface="Comic Sans MS" pitchFamily="66" charset="0"/>
                <a:ea typeface="宋体" charset="-122"/>
                <a:sym typeface="Symbol" pitchFamily="18" charset="2"/>
              </a:rPr>
              <a:t></a:t>
            </a:r>
            <a:r>
              <a:rPr lang="en-US" altLang="zh-CN" b="1" dirty="0">
                <a:solidFill>
                  <a:schemeClr val="tx2"/>
                </a:solidFill>
                <a:latin typeface="Comic Sans MS" pitchFamily="66" charset="0"/>
                <a:ea typeface="宋体" charset="-122"/>
                <a:sym typeface="Monotype Sorts" pitchFamily="96" charset="2"/>
              </a:rPr>
              <a:t> </a:t>
            </a:r>
            <a:r>
              <a:rPr lang="en-US" altLang="zh-CN" b="1" dirty="0">
                <a:solidFill>
                  <a:srgbClr val="339933"/>
                </a:solidFill>
                <a:latin typeface="Comic Sans MS" pitchFamily="66" charset="0"/>
                <a:ea typeface="宋体" charset="-122"/>
                <a:sym typeface="Monotype Sorts" pitchFamily="96" charset="2"/>
              </a:rPr>
              <a:t>(</a:t>
            </a:r>
            <a:r>
              <a:rPr lang="zh-CN" altLang="en-US" b="1" dirty="0">
                <a:solidFill>
                  <a:srgbClr val="339933"/>
                </a:solidFill>
                <a:latin typeface="Comic Sans MS" pitchFamily="66" charset="0"/>
                <a:ea typeface="宋体" charset="-122"/>
                <a:sym typeface="Monotype Sorts" pitchFamily="96" charset="2"/>
              </a:rPr>
              <a:t>左侧</a:t>
            </a:r>
            <a:r>
              <a:rPr lang="en-US" altLang="zh-CN" b="1" dirty="0">
                <a:solidFill>
                  <a:srgbClr val="339933"/>
                </a:solidFill>
                <a:latin typeface="Comic Sans MS" pitchFamily="66" charset="0"/>
                <a:ea typeface="宋体" charset="-122"/>
                <a:sym typeface="Monotype Sorts" pitchFamily="96" charset="2"/>
              </a:rPr>
              <a:t>LHS)</a:t>
            </a:r>
          </a:p>
          <a:p>
            <a:pPr marL="800100" lvl="1" indent="-342900">
              <a:lnSpc>
                <a:spcPct val="120000"/>
              </a:lnSpc>
              <a:buFont typeface="Monotype Sorts" pitchFamily="96" charset="2"/>
              <a:buAutoNum type="arabicPeriod"/>
            </a:pPr>
            <a:r>
              <a:rPr lang="en-US" altLang="zh-CN" b="1" dirty="0">
                <a:latin typeface="Comic Sans MS" pitchFamily="66" charset="0"/>
                <a:ea typeface="宋体" charset="-122"/>
                <a:sym typeface="Greek Symbols" pitchFamily="18" charset="2"/>
              </a:rPr>
              <a:t>compute </a:t>
            </a:r>
            <a:r>
              <a:rPr lang="en-US" altLang="zh-CN" b="1" dirty="0">
                <a:solidFill>
                  <a:srgbClr val="0000FF"/>
                </a:solidFill>
                <a:latin typeface="Comic Sans MS" pitchFamily="66" charset="0"/>
                <a:ea typeface="宋体" charset="-122"/>
                <a:sym typeface="Greek Symbols" pitchFamily="18" charset="2"/>
              </a:rPr>
              <a:t>({</a:t>
            </a:r>
            <a:r>
              <a:rPr lang="en-US" altLang="zh-CN" b="1" dirty="0">
                <a:solidFill>
                  <a:srgbClr val="0000FF"/>
                </a:solidFill>
                <a:latin typeface="Comic Sans MS" pitchFamily="66" charset="0"/>
                <a:ea typeface="宋体" charset="-122"/>
                <a:sym typeface="Symbol" pitchFamily="18" charset="2"/>
              </a:rPr>
              <a:t>} </a:t>
            </a:r>
            <a:r>
              <a:rPr lang="en-US" altLang="zh-CN" b="1" dirty="0">
                <a:solidFill>
                  <a:srgbClr val="0000FF"/>
                </a:solidFill>
                <a:latin typeface="Comic Sans MS" pitchFamily="66" charset="0"/>
                <a:ea typeface="宋体" charset="-122"/>
                <a:sym typeface="Greek Symbols" pitchFamily="18" charset="2"/>
              </a:rPr>
              <a:t>– A</a:t>
            </a:r>
            <a:r>
              <a:rPr lang="en-US" altLang="zh-CN" b="1" dirty="0">
                <a:solidFill>
                  <a:srgbClr val="0000FF"/>
                </a:solidFill>
                <a:latin typeface="Comic Sans MS" pitchFamily="66" charset="0"/>
                <a:ea typeface="宋体" charset="-122"/>
                <a:sym typeface="Symbol" pitchFamily="18" charset="2"/>
              </a:rPr>
              <a:t>)</a:t>
            </a:r>
            <a:r>
              <a:rPr lang="en-US" altLang="zh-CN" sz="2800" b="1" baseline="30000" dirty="0">
                <a:solidFill>
                  <a:srgbClr val="0000FF"/>
                </a:solidFill>
                <a:latin typeface="Comic Sans MS" pitchFamily="66" charset="0"/>
                <a:ea typeface="宋体" charset="-122"/>
                <a:sym typeface="Symbol" pitchFamily="18" charset="2"/>
              </a:rPr>
              <a:t>+</a:t>
            </a:r>
            <a:r>
              <a:rPr lang="en-US" altLang="zh-CN" b="1" dirty="0">
                <a:latin typeface="Comic Sans MS" pitchFamily="66" charset="0"/>
                <a:ea typeface="宋体" charset="-122"/>
                <a:sym typeface="Symbol" pitchFamily="18" charset="2"/>
              </a:rPr>
              <a:t> using the dependencies in </a:t>
            </a:r>
            <a:r>
              <a:rPr lang="en-US" altLang="zh-CN" b="1" i="1" dirty="0">
                <a:latin typeface="Comic Sans MS" pitchFamily="66" charset="0"/>
                <a:ea typeface="宋体" charset="-122"/>
                <a:sym typeface="Greek Symbols" pitchFamily="18" charset="2"/>
              </a:rPr>
              <a:t>F</a:t>
            </a:r>
            <a:r>
              <a:rPr lang="en-US" altLang="zh-CN" b="1" dirty="0">
                <a:latin typeface="Comic Sans MS" pitchFamily="66" charset="0"/>
                <a:ea typeface="宋体" charset="-122"/>
                <a:sym typeface="Greek Symbols" pitchFamily="18" charset="2"/>
              </a:rPr>
              <a:t> </a:t>
            </a:r>
            <a:endParaRPr lang="en-US" altLang="zh-CN" b="1" dirty="0">
              <a:latin typeface="Comic Sans MS" pitchFamily="66" charset="0"/>
              <a:ea typeface="宋体" charset="-122"/>
              <a:sym typeface="Symbol" pitchFamily="18" charset="2"/>
            </a:endParaRPr>
          </a:p>
          <a:p>
            <a:pPr marL="800100" lvl="1" indent="-342900">
              <a:lnSpc>
                <a:spcPct val="120000"/>
              </a:lnSpc>
              <a:buFont typeface="Monotype Sorts" pitchFamily="96" charset="2"/>
              <a:buAutoNum type="arabicPeriod"/>
            </a:pPr>
            <a:r>
              <a:rPr lang="en-US" altLang="zh-CN" b="1" dirty="0">
                <a:latin typeface="Comic Sans MS" pitchFamily="66" charset="0"/>
                <a:ea typeface="宋体" charset="-122"/>
                <a:sym typeface="Symbol" pitchFamily="18" charset="2"/>
              </a:rPr>
              <a:t>check that </a:t>
            </a:r>
            <a:r>
              <a:rPr lang="en-US" altLang="zh-CN" b="1" dirty="0">
                <a:solidFill>
                  <a:srgbClr val="FF0000"/>
                </a:solidFill>
                <a:latin typeface="Comic Sans MS" pitchFamily="66" charset="0"/>
                <a:ea typeface="宋体" charset="-122"/>
                <a:sym typeface="Greek Symbols" pitchFamily="18" charset="2"/>
              </a:rPr>
              <a:t>({</a:t>
            </a:r>
            <a:r>
              <a:rPr lang="en-US" altLang="zh-CN" b="1" dirty="0">
                <a:solidFill>
                  <a:srgbClr val="FF0000"/>
                </a:solidFill>
                <a:latin typeface="Comic Sans MS" pitchFamily="66" charset="0"/>
                <a:ea typeface="宋体" charset="-122"/>
                <a:sym typeface="Symbol" pitchFamily="18" charset="2"/>
              </a:rPr>
              <a:t>} </a:t>
            </a:r>
            <a:r>
              <a:rPr lang="en-US" altLang="zh-CN" b="1" dirty="0">
                <a:solidFill>
                  <a:srgbClr val="FF0000"/>
                </a:solidFill>
                <a:latin typeface="Comic Sans MS" pitchFamily="66" charset="0"/>
                <a:ea typeface="宋体" charset="-122"/>
                <a:sym typeface="Greek Symbols" pitchFamily="18" charset="2"/>
              </a:rPr>
              <a:t>– A</a:t>
            </a:r>
            <a:r>
              <a:rPr lang="en-US" altLang="zh-CN" b="1" dirty="0">
                <a:solidFill>
                  <a:srgbClr val="FF0000"/>
                </a:solidFill>
                <a:latin typeface="Comic Sans MS" pitchFamily="66" charset="0"/>
                <a:ea typeface="宋体" charset="-122"/>
                <a:sym typeface="Symbol" pitchFamily="18" charset="2"/>
              </a:rPr>
              <a:t>)</a:t>
            </a:r>
            <a:r>
              <a:rPr lang="en-US" altLang="zh-CN" sz="2800" b="1" baseline="30000" dirty="0">
                <a:solidFill>
                  <a:srgbClr val="FF0000"/>
                </a:solidFill>
                <a:latin typeface="Comic Sans MS" pitchFamily="66" charset="0"/>
                <a:ea typeface="宋体" charset="-122"/>
                <a:sym typeface="Symbol" pitchFamily="18" charset="2"/>
              </a:rPr>
              <a:t>+</a:t>
            </a:r>
            <a:r>
              <a:rPr lang="en-US" altLang="zh-CN" b="1" dirty="0">
                <a:solidFill>
                  <a:srgbClr val="FF0000"/>
                </a:solidFill>
                <a:latin typeface="Comic Sans MS" pitchFamily="66" charset="0"/>
                <a:ea typeface="宋体" charset="-122"/>
                <a:sym typeface="Symbol" pitchFamily="18" charset="2"/>
              </a:rPr>
              <a:t> contains </a:t>
            </a:r>
            <a:r>
              <a:rPr lang="en-US" altLang="zh-CN" b="1" dirty="0">
                <a:latin typeface="Comic Sans MS" pitchFamily="66" charset="0"/>
                <a:ea typeface="宋体" charset="-122"/>
                <a:sym typeface="Greek Symbols" pitchFamily="18" charset="2"/>
              </a:rPr>
              <a:t>; if it does, </a:t>
            </a:r>
            <a:r>
              <a:rPr lang="en-US" altLang="zh-CN" b="1" i="1" dirty="0">
                <a:latin typeface="Comic Sans MS" pitchFamily="66" charset="0"/>
                <a:ea typeface="宋体" charset="-122"/>
                <a:sym typeface="Greek Symbols" pitchFamily="18" charset="2"/>
              </a:rPr>
              <a:t>A</a:t>
            </a:r>
            <a:r>
              <a:rPr lang="en-US" altLang="zh-CN" b="1" dirty="0">
                <a:latin typeface="Comic Sans MS" pitchFamily="66" charset="0"/>
                <a:ea typeface="宋体" charset="-122"/>
                <a:sym typeface="Greek Symbols" pitchFamily="18" charset="2"/>
              </a:rPr>
              <a:t> is extraneous</a:t>
            </a:r>
          </a:p>
          <a:p>
            <a:pPr marL="381000" indent="-381000">
              <a:lnSpc>
                <a:spcPct val="120000"/>
              </a:lnSpc>
            </a:pPr>
            <a:r>
              <a:rPr lang="en-US" altLang="zh-CN" b="1" dirty="0">
                <a:solidFill>
                  <a:srgbClr val="0000FF"/>
                </a:solidFill>
                <a:latin typeface="Comic Sans MS" pitchFamily="66" charset="0"/>
                <a:ea typeface="宋体" charset="-122"/>
                <a:sym typeface="Greek Symbols" pitchFamily="18" charset="2"/>
              </a:rPr>
              <a:t>To test if attribute </a:t>
            </a:r>
            <a:r>
              <a:rPr lang="en-US" altLang="zh-CN" b="1" i="1" dirty="0">
                <a:solidFill>
                  <a:srgbClr val="0000FF"/>
                </a:solidFill>
                <a:latin typeface="Comic Sans MS" pitchFamily="66" charset="0"/>
                <a:ea typeface="宋体" charset="-122"/>
                <a:sym typeface="Greek Symbols" pitchFamily="18" charset="2"/>
              </a:rPr>
              <a:t>A</a:t>
            </a:r>
            <a:r>
              <a:rPr lang="en-US" altLang="zh-CN" b="1" dirty="0">
                <a:solidFill>
                  <a:srgbClr val="0000FF"/>
                </a:solidFill>
                <a:latin typeface="Comic Sans MS" pitchFamily="66" charset="0"/>
                <a:ea typeface="宋体" charset="-122"/>
                <a:sym typeface="Symbol" pitchFamily="18" charset="2"/>
              </a:rPr>
              <a:t></a:t>
            </a:r>
            <a:r>
              <a:rPr lang="en-US" altLang="zh-CN" b="1" dirty="0">
                <a:solidFill>
                  <a:srgbClr val="0000FF"/>
                </a:solidFill>
                <a:latin typeface="Comic Sans MS" pitchFamily="66" charset="0"/>
                <a:ea typeface="宋体" charset="-122"/>
                <a:sym typeface="Greek Symbols" pitchFamily="18" charset="2"/>
              </a:rPr>
              <a:t> is extraneous in </a:t>
            </a:r>
            <a:r>
              <a:rPr lang="en-US" altLang="zh-CN" b="1" dirty="0">
                <a:solidFill>
                  <a:srgbClr val="0000FF"/>
                </a:solidFill>
                <a:latin typeface="Comic Sans MS" pitchFamily="66" charset="0"/>
                <a:ea typeface="宋体" charset="-122"/>
                <a:sym typeface="Symbol" pitchFamily="18" charset="2"/>
              </a:rPr>
              <a:t></a:t>
            </a:r>
            <a:r>
              <a:rPr lang="en-US" altLang="zh-CN" b="1" dirty="0">
                <a:latin typeface="Comic Sans MS" pitchFamily="66" charset="0"/>
                <a:ea typeface="宋体" charset="-122"/>
                <a:sym typeface="Greek Symbols" pitchFamily="18" charset="2"/>
              </a:rPr>
              <a:t> </a:t>
            </a:r>
            <a:r>
              <a:rPr lang="en-US" altLang="zh-CN" b="1" dirty="0">
                <a:solidFill>
                  <a:srgbClr val="339933"/>
                </a:solidFill>
                <a:latin typeface="Comic Sans MS" pitchFamily="66" charset="0"/>
                <a:ea typeface="宋体" charset="-122"/>
                <a:sym typeface="Monotype Sorts" pitchFamily="96" charset="2"/>
              </a:rPr>
              <a:t>(</a:t>
            </a:r>
            <a:r>
              <a:rPr lang="zh-CN" altLang="en-US" b="1" dirty="0">
                <a:solidFill>
                  <a:srgbClr val="339933"/>
                </a:solidFill>
                <a:latin typeface="Comic Sans MS" pitchFamily="66" charset="0"/>
                <a:ea typeface="宋体" charset="-122"/>
                <a:sym typeface="Monotype Sorts" pitchFamily="96" charset="2"/>
              </a:rPr>
              <a:t>右侧</a:t>
            </a:r>
            <a:r>
              <a:rPr lang="en-US" altLang="zh-CN" b="1" dirty="0">
                <a:solidFill>
                  <a:srgbClr val="339933"/>
                </a:solidFill>
                <a:latin typeface="Comic Sans MS" pitchFamily="66" charset="0"/>
                <a:ea typeface="宋体" charset="-122"/>
                <a:sym typeface="Monotype Sorts" pitchFamily="96" charset="2"/>
              </a:rPr>
              <a:t>RHS)</a:t>
            </a:r>
            <a:endParaRPr lang="en-US" altLang="zh-CN" b="1" dirty="0">
              <a:latin typeface="Comic Sans MS" pitchFamily="66" charset="0"/>
              <a:ea typeface="宋体" charset="-122"/>
              <a:sym typeface="Greek Symbols" pitchFamily="18" charset="2"/>
            </a:endParaRPr>
          </a:p>
          <a:p>
            <a:pPr marL="800100" lvl="1" indent="-342900">
              <a:lnSpc>
                <a:spcPct val="120000"/>
              </a:lnSpc>
              <a:buFont typeface="Monotype Sorts" pitchFamily="96" charset="2"/>
              <a:buAutoNum type="arabicPeriod"/>
            </a:pPr>
            <a:r>
              <a:rPr lang="en-US" altLang="zh-CN" b="1" dirty="0">
                <a:latin typeface="Comic Sans MS" pitchFamily="66" charset="0"/>
                <a:ea typeface="宋体" charset="-122"/>
                <a:sym typeface="Greek Symbols" pitchFamily="18" charset="2"/>
              </a:rPr>
              <a:t>compute </a:t>
            </a:r>
            <a:r>
              <a:rPr lang="en-US" altLang="zh-CN" b="1" dirty="0">
                <a:latin typeface="Comic Sans MS" pitchFamily="66" charset="0"/>
                <a:ea typeface="宋体" charset="-122"/>
                <a:sym typeface="Symbol" pitchFamily="18" charset="2"/>
              </a:rPr>
              <a:t></a:t>
            </a:r>
            <a:r>
              <a:rPr lang="en-US" altLang="zh-CN" sz="2800" b="1" baseline="30000" dirty="0">
                <a:latin typeface="Comic Sans MS" pitchFamily="66" charset="0"/>
                <a:ea typeface="宋体" charset="-122"/>
                <a:sym typeface="Greek Symbols" pitchFamily="18" charset="2"/>
              </a:rPr>
              <a:t>+ </a:t>
            </a:r>
            <a:r>
              <a:rPr lang="en-US" altLang="zh-CN" b="1" dirty="0">
                <a:latin typeface="Comic Sans MS" pitchFamily="66" charset="0"/>
                <a:ea typeface="宋体" charset="-122"/>
                <a:sym typeface="Greek Symbols" pitchFamily="18" charset="2"/>
              </a:rPr>
              <a:t>using only the dependencies in </a:t>
            </a:r>
            <a:r>
              <a:rPr lang="en-US" altLang="zh-CN" b="1" i="1" dirty="0">
                <a:solidFill>
                  <a:srgbClr val="0000FF"/>
                </a:solidFill>
                <a:latin typeface="Comic Sans MS" pitchFamily="66" charset="0"/>
                <a:ea typeface="宋体" charset="-122"/>
                <a:sym typeface="Greek Symbols" pitchFamily="18" charset="2"/>
              </a:rPr>
              <a:t>F’</a:t>
            </a:r>
            <a:r>
              <a:rPr lang="en-US" altLang="zh-CN" b="1" dirty="0">
                <a:solidFill>
                  <a:srgbClr val="0000FF"/>
                </a:solidFill>
                <a:latin typeface="Comic Sans MS" pitchFamily="66" charset="0"/>
                <a:ea typeface="宋体" charset="-122"/>
                <a:sym typeface="Greek Symbols" pitchFamily="18" charset="2"/>
              </a:rPr>
              <a:t> = (</a:t>
            </a:r>
            <a:r>
              <a:rPr lang="en-US" altLang="zh-CN" b="1" i="1" dirty="0">
                <a:solidFill>
                  <a:srgbClr val="0000FF"/>
                </a:solidFill>
                <a:latin typeface="Comic Sans MS" pitchFamily="66" charset="0"/>
                <a:ea typeface="宋体" charset="-122"/>
                <a:sym typeface="Greek Symbols" pitchFamily="18" charset="2"/>
              </a:rPr>
              <a:t>F</a:t>
            </a:r>
            <a:r>
              <a:rPr lang="en-US" altLang="zh-CN" b="1" dirty="0">
                <a:solidFill>
                  <a:srgbClr val="0000FF"/>
                </a:solidFill>
                <a:latin typeface="Comic Sans MS" pitchFamily="66" charset="0"/>
                <a:ea typeface="宋体" charset="-122"/>
                <a:sym typeface="Greek Symbols" pitchFamily="18" charset="2"/>
              </a:rPr>
              <a:t>  – {</a:t>
            </a:r>
            <a:r>
              <a:rPr lang="en-US" altLang="zh-CN" b="1" dirty="0">
                <a:solidFill>
                  <a:srgbClr val="0000FF"/>
                </a:solidFill>
                <a:latin typeface="Comic Sans MS" pitchFamily="66" charset="0"/>
                <a:ea typeface="宋体" charset="-122"/>
                <a:sym typeface="Symbol" pitchFamily="18" charset="2"/>
              </a:rPr>
              <a:t></a:t>
            </a:r>
            <a:r>
              <a:rPr lang="en-US" altLang="zh-CN" b="1" dirty="0">
                <a:solidFill>
                  <a:srgbClr val="0000FF"/>
                </a:solidFill>
                <a:latin typeface="Comic Sans MS" pitchFamily="66" charset="0"/>
                <a:ea typeface="宋体" charset="-122"/>
                <a:sym typeface="Greek Symbols" pitchFamily="18" charset="2"/>
              </a:rPr>
              <a:t>}) </a:t>
            </a:r>
            <a:r>
              <a:rPr lang="en-US" altLang="zh-CN" b="1" dirty="0">
                <a:solidFill>
                  <a:srgbClr val="0000FF"/>
                </a:solidFill>
                <a:latin typeface="Comic Sans MS" pitchFamily="66" charset="0"/>
                <a:ea typeface="宋体" charset="-122"/>
                <a:sym typeface="Symbol" pitchFamily="18" charset="2"/>
              </a:rPr>
              <a:t> {</a:t>
            </a:r>
            <a:r>
              <a:rPr lang="en-US" altLang="zh-CN" b="1" dirty="0">
                <a:solidFill>
                  <a:srgbClr val="0000FF"/>
                </a:solidFill>
                <a:latin typeface="Comic Sans MS" pitchFamily="66" charset="0"/>
                <a:ea typeface="宋体" charset="-122"/>
                <a:sym typeface="Greek Symbols" pitchFamily="18" charset="2"/>
              </a:rPr>
              <a:t>(</a:t>
            </a:r>
            <a:r>
              <a:rPr lang="en-US" altLang="zh-CN" b="1" dirty="0">
                <a:solidFill>
                  <a:srgbClr val="0000FF"/>
                </a:solidFill>
                <a:latin typeface="Comic Sans MS" pitchFamily="66" charset="0"/>
                <a:ea typeface="宋体" charset="-122"/>
                <a:sym typeface="Symbol" pitchFamily="18" charset="2"/>
              </a:rPr>
              <a:t></a:t>
            </a:r>
            <a:r>
              <a:rPr lang="en-US" altLang="zh-CN" b="1" i="1" dirty="0">
                <a:solidFill>
                  <a:srgbClr val="0000FF"/>
                </a:solidFill>
                <a:latin typeface="Comic Sans MS" pitchFamily="66" charset="0"/>
                <a:ea typeface="宋体" charset="-122"/>
                <a:sym typeface="Greek Symbols" pitchFamily="18" charset="2"/>
              </a:rPr>
              <a:t> </a:t>
            </a:r>
            <a:r>
              <a:rPr lang="en-US" altLang="zh-CN" b="1" dirty="0">
                <a:solidFill>
                  <a:srgbClr val="0000FF"/>
                </a:solidFill>
                <a:latin typeface="Comic Sans MS" pitchFamily="66" charset="0"/>
                <a:ea typeface="宋体" charset="-122"/>
                <a:sym typeface="Greek Symbols" pitchFamily="18" charset="2"/>
              </a:rPr>
              <a:t>– </a:t>
            </a:r>
            <a:r>
              <a:rPr lang="en-US" altLang="zh-CN" b="1" i="1" dirty="0">
                <a:solidFill>
                  <a:srgbClr val="0000FF"/>
                </a:solidFill>
                <a:latin typeface="Comic Sans MS" pitchFamily="66" charset="0"/>
                <a:ea typeface="宋体" charset="-122"/>
                <a:sym typeface="Greek Symbols" pitchFamily="18" charset="2"/>
              </a:rPr>
              <a:t>A</a:t>
            </a:r>
            <a:r>
              <a:rPr lang="en-US" altLang="zh-CN" b="1" dirty="0">
                <a:solidFill>
                  <a:srgbClr val="0000FF"/>
                </a:solidFill>
                <a:latin typeface="Comic Sans MS" pitchFamily="66" charset="0"/>
                <a:ea typeface="宋体" charset="-122"/>
                <a:sym typeface="Greek Symbols" pitchFamily="18" charset="2"/>
              </a:rPr>
              <a:t>)},</a:t>
            </a:r>
            <a:r>
              <a:rPr lang="en-US" altLang="zh-CN" b="1" dirty="0">
                <a:latin typeface="Comic Sans MS" pitchFamily="66" charset="0"/>
                <a:ea typeface="宋体" charset="-122"/>
                <a:sym typeface="Greek Symbols" pitchFamily="18" charset="2"/>
              </a:rPr>
              <a:t> </a:t>
            </a:r>
          </a:p>
          <a:p>
            <a:pPr marL="800100" lvl="1" indent="-342900">
              <a:lnSpc>
                <a:spcPct val="120000"/>
              </a:lnSpc>
              <a:buFont typeface="Monotype Sorts" pitchFamily="96" charset="2"/>
              <a:buAutoNum type="arabicPeriod"/>
            </a:pPr>
            <a:r>
              <a:rPr lang="en-US" altLang="zh-CN" b="1" dirty="0">
                <a:latin typeface="Comic Sans MS" pitchFamily="66" charset="0"/>
                <a:ea typeface="宋体" charset="-122"/>
                <a:sym typeface="Greek Symbols" pitchFamily="18" charset="2"/>
              </a:rPr>
              <a:t>check that </a:t>
            </a:r>
            <a:r>
              <a:rPr lang="en-US" altLang="zh-CN" b="1" dirty="0">
                <a:solidFill>
                  <a:srgbClr val="FF0000"/>
                </a:solidFill>
                <a:latin typeface="Comic Sans MS" pitchFamily="66" charset="0"/>
                <a:ea typeface="宋体" charset="-122"/>
                <a:sym typeface="Symbol" pitchFamily="18" charset="2"/>
              </a:rPr>
              <a:t></a:t>
            </a:r>
            <a:r>
              <a:rPr lang="en-US" altLang="zh-CN" sz="2800" b="1" baseline="30000" dirty="0">
                <a:solidFill>
                  <a:srgbClr val="FF0000"/>
                </a:solidFill>
                <a:latin typeface="Comic Sans MS" pitchFamily="66" charset="0"/>
                <a:ea typeface="宋体" charset="-122"/>
                <a:sym typeface="Greek Symbols" pitchFamily="18" charset="2"/>
              </a:rPr>
              <a:t>+ </a:t>
            </a:r>
            <a:r>
              <a:rPr lang="en-US" altLang="zh-CN" b="1" dirty="0">
                <a:solidFill>
                  <a:srgbClr val="FF0000"/>
                </a:solidFill>
                <a:latin typeface="Comic Sans MS" pitchFamily="66" charset="0"/>
                <a:ea typeface="宋体" charset="-122"/>
                <a:sym typeface="Greek Symbols" pitchFamily="18" charset="2"/>
              </a:rPr>
              <a:t>contains </a:t>
            </a:r>
            <a:r>
              <a:rPr lang="en-US" altLang="zh-CN" b="1" i="1" dirty="0">
                <a:solidFill>
                  <a:srgbClr val="FF0000"/>
                </a:solidFill>
                <a:latin typeface="Comic Sans MS" pitchFamily="66" charset="0"/>
                <a:ea typeface="宋体" charset="-122"/>
                <a:sym typeface="Greek Symbols" pitchFamily="18" charset="2"/>
              </a:rPr>
              <a:t>A</a:t>
            </a:r>
            <a:r>
              <a:rPr lang="en-US" altLang="zh-CN" b="1" i="1" dirty="0">
                <a:latin typeface="Comic Sans MS" pitchFamily="66" charset="0"/>
                <a:ea typeface="宋体" charset="-122"/>
                <a:sym typeface="Greek Symbols" pitchFamily="18" charset="2"/>
              </a:rPr>
              <a:t>; </a:t>
            </a:r>
            <a:r>
              <a:rPr lang="en-US" altLang="zh-CN" b="1" dirty="0">
                <a:latin typeface="Comic Sans MS" pitchFamily="66" charset="0"/>
                <a:ea typeface="宋体" charset="-122"/>
                <a:sym typeface="Greek Symbols" pitchFamily="18" charset="2"/>
              </a:rPr>
              <a:t>if it does</a:t>
            </a:r>
            <a:r>
              <a:rPr lang="en-US" altLang="zh-CN" b="1" i="1" dirty="0">
                <a:latin typeface="Comic Sans MS" pitchFamily="66" charset="0"/>
                <a:ea typeface="宋体" charset="-122"/>
                <a:sym typeface="Greek Symbols" pitchFamily="18" charset="2"/>
              </a:rPr>
              <a:t>, A </a:t>
            </a:r>
            <a:r>
              <a:rPr lang="en-US" altLang="zh-CN" b="1" dirty="0">
                <a:latin typeface="Comic Sans MS" pitchFamily="66" charset="0"/>
                <a:ea typeface="宋体" charset="-122"/>
                <a:sym typeface="Greek Symbols" pitchFamily="18" charset="2"/>
              </a:rPr>
              <a:t>is extraneous</a:t>
            </a:r>
            <a:endParaRPr lang="zh-CN" altLang="en-US" sz="2000" dirty="0">
              <a:latin typeface="Comic Sans MS" pitchFamily="66" charset="0"/>
            </a:endParaRPr>
          </a:p>
        </p:txBody>
      </p:sp>
    </p:spTree>
    <p:extLst>
      <p:ext uri="{BB962C8B-B14F-4D97-AF65-F5344CB8AC3E}">
        <p14:creationId xmlns:p14="http://schemas.microsoft.com/office/powerpoint/2010/main" val="7207586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0C028-CCDE-419E-B08C-40B7123E7123}"/>
              </a:ext>
            </a:extLst>
          </p:cNvPr>
          <p:cNvSpPr>
            <a:spLocks noGrp="1"/>
          </p:cNvSpPr>
          <p:nvPr>
            <p:ph type="title"/>
          </p:nvPr>
        </p:nvSpPr>
        <p:spPr/>
        <p:txBody>
          <a:bodyPr/>
          <a:lstStyle/>
          <a:p>
            <a:pPr algn="ctr"/>
            <a:r>
              <a:rPr lang="en-US" altLang="zh-CN" dirty="0">
                <a:latin typeface="Comic Sans MS" pitchFamily="66" charset="0"/>
              </a:rPr>
              <a:t>Canonical Cover</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6EA6CC-93DB-42A6-8DEE-232A3C50C179}"/>
                  </a:ext>
                </a:extLst>
              </p:cNvPr>
              <p:cNvSpPr>
                <a:spLocks noGrp="1"/>
              </p:cNvSpPr>
              <p:nvPr>
                <p:ph idx="1"/>
              </p:nvPr>
            </p:nvSpPr>
            <p:spPr>
              <a:xfrm>
                <a:off x="251520" y="627534"/>
                <a:ext cx="8568952" cy="4032448"/>
              </a:xfrm>
            </p:spPr>
            <p:txBody>
              <a:bodyPr/>
              <a:lstStyle/>
              <a:p>
                <a:r>
                  <a:rPr lang="en-US" altLang="zh-CN" sz="2000" b="1" dirty="0">
                    <a:solidFill>
                      <a:srgbClr val="FF0000"/>
                    </a:solidFill>
                    <a:latin typeface="Comic Sans MS" pitchFamily="66" charset="0"/>
                  </a:rPr>
                  <a:t>A canonical cover </a:t>
                </a:r>
                <a:r>
                  <a:rPr lang="en-US" altLang="zh-CN" sz="2000" dirty="0">
                    <a:latin typeface="Comic Sans MS" pitchFamily="66" charset="0"/>
                  </a:rPr>
                  <a:t>for </a:t>
                </a:r>
                <a:r>
                  <a:rPr lang="en-US" altLang="zh-CN" sz="2000" b="1" dirty="0">
                    <a:solidFill>
                      <a:srgbClr val="1F07CF"/>
                    </a:solidFill>
                    <a:latin typeface="Comic Sans MS" pitchFamily="66" charset="0"/>
                  </a:rPr>
                  <a:t>F</a:t>
                </a:r>
                <a:r>
                  <a:rPr lang="en-US" altLang="zh-CN" sz="2000" dirty="0">
                    <a:latin typeface="Comic Sans MS" pitchFamily="66" charset="0"/>
                  </a:rPr>
                  <a:t> is a set of FDs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𝑭</m:t>
                        </m:r>
                      </m:e>
                      <m:sub>
                        <m:r>
                          <a:rPr lang="en-US" altLang="zh-CN" sz="2000" b="1" i="1" smtClean="0">
                            <a:solidFill>
                              <a:srgbClr val="1F07CF"/>
                            </a:solidFill>
                            <a:latin typeface="Cambria Math" panose="02040503050406030204" pitchFamily="18" charset="0"/>
                          </a:rPr>
                          <m:t>𝒄</m:t>
                        </m:r>
                      </m:sub>
                    </m:sSub>
                  </m:oMath>
                </a14:m>
                <a:r>
                  <a:rPr lang="en-US" altLang="zh-CN" sz="2000" dirty="0">
                    <a:latin typeface="Comic Sans MS" pitchFamily="66" charset="0"/>
                  </a:rPr>
                  <a:t> such that </a:t>
                </a:r>
              </a:p>
              <a:p>
                <a:pPr lvl="1"/>
                <a14:m>
                  <m:oMath xmlns:m="http://schemas.openxmlformats.org/officeDocument/2006/math">
                    <m:r>
                      <a:rPr lang="en-US" altLang="zh-CN" sz="1800" b="0" i="1" smtClean="0">
                        <a:solidFill>
                          <a:srgbClr val="1B06BA"/>
                        </a:solidFill>
                        <a:latin typeface="Cambria Math" panose="02040503050406030204" pitchFamily="18" charset="0"/>
                      </a:rPr>
                      <m:t>𝐹</m:t>
                    </m:r>
                  </m:oMath>
                </a14:m>
                <a:r>
                  <a:rPr lang="en-US" altLang="zh-CN" sz="1800" dirty="0">
                    <a:solidFill>
                      <a:srgbClr val="1B06BA"/>
                    </a:solidFill>
                    <a:latin typeface="Comic Sans MS" pitchFamily="66" charset="0"/>
                  </a:rPr>
                  <a:t> logically implies all dependencies in </a:t>
                </a:r>
                <a14:m>
                  <m:oMath xmlns:m="http://schemas.openxmlformats.org/officeDocument/2006/math">
                    <m:sSub>
                      <m:sSubPr>
                        <m:ctrlPr>
                          <a:rPr lang="en-US" altLang="zh-CN" sz="1800" i="1" smtClean="0">
                            <a:solidFill>
                              <a:srgbClr val="1B06BA"/>
                            </a:solidFill>
                            <a:latin typeface="Cambria Math" panose="02040503050406030204" pitchFamily="18" charset="0"/>
                          </a:rPr>
                        </m:ctrlPr>
                      </m:sSubPr>
                      <m:e>
                        <m:r>
                          <a:rPr lang="en-US" altLang="zh-CN" sz="1800" b="0" i="1" smtClean="0">
                            <a:solidFill>
                              <a:srgbClr val="1B06BA"/>
                            </a:solidFill>
                            <a:latin typeface="Cambria Math" panose="02040503050406030204" pitchFamily="18" charset="0"/>
                          </a:rPr>
                          <m:t>𝐹</m:t>
                        </m:r>
                      </m:e>
                      <m:sub>
                        <m:r>
                          <a:rPr lang="en-US" altLang="zh-CN" sz="1800" b="0" i="1" smtClean="0">
                            <a:solidFill>
                              <a:srgbClr val="1B06BA"/>
                            </a:solidFill>
                            <a:latin typeface="Cambria Math" panose="02040503050406030204" pitchFamily="18" charset="0"/>
                          </a:rPr>
                          <m:t>𝑐</m:t>
                        </m:r>
                      </m:sub>
                    </m:sSub>
                  </m:oMath>
                </a14:m>
                <a:r>
                  <a:rPr lang="en-US" altLang="zh-CN" sz="1800" dirty="0">
                    <a:solidFill>
                      <a:srgbClr val="1B06BA"/>
                    </a:solidFill>
                    <a:latin typeface="Comic Sans MS" pitchFamily="66" charset="0"/>
                  </a:rPr>
                  <a:t>, and </a:t>
                </a:r>
              </a:p>
              <a:p>
                <a:pPr lvl="1"/>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r>
                      <a:rPr lang="en-US" altLang="zh-CN" sz="1800" i="1">
                        <a:solidFill>
                          <a:srgbClr val="1B06BA"/>
                        </a:solidFill>
                        <a:latin typeface="Cambria Math" panose="02040503050406030204" pitchFamily="18" charset="0"/>
                      </a:rPr>
                      <m:t> </m:t>
                    </m:r>
                  </m:oMath>
                </a14:m>
                <a:r>
                  <a:rPr lang="en-US" altLang="zh-CN" sz="1800" dirty="0">
                    <a:solidFill>
                      <a:srgbClr val="1B06BA"/>
                    </a:solidFill>
                    <a:latin typeface="Comic Sans MS" pitchFamily="66" charset="0"/>
                  </a:rPr>
                  <a:t>logically implies all dependencies in </a:t>
                </a:r>
                <a14:m>
                  <m:oMath xmlns:m="http://schemas.openxmlformats.org/officeDocument/2006/math">
                    <m:r>
                      <a:rPr lang="en-US" altLang="zh-CN" sz="1800" b="0" i="1" smtClean="0">
                        <a:solidFill>
                          <a:srgbClr val="1B06BA"/>
                        </a:solidFill>
                        <a:latin typeface="Cambria Math" panose="02040503050406030204" pitchFamily="18" charset="0"/>
                      </a:rPr>
                      <m:t>𝐹</m:t>
                    </m:r>
                  </m:oMath>
                </a14:m>
                <a:r>
                  <a:rPr lang="en-US" altLang="zh-CN" sz="1800" dirty="0">
                    <a:solidFill>
                      <a:srgbClr val="1B06BA"/>
                    </a:solidFill>
                    <a:latin typeface="Comic Sans MS" pitchFamily="66" charset="0"/>
                  </a:rPr>
                  <a:t>, and</a:t>
                </a:r>
              </a:p>
              <a:p>
                <a:pPr lvl="1"/>
                <a:r>
                  <a:rPr lang="en-US" altLang="zh-CN" sz="1800" dirty="0">
                    <a:solidFill>
                      <a:srgbClr val="1B06BA"/>
                    </a:solidFill>
                    <a:latin typeface="Comic Sans MS" pitchFamily="66" charset="0"/>
                  </a:rPr>
                  <a:t>No FD in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oMath>
                </a14:m>
                <a:r>
                  <a:rPr lang="en-US" altLang="zh-CN" sz="1800" dirty="0">
                    <a:solidFill>
                      <a:srgbClr val="1B06BA"/>
                    </a:solidFill>
                    <a:latin typeface="Comic Sans MS" pitchFamily="66" charset="0"/>
                  </a:rPr>
                  <a:t> contains an extraneous attribute, and</a:t>
                </a:r>
              </a:p>
              <a:p>
                <a:pPr lvl="1"/>
                <a:r>
                  <a:rPr lang="en-US" altLang="zh-CN" sz="1800" dirty="0">
                    <a:solidFill>
                      <a:srgbClr val="1B06BA"/>
                    </a:solidFill>
                    <a:latin typeface="Comic Sans MS" pitchFamily="66" charset="0"/>
                  </a:rPr>
                  <a:t>Each left side of FD in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oMath>
                </a14:m>
                <a:r>
                  <a:rPr lang="en-US" altLang="zh-CN" sz="1800" dirty="0">
                    <a:solidFill>
                      <a:srgbClr val="1B06BA"/>
                    </a:solidFill>
                    <a:latin typeface="Comic Sans MS" pitchFamily="66" charset="0"/>
                  </a:rPr>
                  <a:t> is unique, i.e., there are no two FDs </a:t>
                </a:r>
                <a14:m>
                  <m:oMath xmlns:m="http://schemas.openxmlformats.org/officeDocument/2006/math">
                    <m:sSub>
                      <m:sSubPr>
                        <m:ctrlPr>
                          <a:rPr lang="en-US" altLang="zh-CN" sz="1800" i="1" smtClean="0">
                            <a:solidFill>
                              <a:srgbClr val="1B06BA"/>
                            </a:solidFill>
                            <a:latin typeface="Cambria Math" panose="02040503050406030204" pitchFamily="18" charset="0"/>
                          </a:rPr>
                        </m:ctrlPr>
                      </m:sSubPr>
                      <m:e>
                        <m:r>
                          <a:rPr lang="zh-CN" altLang="en-US" sz="1800" i="1" smtClean="0">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1</m:t>
                        </m:r>
                      </m:sub>
                    </m:sSub>
                    <m:sSub>
                      <m:sSubPr>
                        <m:ctrlPr>
                          <a:rPr lang="en-US" altLang="zh-CN" sz="1800" i="1" smtClean="0">
                            <a:solidFill>
                              <a:srgbClr val="1B06BA"/>
                            </a:solidFill>
                            <a:latin typeface="Cambria Math" panose="020405030504060302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rPr>
                          <m:t>→</m:t>
                        </m:r>
                        <m:r>
                          <a:rPr lang="zh-CN" altLang="en-US" sz="1800" i="1" smtClean="0">
                            <a:solidFill>
                              <a:srgbClr val="1B06BA"/>
                            </a:solidFill>
                            <a:latin typeface="Cambria Math" panose="02040503050406030204" pitchFamily="18" charset="0"/>
                          </a:rPr>
                          <m:t>𝛽</m:t>
                        </m:r>
                      </m:e>
                      <m:sub>
                        <m:r>
                          <a:rPr lang="en-US" altLang="zh-CN" sz="1800" b="0" i="1" smtClean="0">
                            <a:solidFill>
                              <a:srgbClr val="1B06BA"/>
                            </a:solidFill>
                            <a:latin typeface="Cambria Math" panose="02040503050406030204" pitchFamily="18" charset="0"/>
                          </a:rPr>
                          <m:t>1</m:t>
                        </m:r>
                      </m:sub>
                    </m:sSub>
                  </m:oMath>
                </a14:m>
                <a:r>
                  <a:rPr lang="en-US" altLang="zh-CN" sz="1800" dirty="0">
                    <a:solidFill>
                      <a:srgbClr val="1B06BA"/>
                    </a:solidFill>
                    <a:latin typeface="Comic Sans MS" pitchFamily="66" charset="0"/>
                  </a:rPr>
                  <a:t> and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2</m:t>
                        </m:r>
                      </m:sub>
                    </m:sSub>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ea typeface="Cambria Math" panose="02040503050406030204" pitchFamily="18" charset="0"/>
                          </a:rPr>
                          <m:t>→</m:t>
                        </m:r>
                        <m:r>
                          <a:rPr lang="zh-CN" altLang="en-US" sz="1800" i="1">
                            <a:solidFill>
                              <a:srgbClr val="1B06BA"/>
                            </a:solidFill>
                            <a:latin typeface="Cambria Math" panose="02040503050406030204" pitchFamily="18" charset="0"/>
                          </a:rPr>
                          <m:t>𝛽</m:t>
                        </m:r>
                      </m:e>
                      <m:sub>
                        <m:r>
                          <a:rPr lang="en-US" altLang="zh-CN" sz="1800" b="0" i="1" smtClean="0">
                            <a:solidFill>
                              <a:srgbClr val="1B06BA"/>
                            </a:solidFill>
                            <a:latin typeface="Cambria Math" panose="02040503050406030204" pitchFamily="18" charset="0"/>
                          </a:rPr>
                          <m:t>2</m:t>
                        </m:r>
                      </m:sub>
                    </m:sSub>
                  </m:oMath>
                </a14:m>
                <a:r>
                  <a:rPr lang="en-US" altLang="zh-CN" sz="1800" dirty="0">
                    <a:solidFill>
                      <a:srgbClr val="1B06BA"/>
                    </a:solidFill>
                    <a:latin typeface="Comic Sans MS" pitchFamily="66" charset="0"/>
                  </a:rPr>
                  <a:t> such that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i="1">
                            <a:solidFill>
                              <a:srgbClr val="1B06BA"/>
                            </a:solidFill>
                            <a:latin typeface="Cambria Math" panose="02040503050406030204" pitchFamily="18" charset="0"/>
                          </a:rPr>
                          <m:t>1</m:t>
                        </m:r>
                      </m:sub>
                    </m:sSub>
                    <m:r>
                      <a:rPr lang="en-US" altLang="zh-CN" sz="1800" b="0" i="1" smtClean="0">
                        <a:solidFill>
                          <a:srgbClr val="1B06BA"/>
                        </a:solidFill>
                        <a:latin typeface="Cambria Math" panose="02040503050406030204" pitchFamily="18" charset="0"/>
                      </a:rPr>
                      <m:t>=</m:t>
                    </m:r>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2</m:t>
                        </m:r>
                      </m:sub>
                    </m:sSub>
                  </m:oMath>
                </a14:m>
                <a:endParaRPr lang="en-US" altLang="zh-CN" sz="1800" dirty="0">
                  <a:solidFill>
                    <a:srgbClr val="1B06BA"/>
                  </a:solidFill>
                  <a:latin typeface="Comic Sans MS" pitchFamily="66" charset="0"/>
                </a:endParaRPr>
              </a:p>
              <a:p>
                <a:r>
                  <a:rPr lang="en-US" altLang="zh-CN" sz="2000" dirty="0">
                    <a:latin typeface="Comic Sans MS" pitchFamily="66" charset="0"/>
                  </a:rPr>
                  <a:t>To compute a canonical cover for </a:t>
                </a:r>
                <a14:m>
                  <m:oMath xmlns:m="http://schemas.openxmlformats.org/officeDocument/2006/math">
                    <m:r>
                      <a:rPr lang="en-US" altLang="zh-CN" sz="2000" b="0" i="1" smtClean="0">
                        <a:latin typeface="Cambria Math" panose="02040503050406030204" pitchFamily="18" charset="0"/>
                      </a:rPr>
                      <m:t>𝐹</m:t>
                    </m:r>
                  </m:oMath>
                </a14:m>
                <a:r>
                  <a:rPr lang="en-US" altLang="zh-CN" sz="2000" dirty="0">
                    <a:latin typeface="Comic Sans MS" pitchFamily="66" charset="0"/>
                  </a:rPr>
                  <a:t>:</a:t>
                </a:r>
                <a:br>
                  <a:rPr lang="en-US" altLang="zh-CN" sz="2000" dirty="0">
                    <a:latin typeface="Comic Sans MS" pitchFamily="66" charset="0"/>
                  </a:rPr>
                </a:br>
                <a:r>
                  <a:rPr lang="en-US" altLang="zh-CN" sz="1800" b="1" i="1" dirty="0">
                    <a:solidFill>
                      <a:srgbClr val="1B06BA"/>
                    </a:solidFill>
                    <a:latin typeface="Comic Sans MS" pitchFamily="66" charset="0"/>
                    <a:cs typeface="Times New Roman" panose="02020603050405020304" pitchFamily="18" charset="0"/>
                  </a:rPr>
                  <a:t>repeat</a:t>
                </a:r>
                <a:br>
                  <a:rPr lang="en-US" altLang="zh-CN" sz="1800" i="1" dirty="0">
                    <a:solidFill>
                      <a:srgbClr val="1B06BA"/>
                    </a:solidFill>
                    <a:latin typeface="Comic Sans MS" pitchFamily="66" charset="0"/>
                    <a:cs typeface="Times New Roman" panose="02020603050405020304" pitchFamily="18" charset="0"/>
                  </a:rPr>
                </a:br>
                <a:r>
                  <a:rPr lang="en-US" altLang="zh-CN" sz="1800" i="1" dirty="0">
                    <a:solidFill>
                      <a:srgbClr val="1B06BA"/>
                    </a:solidFill>
                    <a:latin typeface="Comic Sans MS" pitchFamily="66" charset="0"/>
                    <a:cs typeface="Times New Roman" panose="02020603050405020304" pitchFamily="18" charset="0"/>
                  </a:rPr>
                  <a:t>  use the </a:t>
                </a:r>
                <a:r>
                  <a:rPr lang="en-US" altLang="zh-CN" sz="1800" i="1" dirty="0">
                    <a:solidFill>
                      <a:srgbClr val="FF0000"/>
                    </a:solidFill>
                    <a:latin typeface="Comic Sans MS" pitchFamily="66" charset="0"/>
                    <a:cs typeface="Times New Roman" panose="02020603050405020304" pitchFamily="18" charset="0"/>
                  </a:rPr>
                  <a:t>union rule </a:t>
                </a:r>
                <a:r>
                  <a:rPr lang="en-US" altLang="zh-CN" sz="1800" i="1" dirty="0">
                    <a:solidFill>
                      <a:srgbClr val="1B06BA"/>
                    </a:solidFill>
                    <a:latin typeface="Comic Sans MS" pitchFamily="66" charset="0"/>
                    <a:cs typeface="Times New Roman" panose="02020603050405020304" pitchFamily="18" charset="0"/>
                  </a:rPr>
                  <a:t>to replace any dependencies in F</a:t>
                </a:r>
                <a:br>
                  <a:rPr lang="en-US" altLang="zh-CN" sz="1800" i="1" dirty="0">
                    <a:solidFill>
                      <a:srgbClr val="1B06BA"/>
                    </a:solidFill>
                    <a:latin typeface="Comic Sans MS" pitchFamily="66" charset="0"/>
                    <a:cs typeface="Times New Roman" panose="02020603050405020304" pitchFamily="18" charset="0"/>
                  </a:rPr>
                </a:br>
                <a:r>
                  <a:rPr lang="en-US" altLang="zh-CN" sz="1800" i="1" dirty="0">
                    <a:solidFill>
                      <a:srgbClr val="1B06BA"/>
                    </a:solidFill>
                    <a:latin typeface="Comic Sans MS" pitchFamily="66" charset="0"/>
                    <a:cs typeface="Times New Roman" panose="02020603050405020304" pitchFamily="18" charset="0"/>
                  </a:rPr>
                  <a:t> 	 </a:t>
                </a:r>
                <a14:m>
                  <m:oMath xmlns:m="http://schemas.openxmlformats.org/officeDocument/2006/math">
                    <m:sSub>
                      <m:sSubPr>
                        <m:ctrlPr>
                          <a:rPr lang="en-US" altLang="zh-CN" sz="1800" i="1" smtClean="0">
                            <a:solidFill>
                              <a:srgbClr val="1B06BA"/>
                            </a:solidFill>
                            <a:latin typeface="Cambria Math" panose="02040503050406030204" pitchFamily="18" charset="0"/>
                            <a:cs typeface="Times New Roman" panose="02020603050405020304" pitchFamily="18" charset="0"/>
                          </a:rPr>
                        </m:ctrlPr>
                      </m:sSubPr>
                      <m:e>
                        <m:r>
                          <a:rPr lang="zh-CN" altLang="en-US" sz="1800" i="1" smtClean="0">
                            <a:solidFill>
                              <a:srgbClr val="1B06BA"/>
                            </a:solidFill>
                            <a:latin typeface="Cambria Math" panose="02040503050406030204" pitchFamily="18" charset="0"/>
                            <a:cs typeface="Times New Roman" panose="02020603050405020304" pitchFamily="18" charset="0"/>
                          </a:rPr>
                          <m:t>𝛼</m:t>
                        </m:r>
                      </m:e>
                      <m:sub>
                        <m:r>
                          <a:rPr lang="en-US" altLang="zh-CN" sz="1800" b="0" i="1" smtClean="0">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cs typeface="Times New Roman" panose="02020603050405020304" pitchFamily="18" charset="0"/>
                          </a:rPr>
                          <m:t>𝛽</m:t>
                        </m:r>
                      </m:e>
                      <m:sub>
                        <m:r>
                          <a:rPr lang="en-US" altLang="zh-CN" sz="1800" i="1">
                            <a:solidFill>
                              <a:srgbClr val="1B06BA"/>
                            </a:solidFill>
                            <a:latin typeface="Cambria Math" panose="02040503050406030204" pitchFamily="18" charset="0"/>
                            <a:cs typeface="Times New Roman" panose="02020603050405020304" pitchFamily="18" charset="0"/>
                          </a:rPr>
                          <m:t>1</m:t>
                        </m:r>
                      </m:sub>
                    </m:sSub>
                  </m:oMath>
                </a14:m>
                <a:r>
                  <a:rPr lang="en-US" altLang="zh-CN" sz="1800" i="1" dirty="0">
                    <a:solidFill>
                      <a:srgbClr val="1B06BA"/>
                    </a:solidFill>
                    <a:latin typeface="Comic Sans MS" pitchFamily="66" charset="0"/>
                    <a:cs typeface="Times New Roman" panose="02020603050405020304" pitchFamily="18" charset="0"/>
                  </a:rPr>
                  <a:t> and </a:t>
                </a:r>
                <a14:m>
                  <m:oMath xmlns:m="http://schemas.openxmlformats.org/officeDocument/2006/math">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zh-CN" altLang="en-US" sz="1800" i="1">
                            <a:solidFill>
                              <a:srgbClr val="1B06BA"/>
                            </a:solidFill>
                            <a:latin typeface="Cambria Math" panose="02040503050406030204" pitchFamily="18" charset="0"/>
                            <a:cs typeface="Times New Roman" panose="02020603050405020304" pitchFamily="18" charset="0"/>
                          </a:rPr>
                          <m:t>𝛼</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CN" sz="1800" b="0" i="1" smtClean="0">
                            <a:solidFill>
                              <a:srgbClr val="1B06BA"/>
                            </a:solidFill>
                            <a:latin typeface="Cambria Math" panose="02040503050406030204" pitchFamily="18" charset="0"/>
                            <a:cs typeface="Times New Roman" panose="02020603050405020304" pitchFamily="18" charset="0"/>
                          </a:rPr>
                          <m:t>2</m:t>
                        </m:r>
                      </m:sub>
                    </m:sSub>
                  </m:oMath>
                </a14:m>
                <a:r>
                  <a:rPr lang="en-US" altLang="zh-CN" sz="1800" i="1" dirty="0">
                    <a:solidFill>
                      <a:srgbClr val="1B06BA"/>
                    </a:solidFill>
                    <a:latin typeface="Comic Sans MS" pitchFamily="66" charset="0"/>
                    <a:cs typeface="Times New Roman" panose="02020603050405020304" pitchFamily="18" charset="0"/>
                  </a:rPr>
                  <a:t> with </a:t>
                </a:r>
                <a14:m>
                  <m:oMath xmlns:m="http://schemas.openxmlformats.org/officeDocument/2006/math">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zh-CN" altLang="en-US" sz="1800" i="1">
                            <a:solidFill>
                              <a:srgbClr val="1B06BA"/>
                            </a:solidFill>
                            <a:latin typeface="Cambria Math" panose="02040503050406030204" pitchFamily="18" charset="0"/>
                            <a:cs typeface="Times New Roman" panose="02020603050405020304" pitchFamily="18" charset="0"/>
                          </a:rPr>
                          <m:t>𝛼</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smtClean="0">
                            <a:solidFill>
                              <a:srgbClr val="1B06BA"/>
                            </a:solidFill>
                            <a:latin typeface="Cambria Math" panose="02040503050406030204" pitchFamily="18" charset="0"/>
                            <a:cs typeface="Times New Roman" panose="02020603050405020304" pitchFamily="18" charset="0"/>
                          </a:rPr>
                        </m:ctrlPr>
                      </m:sSubPr>
                      <m:e>
                        <m:r>
                          <a:rPr lang="zh-CN" altLang="en-US" sz="1800" i="1" smtClean="0">
                            <a:solidFill>
                              <a:srgbClr val="1B06BA"/>
                            </a:solidFill>
                            <a:latin typeface="Cambria Math" panose="02040503050406030204" pitchFamily="18" charset="0"/>
                            <a:cs typeface="Times New Roman" panose="02020603050405020304" pitchFamily="18" charset="0"/>
                          </a:rPr>
                          <m:t>𝛽</m:t>
                        </m:r>
                      </m:e>
                      <m:sub>
                        <m:r>
                          <a:rPr lang="en-US" altLang="zh-CN" sz="1800" b="0" i="1" smtClean="0">
                            <a:solidFill>
                              <a:srgbClr val="1B06BA"/>
                            </a:solidFill>
                            <a:latin typeface="Cambria Math" panose="02040503050406030204" pitchFamily="18" charset="0"/>
                            <a:cs typeface="Times New Roman" panose="02020603050405020304" pitchFamily="18" charset="0"/>
                          </a:rPr>
                          <m:t>2</m:t>
                        </m:r>
                      </m:sub>
                    </m:sSub>
                  </m:oMath>
                </a14:m>
                <a:br>
                  <a:rPr lang="en-US" altLang="zh-CN" sz="1800" i="1" dirty="0">
                    <a:solidFill>
                      <a:srgbClr val="1B06BA"/>
                    </a:solidFill>
                    <a:latin typeface="Comic Sans MS" pitchFamily="66" charset="0"/>
                    <a:cs typeface="Times New Roman" panose="02020603050405020304" pitchFamily="18" charset="0"/>
                  </a:rPr>
                </a:br>
                <a:r>
                  <a:rPr lang="en-US" altLang="zh-CN" sz="1800" i="1" dirty="0">
                    <a:solidFill>
                      <a:srgbClr val="1B06BA"/>
                    </a:solidFill>
                    <a:latin typeface="Comic Sans MS" pitchFamily="66" charset="0"/>
                    <a:cs typeface="Times New Roman" panose="02020603050405020304" pitchFamily="18" charset="0"/>
                  </a:rPr>
                  <a:t>  find a FD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𝛼</m:t>
                    </m:r>
                    <m:r>
                      <a:rPr lang="zh-CN" altLang="en-US" sz="1800" i="1" smtClean="0">
                        <a:solidFill>
                          <a:srgbClr val="1B06BA"/>
                        </a:solidFill>
                        <a:latin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itchFamily="66" charset="0"/>
                    <a:cs typeface="Times New Roman" panose="02020603050405020304" pitchFamily="18" charset="0"/>
                  </a:rPr>
                  <a:t> with </a:t>
                </a:r>
                <a:r>
                  <a:rPr lang="en-US" altLang="zh-CN" sz="1800" i="1" dirty="0">
                    <a:solidFill>
                      <a:srgbClr val="FF0000"/>
                    </a:solidFill>
                    <a:latin typeface="Comic Sans MS" pitchFamily="66" charset="0"/>
                    <a:cs typeface="Times New Roman" panose="02020603050405020304" pitchFamily="18" charset="0"/>
                  </a:rPr>
                  <a:t>an extraneous </a:t>
                </a:r>
                <a:r>
                  <a:rPr lang="en-US" altLang="zh-CN" sz="1800" i="1" dirty="0" err="1">
                    <a:solidFill>
                      <a:srgbClr val="FF0000"/>
                    </a:solidFill>
                    <a:latin typeface="Comic Sans MS" pitchFamily="66" charset="0"/>
                    <a:cs typeface="Times New Roman" panose="02020603050405020304" pitchFamily="18" charset="0"/>
                  </a:rPr>
                  <a:t>attr</a:t>
                </a:r>
                <a:r>
                  <a:rPr lang="en-US" altLang="zh-CN" sz="1800" i="1" dirty="0">
                    <a:solidFill>
                      <a:srgbClr val="1B06BA"/>
                    </a:solidFill>
                    <a:latin typeface="Comic Sans MS" pitchFamily="66" charset="0"/>
                    <a:cs typeface="Times New Roman" panose="02020603050405020304" pitchFamily="18" charset="0"/>
                  </a:rPr>
                  <a:t>. either in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𝛼</m:t>
                    </m:r>
                  </m:oMath>
                </a14:m>
                <a:r>
                  <a:rPr lang="en-US" altLang="zh-CN" sz="1800" i="1" dirty="0">
                    <a:solidFill>
                      <a:srgbClr val="1B06BA"/>
                    </a:solidFill>
                    <a:latin typeface="Comic Sans MS" pitchFamily="66" charset="0"/>
                    <a:cs typeface="Times New Roman" panose="02020603050405020304" pitchFamily="18" charset="0"/>
                  </a:rPr>
                  <a:t> or in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itchFamily="66" charset="0"/>
                    <a:cs typeface="Times New Roman" panose="02020603050405020304" pitchFamily="18" charset="0"/>
                  </a:rPr>
                  <a:t> </a:t>
                </a:r>
                <a:br>
                  <a:rPr lang="en-US" altLang="zh-CN" sz="1800" i="1" dirty="0">
                    <a:solidFill>
                      <a:srgbClr val="1B06BA"/>
                    </a:solidFill>
                    <a:latin typeface="Comic Sans MS" pitchFamily="66" charset="0"/>
                    <a:cs typeface="Times New Roman" panose="02020603050405020304" pitchFamily="18" charset="0"/>
                  </a:rPr>
                </a:br>
                <a:r>
                  <a:rPr lang="en-US" altLang="zh-CN" sz="1800" i="1" dirty="0">
                    <a:solidFill>
                      <a:srgbClr val="1B06BA"/>
                    </a:solidFill>
                    <a:latin typeface="Comic Sans MS" pitchFamily="66" charset="0"/>
                    <a:cs typeface="Times New Roman" panose="02020603050405020304" pitchFamily="18" charset="0"/>
                  </a:rPr>
                  <a:t>	If an extraneous </a:t>
                </a:r>
                <a:r>
                  <a:rPr lang="en-US" altLang="zh-CN" sz="1800" i="1" dirty="0" err="1">
                    <a:solidFill>
                      <a:srgbClr val="1B06BA"/>
                    </a:solidFill>
                    <a:latin typeface="Comic Sans MS" pitchFamily="66" charset="0"/>
                    <a:cs typeface="Times New Roman" panose="02020603050405020304" pitchFamily="18" charset="0"/>
                  </a:rPr>
                  <a:t>attr</a:t>
                </a:r>
                <a:r>
                  <a:rPr lang="en-US" altLang="zh-CN" sz="1800" i="1" dirty="0">
                    <a:solidFill>
                      <a:srgbClr val="1B06BA"/>
                    </a:solidFill>
                    <a:latin typeface="Comic Sans MS" pitchFamily="66" charset="0"/>
                    <a:cs typeface="Times New Roman" panose="02020603050405020304" pitchFamily="18" charset="0"/>
                  </a:rPr>
                  <a:t>. is found, delete it from </a:t>
                </a:r>
                <a14:m>
                  <m:oMath xmlns:m="http://schemas.openxmlformats.org/officeDocument/2006/math">
                    <m:r>
                      <a:rPr lang="zh-CN" altLang="en-US" sz="1800" i="1">
                        <a:solidFill>
                          <a:srgbClr val="1B06BA"/>
                        </a:solidFill>
                        <a:latin typeface="Cambria Math" panose="02040503050406030204" pitchFamily="18" charset="0"/>
                        <a:cs typeface="Times New Roman" panose="02020603050405020304" pitchFamily="18" charset="0"/>
                      </a:rPr>
                      <m:t>𝛼</m:t>
                    </m:r>
                    <m:r>
                      <a:rPr lang="zh-CN" altLang="en-US" sz="1800" i="1">
                        <a:solidFill>
                          <a:srgbClr val="1B06BA"/>
                        </a:solidFill>
                        <a:latin typeface="Cambria Math" panose="02040503050406030204" pitchFamily="18" charset="0"/>
                        <a:cs typeface="Times New Roman" panose="02020603050405020304" pitchFamily="18" charset="0"/>
                      </a:rPr>
                      <m:t>→</m:t>
                    </m:r>
                    <m:r>
                      <a:rPr lang="zh-CN" altLang="en-US" sz="1800" i="1">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itchFamily="66" charset="0"/>
                    <a:cs typeface="Times New Roman" panose="02020603050405020304" pitchFamily="18" charset="0"/>
                  </a:rPr>
                  <a:t> </a:t>
                </a:r>
                <a:br>
                  <a:rPr lang="en-US" altLang="zh-CN" sz="1800" i="1" dirty="0">
                    <a:solidFill>
                      <a:srgbClr val="1B06BA"/>
                    </a:solidFill>
                    <a:latin typeface="Comic Sans MS" pitchFamily="66" charset="0"/>
                    <a:cs typeface="Times New Roman" panose="02020603050405020304" pitchFamily="18" charset="0"/>
                  </a:rPr>
                </a:br>
                <a:r>
                  <a:rPr lang="en-US" altLang="zh-CN" sz="1800" b="1" i="1" dirty="0">
                    <a:solidFill>
                      <a:srgbClr val="1B06BA"/>
                    </a:solidFill>
                    <a:latin typeface="Comic Sans MS" pitchFamily="66" charset="0"/>
                    <a:cs typeface="Times New Roman" panose="02020603050405020304" pitchFamily="18" charset="0"/>
                  </a:rPr>
                  <a:t>until</a:t>
                </a:r>
                <a:r>
                  <a:rPr lang="en-US" altLang="zh-CN" sz="1800" i="1" dirty="0">
                    <a:solidFill>
                      <a:srgbClr val="1B06BA"/>
                    </a:solidFill>
                    <a:latin typeface="Comic Sans MS" pitchFamily="66" charset="0"/>
                    <a:cs typeface="Times New Roman" panose="02020603050405020304" pitchFamily="18" charset="0"/>
                  </a:rPr>
                  <a:t> F does </a:t>
                </a:r>
                <a:r>
                  <a:rPr lang="en-US" altLang="zh-CN" sz="1800" i="1">
                    <a:solidFill>
                      <a:srgbClr val="1B06BA"/>
                    </a:solidFill>
                    <a:latin typeface="Comic Sans MS" pitchFamily="66" charset="0"/>
                    <a:cs typeface="Times New Roman" panose="02020603050405020304" pitchFamily="18" charset="0"/>
                  </a:rPr>
                  <a:t>not change</a:t>
                </a:r>
                <a:endParaRPr lang="en-US" altLang="zh-CN" sz="1800" i="1" dirty="0">
                  <a:solidFill>
                    <a:srgbClr val="1B06BA"/>
                  </a:solidFill>
                  <a:latin typeface="Comic Sans MS" pitchFamily="66"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66EA6CC-93DB-42A6-8DEE-232A3C50C179}"/>
                  </a:ext>
                </a:extLst>
              </p:cNvPr>
              <p:cNvSpPr>
                <a:spLocks noGrp="1" noRot="1" noChangeAspect="1" noMove="1" noResize="1" noEditPoints="1" noAdjustHandles="1" noChangeArrowheads="1" noChangeShapeType="1" noTextEdit="1"/>
              </p:cNvSpPr>
              <p:nvPr>
                <p:ph idx="1"/>
              </p:nvPr>
            </p:nvSpPr>
            <p:spPr>
              <a:xfrm>
                <a:off x="251520" y="627534"/>
                <a:ext cx="8568952" cy="4032448"/>
              </a:xfrm>
              <a:blipFill rotWithShape="1">
                <a:blip r:embed="rId2"/>
                <a:stretch>
                  <a:fillRect l="-996" t="-1967" b="-1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6106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A7B39-CC75-4C7A-A4E3-C90F8977243F}"/>
              </a:ext>
            </a:extLst>
          </p:cNvPr>
          <p:cNvSpPr>
            <a:spLocks noGrp="1"/>
          </p:cNvSpPr>
          <p:nvPr>
            <p:ph type="title"/>
          </p:nvPr>
        </p:nvSpPr>
        <p:spPr/>
        <p:txBody>
          <a:bodyPr/>
          <a:lstStyle/>
          <a:p>
            <a:pPr algn="ctr"/>
            <a:r>
              <a:rPr lang="en-US" altLang="zh-CN" dirty="0">
                <a:latin typeface="Comic Sans MS" pitchFamily="66" charset="0"/>
              </a:rPr>
              <a:t>Example of Computing a Canonical Cover</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DE6DF4-4CAC-410E-AFA2-3ACE4159C371}"/>
                  </a:ext>
                </a:extLst>
              </p:cNvPr>
              <p:cNvSpPr>
                <a:spLocks noGrp="1"/>
              </p:cNvSpPr>
              <p:nvPr>
                <p:ph idx="1"/>
              </p:nvPr>
            </p:nvSpPr>
            <p:spPr>
              <a:xfrm>
                <a:off x="107504" y="699542"/>
                <a:ext cx="8856984" cy="4248472"/>
              </a:xfrm>
            </p:spPr>
            <p:txBody>
              <a:bodyPr/>
              <a:lstStyle/>
              <a:p>
                <a:pPr>
                  <a:tabLst>
                    <a:tab pos="684213" algn="l"/>
                    <a:tab pos="2917825" algn="l"/>
                  </a:tabLst>
                </a:pPr>
                <a:r>
                  <a:rPr lang="en-US" altLang="zh-CN" sz="1800" b="1" i="1" dirty="0">
                    <a:solidFill>
                      <a:srgbClr val="1F07CF"/>
                    </a:solidFill>
                    <a:latin typeface="Comic Sans MS" pitchFamily="66" charset="0"/>
                    <a:ea typeface="宋体" charset="-122"/>
                  </a:rPr>
                  <a:t>R </a:t>
                </a:r>
                <a:r>
                  <a:rPr lang="en-US" altLang="zh-CN" sz="1800" b="1" dirty="0">
                    <a:solidFill>
                      <a:srgbClr val="1F07CF"/>
                    </a:solidFill>
                    <a:latin typeface="Comic Sans MS" pitchFamily="66" charset="0"/>
                    <a:ea typeface="宋体" charset="-122"/>
                  </a:rPr>
                  <a:t>= (</a:t>
                </a:r>
                <a:r>
                  <a:rPr lang="en-US" altLang="zh-CN" sz="1800" b="1" i="1" dirty="0">
                    <a:solidFill>
                      <a:srgbClr val="1F07CF"/>
                    </a:solidFill>
                    <a:latin typeface="Comic Sans MS" pitchFamily="66" charset="0"/>
                    <a:ea typeface="宋体" charset="-122"/>
                  </a:rPr>
                  <a:t>A, B, C)  F = {A</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BC, B</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C, A</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B, AB</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C </a:t>
                </a:r>
                <a:r>
                  <a:rPr lang="en-US" altLang="zh-CN" sz="1800" b="1" dirty="0">
                    <a:solidFill>
                      <a:srgbClr val="1F07CF"/>
                    </a:solidFill>
                    <a:latin typeface="Comic Sans MS" pitchFamily="66" charset="0"/>
                    <a:ea typeface="宋体" charset="-122"/>
                    <a:sym typeface="Monotype Sorts" pitchFamily="96" charset="2"/>
                  </a:rPr>
                  <a:t>}, Fc=?</a:t>
                </a:r>
              </a:p>
              <a:p>
                <a:pPr lvl="1">
                  <a:tabLst>
                    <a:tab pos="684213" algn="l"/>
                    <a:tab pos="2917825" algn="l"/>
                  </a:tabLst>
                </a:pPr>
                <a:r>
                  <a:rPr lang="en-US" altLang="zh-CN" sz="1800" b="1" dirty="0">
                    <a:latin typeface="Comic Sans MS" pitchFamily="66" charset="0"/>
                    <a:ea typeface="宋体" charset="-122"/>
                    <a:sym typeface="Monotype Sorts" pitchFamily="96" charset="2"/>
                  </a:rPr>
                  <a:t>Combine </a:t>
                </a:r>
                <a:r>
                  <a:rPr lang="en-US" altLang="zh-CN" sz="1800" b="1" i="1" dirty="0">
                    <a:solidFill>
                      <a:srgbClr val="339933"/>
                    </a:solidFill>
                    <a:latin typeface="Comic Sans MS" pitchFamily="66" charset="0"/>
                    <a:ea typeface="宋体" charset="-122"/>
                    <a:sym typeface="Monotype Sorts" pitchFamily="96" charset="2"/>
                  </a:rPr>
                  <a:t>A</a:t>
                </a:r>
                <a:r>
                  <a:rPr lang="en-US" altLang="zh-CN" sz="1800" b="1" dirty="0">
                    <a:solidFill>
                      <a:srgbClr val="339933"/>
                    </a:solidFill>
                    <a:latin typeface="Comic Sans MS" pitchFamily="66" charset="0"/>
                    <a:ea typeface="宋体" charset="-122"/>
                    <a:sym typeface="Symbol" pitchFamily="18" charset="2"/>
                  </a:rPr>
                  <a:t></a:t>
                </a:r>
                <a:r>
                  <a:rPr lang="en-US" altLang="zh-CN" sz="1800" b="1" i="1" dirty="0">
                    <a:solidFill>
                      <a:srgbClr val="339933"/>
                    </a:solidFill>
                    <a:latin typeface="Comic Sans MS" pitchFamily="66" charset="0"/>
                    <a:ea typeface="宋体" charset="-122"/>
                    <a:sym typeface="Monotype Sorts" pitchFamily="96" charset="2"/>
                  </a:rPr>
                  <a:t>BC </a:t>
                </a:r>
                <a:r>
                  <a:rPr lang="en-US" altLang="zh-CN" sz="1800" b="1" dirty="0">
                    <a:latin typeface="Comic Sans MS" pitchFamily="66" charset="0"/>
                    <a:ea typeface="宋体" charset="-122"/>
                    <a:sym typeface="Monotype Sorts" pitchFamily="96" charset="2"/>
                  </a:rPr>
                  <a:t>and </a:t>
                </a:r>
                <a:r>
                  <a:rPr lang="en-US" altLang="zh-CN" sz="1800" b="1" i="1" dirty="0">
                    <a:solidFill>
                      <a:srgbClr val="339933"/>
                    </a:solidFill>
                    <a:latin typeface="Comic Sans MS" pitchFamily="66" charset="0"/>
                    <a:ea typeface="宋体" charset="-122"/>
                    <a:sym typeface="Monotype Sorts" pitchFamily="96" charset="2"/>
                  </a:rPr>
                  <a:t>A</a:t>
                </a:r>
                <a:r>
                  <a:rPr lang="en-US" altLang="zh-CN" sz="1800" b="1" dirty="0">
                    <a:solidFill>
                      <a:srgbClr val="339933"/>
                    </a:solidFill>
                    <a:latin typeface="Comic Sans MS" pitchFamily="66" charset="0"/>
                    <a:ea typeface="宋体" charset="-122"/>
                    <a:sym typeface="Symbol" pitchFamily="18" charset="2"/>
                  </a:rPr>
                  <a:t></a:t>
                </a:r>
                <a:r>
                  <a:rPr lang="en-US" altLang="zh-CN" sz="1800" b="1" i="1" dirty="0">
                    <a:solidFill>
                      <a:srgbClr val="339933"/>
                    </a:solidFill>
                    <a:latin typeface="Comic Sans MS" pitchFamily="66" charset="0"/>
                    <a:ea typeface="宋体" charset="-122"/>
                    <a:sym typeface="Monotype Sorts" pitchFamily="96" charset="2"/>
                  </a:rPr>
                  <a:t>B</a:t>
                </a:r>
                <a:r>
                  <a:rPr lang="en-US" altLang="zh-CN" sz="1800" b="1" i="1" dirty="0">
                    <a:latin typeface="Comic Sans MS" pitchFamily="66" charset="0"/>
                    <a:ea typeface="宋体" charset="-122"/>
                    <a:sym typeface="Monotype Sorts" pitchFamily="96" charset="2"/>
                  </a:rPr>
                  <a:t> </a:t>
                </a:r>
                <a:r>
                  <a:rPr lang="en-US" altLang="zh-CN" sz="1800" b="1" dirty="0">
                    <a:latin typeface="Comic Sans MS" pitchFamily="66" charset="0"/>
                    <a:ea typeface="宋体" charset="-122"/>
                    <a:sym typeface="Monotype Sorts" pitchFamily="96" charset="2"/>
                  </a:rPr>
                  <a:t>into </a:t>
                </a:r>
                <a:r>
                  <a:rPr lang="en-US" altLang="zh-CN" sz="1800" b="1" i="1" dirty="0">
                    <a:solidFill>
                      <a:srgbClr val="1F07CF"/>
                    </a:solidFill>
                    <a:latin typeface="Comic Sans MS" pitchFamily="66" charset="0"/>
                    <a:ea typeface="宋体" charset="-122"/>
                    <a:sym typeface="Monotype Sorts" pitchFamily="96" charset="2"/>
                  </a:rPr>
                  <a:t>A</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BC</a:t>
                </a:r>
              </a:p>
              <a:p>
                <a:pPr lvl="2">
                  <a:tabLst>
                    <a:tab pos="684213" algn="l"/>
                    <a:tab pos="2917825" algn="l"/>
                  </a:tabLst>
                </a:pPr>
                <a:r>
                  <a:rPr lang="en-US" altLang="zh-CN" b="1" dirty="0">
                    <a:latin typeface="Comic Sans MS" pitchFamily="66" charset="0"/>
                    <a:ea typeface="宋体" charset="-122"/>
                    <a:sym typeface="Monotype Sorts" pitchFamily="96" charset="2"/>
                  </a:rPr>
                  <a:t>Set is now </a:t>
                </a:r>
                <a:r>
                  <a:rPr lang="en-US" altLang="zh-CN" b="1" i="1" dirty="0">
                    <a:solidFill>
                      <a:srgbClr val="1F07CF"/>
                    </a:solidFill>
                    <a:latin typeface="Comic Sans MS" pitchFamily="66" charset="0"/>
                    <a:ea typeface="宋体" charset="-122"/>
                  </a:rPr>
                  <a:t>{</a:t>
                </a:r>
                <a:r>
                  <a:rPr lang="en-US" altLang="zh-CN" b="1" i="1" dirty="0">
                    <a:solidFill>
                      <a:srgbClr val="339933"/>
                    </a:solidFill>
                    <a:latin typeface="Comic Sans MS" pitchFamily="66" charset="0"/>
                    <a:ea typeface="宋体" charset="-122"/>
                  </a:rPr>
                  <a:t>A</a:t>
                </a:r>
                <a:r>
                  <a:rPr lang="en-US" altLang="zh-CN" b="1" dirty="0">
                    <a:solidFill>
                      <a:srgbClr val="339933"/>
                    </a:solidFill>
                    <a:latin typeface="Comic Sans MS" pitchFamily="66" charset="0"/>
                    <a:ea typeface="宋体" charset="-122"/>
                    <a:sym typeface="Symbol" pitchFamily="18" charset="2"/>
                  </a:rPr>
                  <a:t></a:t>
                </a:r>
                <a:r>
                  <a:rPr lang="en-US" altLang="zh-CN" b="1" i="1" dirty="0">
                    <a:solidFill>
                      <a:srgbClr val="339933"/>
                    </a:solidFill>
                    <a:latin typeface="Comic Sans MS" pitchFamily="66" charset="0"/>
                    <a:ea typeface="宋体" charset="-122"/>
                    <a:sym typeface="Monotype Sorts" pitchFamily="96" charset="2"/>
                  </a:rPr>
                  <a:t>BC</a:t>
                </a:r>
                <a:r>
                  <a:rPr lang="en-US" altLang="zh-CN" b="1" i="1" dirty="0">
                    <a:solidFill>
                      <a:srgbClr val="1F07CF"/>
                    </a:solidFill>
                    <a:latin typeface="Comic Sans MS" pitchFamily="66" charset="0"/>
                    <a:ea typeface="宋体" charset="-122"/>
                    <a:sym typeface="Monotype Sorts" pitchFamily="96" charset="2"/>
                  </a:rPr>
                  <a:t>, 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 AB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a:t>
                </a:r>
                <a:r>
                  <a:rPr lang="en-US" altLang="zh-CN" b="1" dirty="0">
                    <a:solidFill>
                      <a:srgbClr val="1F07CF"/>
                    </a:solidFill>
                    <a:latin typeface="Comic Sans MS" pitchFamily="66" charset="0"/>
                    <a:ea typeface="宋体" charset="-122"/>
                    <a:sym typeface="Monotype Sorts" pitchFamily="96" charset="2"/>
                  </a:rPr>
                  <a:t>}</a:t>
                </a:r>
              </a:p>
              <a:p>
                <a:pPr lvl="1">
                  <a:tabLst>
                    <a:tab pos="684213" algn="l"/>
                    <a:tab pos="2917825" algn="l"/>
                  </a:tabLst>
                </a:pPr>
                <a:r>
                  <a:rPr lang="en-US" altLang="zh-CN" sz="1800" b="1" i="1" dirty="0">
                    <a:solidFill>
                      <a:srgbClr val="1F07CF"/>
                    </a:solidFill>
                    <a:latin typeface="Comic Sans MS" pitchFamily="66" charset="0"/>
                    <a:ea typeface="宋体" charset="-122"/>
                    <a:sym typeface="Monotype Sorts" pitchFamily="96" charset="2"/>
                  </a:rPr>
                  <a:t>A</a:t>
                </a:r>
                <a:r>
                  <a:rPr lang="en-US" altLang="zh-CN" sz="1800" b="1" dirty="0">
                    <a:latin typeface="Comic Sans MS" pitchFamily="66" charset="0"/>
                    <a:ea typeface="宋体" charset="-122"/>
                    <a:sym typeface="Monotype Sorts" pitchFamily="96" charset="2"/>
                  </a:rPr>
                  <a:t> is </a:t>
                </a:r>
                <a:r>
                  <a:rPr lang="en-US" altLang="zh-CN" sz="1800" b="1" dirty="0">
                    <a:solidFill>
                      <a:srgbClr val="FF0000"/>
                    </a:solidFill>
                    <a:latin typeface="Comic Sans MS" pitchFamily="66" charset="0"/>
                    <a:ea typeface="宋体" charset="-122"/>
                    <a:sym typeface="Monotype Sorts" pitchFamily="96" charset="2"/>
                  </a:rPr>
                  <a:t>extraneous</a:t>
                </a:r>
                <a:r>
                  <a:rPr lang="en-US" altLang="zh-CN" sz="1800" b="1" dirty="0">
                    <a:latin typeface="Comic Sans MS" pitchFamily="66" charset="0"/>
                    <a:ea typeface="宋体" charset="-122"/>
                    <a:sym typeface="Monotype Sorts" pitchFamily="96" charset="2"/>
                  </a:rPr>
                  <a:t> in </a:t>
                </a:r>
                <a:r>
                  <a:rPr lang="en-US" altLang="zh-CN" sz="1800" b="1" i="1" dirty="0">
                    <a:solidFill>
                      <a:srgbClr val="FF0000"/>
                    </a:solidFill>
                    <a:latin typeface="Comic Sans MS" pitchFamily="66" charset="0"/>
                    <a:ea typeface="宋体" charset="-122"/>
                    <a:sym typeface="Monotype Sorts" pitchFamily="96" charset="2"/>
                  </a:rPr>
                  <a:t>A</a:t>
                </a:r>
                <a:r>
                  <a:rPr lang="en-US" altLang="zh-CN" sz="1800" b="1" i="1" dirty="0">
                    <a:solidFill>
                      <a:srgbClr val="1F07CF"/>
                    </a:solidFill>
                    <a:latin typeface="Comic Sans MS" pitchFamily="66" charset="0"/>
                    <a:ea typeface="宋体" charset="-122"/>
                    <a:sym typeface="Monotype Sorts" pitchFamily="96" charset="2"/>
                  </a:rPr>
                  <a:t>B</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C</a:t>
                </a:r>
              </a:p>
              <a:p>
                <a:pPr lvl="2">
                  <a:tabLst>
                    <a:tab pos="684213" algn="l"/>
                    <a:tab pos="2917825" algn="l"/>
                  </a:tabLst>
                </a:pPr>
                <a:r>
                  <a:rPr lang="en-US" altLang="zh-CN" b="1" dirty="0">
                    <a:latin typeface="Comic Sans MS" pitchFamily="66" charset="0"/>
                    <a:ea typeface="宋体" charset="-122"/>
                    <a:sym typeface="Monotype Sorts" pitchFamily="96" charset="2"/>
                  </a:rPr>
                  <a:t>Check if the result of deleting </a:t>
                </a:r>
                <a:r>
                  <a:rPr lang="en-US" altLang="zh-CN" b="1" dirty="0">
                    <a:solidFill>
                      <a:srgbClr val="FF0000"/>
                    </a:solidFill>
                    <a:latin typeface="Comic Sans MS" pitchFamily="66" charset="0"/>
                    <a:ea typeface="宋体" charset="-122"/>
                    <a:sym typeface="Monotype Sorts" pitchFamily="96" charset="2"/>
                  </a:rPr>
                  <a:t>A</a:t>
                </a:r>
                <a:r>
                  <a:rPr lang="en-US" altLang="zh-CN" b="1" dirty="0">
                    <a:latin typeface="Comic Sans MS" pitchFamily="66" charset="0"/>
                    <a:ea typeface="宋体" charset="-122"/>
                    <a:sym typeface="Monotype Sorts" pitchFamily="96" charset="2"/>
                  </a:rPr>
                  <a:t> from </a:t>
                </a:r>
                <a:r>
                  <a:rPr lang="en-US" altLang="zh-CN" b="1" i="1" dirty="0">
                    <a:solidFill>
                      <a:srgbClr val="FF0000"/>
                    </a:solidFill>
                    <a:latin typeface="Comic Sans MS" pitchFamily="66" charset="0"/>
                    <a:ea typeface="宋体" charset="-122"/>
                    <a:sym typeface="Monotype Sorts" pitchFamily="96" charset="2"/>
                  </a:rPr>
                  <a:t>A</a:t>
                </a:r>
                <a:r>
                  <a:rPr lang="en-US" altLang="zh-CN" b="1" i="1" dirty="0">
                    <a:solidFill>
                      <a:srgbClr val="1F07CF"/>
                    </a:solidFill>
                    <a:latin typeface="Comic Sans MS" pitchFamily="66" charset="0"/>
                    <a:ea typeface="宋体" charset="-122"/>
                    <a:sym typeface="Monotype Sorts" pitchFamily="96" charset="2"/>
                  </a:rPr>
                  <a:t>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 </a:t>
                </a:r>
                <a:r>
                  <a:rPr lang="en-US" altLang="zh-CN" b="1" dirty="0">
                    <a:latin typeface="Comic Sans MS" pitchFamily="66" charset="0"/>
                    <a:ea typeface="宋体" charset="-122"/>
                    <a:sym typeface="Monotype Sorts" pitchFamily="96" charset="2"/>
                  </a:rPr>
                  <a:t>is implied by the other dependencies </a:t>
                </a:r>
                <a:r>
                  <a:rPr lang="en-US" altLang="zh-CN" b="1" i="1" dirty="0">
                    <a:solidFill>
                      <a:srgbClr val="1F07CF"/>
                    </a:solidFill>
                    <a:latin typeface="Comic Sans MS" pitchFamily="66" charset="0"/>
                    <a:ea typeface="宋体" charset="-122"/>
                    <a:sym typeface="Monotype Sorts" pitchFamily="96" charset="2"/>
                  </a:rPr>
                  <a:t>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a:t>
                </a:r>
                <a:endParaRPr lang="en-US" altLang="zh-CN" b="1" dirty="0">
                  <a:latin typeface="Comic Sans MS" pitchFamily="66" charset="0"/>
                  <a:ea typeface="宋体" charset="-122"/>
                  <a:sym typeface="Monotype Sorts" pitchFamily="96" charset="2"/>
                </a:endParaRPr>
              </a:p>
              <a:p>
                <a:pPr lvl="2">
                  <a:tabLst>
                    <a:tab pos="684213" algn="l"/>
                    <a:tab pos="2917825" algn="l"/>
                  </a:tabLst>
                </a:pPr>
                <a:r>
                  <a:rPr lang="en-US" altLang="zh-CN" b="1" dirty="0">
                    <a:latin typeface="Comic Sans MS" pitchFamily="66" charset="0"/>
                    <a:ea typeface="宋体" charset="-122"/>
                    <a:sym typeface="Monotype Sorts" pitchFamily="96" charset="2"/>
                  </a:rPr>
                  <a:t>Set is now </a:t>
                </a:r>
                <a:r>
                  <a:rPr lang="en-US" altLang="zh-CN" b="1" i="1" dirty="0">
                    <a:solidFill>
                      <a:srgbClr val="1F07CF"/>
                    </a:solidFill>
                    <a:latin typeface="Comic Sans MS" pitchFamily="66" charset="0"/>
                    <a:ea typeface="宋体" charset="-122"/>
                  </a:rPr>
                  <a:t>{A</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BC, 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a:t>
                </a:r>
                <a:r>
                  <a:rPr lang="en-US" altLang="zh-CN" b="1" dirty="0">
                    <a:solidFill>
                      <a:srgbClr val="1F07CF"/>
                    </a:solidFill>
                    <a:latin typeface="Comic Sans MS" pitchFamily="66" charset="0"/>
                    <a:ea typeface="宋体" charset="-122"/>
                    <a:sym typeface="Monotype Sorts" pitchFamily="96" charset="2"/>
                  </a:rPr>
                  <a:t>}</a:t>
                </a:r>
                <a:endParaRPr lang="en-US" altLang="zh-CN" b="1" i="1" dirty="0">
                  <a:solidFill>
                    <a:srgbClr val="1F07CF"/>
                  </a:solidFill>
                  <a:latin typeface="Comic Sans MS" pitchFamily="66" charset="0"/>
                  <a:ea typeface="宋体" charset="-122"/>
                  <a:sym typeface="Monotype Sorts" pitchFamily="96" charset="2"/>
                </a:endParaRPr>
              </a:p>
              <a:p>
                <a:pPr lvl="1">
                  <a:tabLst>
                    <a:tab pos="684213" algn="l"/>
                    <a:tab pos="2917825" algn="l"/>
                  </a:tabLst>
                </a:pPr>
                <a:r>
                  <a:rPr lang="en-US" altLang="zh-CN" sz="1800" b="1" i="1" dirty="0">
                    <a:solidFill>
                      <a:srgbClr val="1F07CF"/>
                    </a:solidFill>
                    <a:latin typeface="Comic Sans MS" pitchFamily="66" charset="0"/>
                    <a:ea typeface="宋体" charset="-122"/>
                    <a:sym typeface="Monotype Sorts" pitchFamily="96" charset="2"/>
                  </a:rPr>
                  <a:t>C</a:t>
                </a:r>
                <a:r>
                  <a:rPr lang="en-US" altLang="zh-CN" sz="1800" b="1" dirty="0">
                    <a:latin typeface="Comic Sans MS" pitchFamily="66" charset="0"/>
                    <a:ea typeface="宋体" charset="-122"/>
                    <a:sym typeface="Monotype Sorts" pitchFamily="96" charset="2"/>
                  </a:rPr>
                  <a:t> is </a:t>
                </a:r>
                <a:r>
                  <a:rPr lang="en-US" altLang="zh-CN" sz="1800" b="1" dirty="0">
                    <a:solidFill>
                      <a:srgbClr val="FF0000"/>
                    </a:solidFill>
                    <a:latin typeface="Comic Sans MS" pitchFamily="66" charset="0"/>
                    <a:ea typeface="宋体" charset="-122"/>
                    <a:sym typeface="Monotype Sorts" pitchFamily="96" charset="2"/>
                  </a:rPr>
                  <a:t>extraneous</a:t>
                </a:r>
                <a:r>
                  <a:rPr lang="en-US" altLang="zh-CN" sz="1800" b="1" dirty="0">
                    <a:latin typeface="Comic Sans MS" pitchFamily="66" charset="0"/>
                    <a:ea typeface="宋体" charset="-122"/>
                    <a:sym typeface="Monotype Sorts" pitchFamily="96" charset="2"/>
                  </a:rPr>
                  <a:t> in </a:t>
                </a:r>
                <a:r>
                  <a:rPr lang="en-US" altLang="zh-CN" sz="1800" b="1" i="1" dirty="0">
                    <a:solidFill>
                      <a:srgbClr val="1F07CF"/>
                    </a:solidFill>
                    <a:latin typeface="Comic Sans MS" pitchFamily="66" charset="0"/>
                    <a:ea typeface="宋体" charset="-122"/>
                    <a:sym typeface="Monotype Sorts" pitchFamily="96" charset="2"/>
                  </a:rPr>
                  <a:t>A</a:t>
                </a:r>
                <a:r>
                  <a:rPr lang="en-US" altLang="zh-CN" sz="1800" b="1" dirty="0">
                    <a:solidFill>
                      <a:srgbClr val="1F07CF"/>
                    </a:solidFill>
                    <a:latin typeface="Comic Sans MS" pitchFamily="66" charset="0"/>
                    <a:ea typeface="宋体" charset="-122"/>
                    <a:sym typeface="Symbol" pitchFamily="18" charset="2"/>
                  </a:rPr>
                  <a:t></a:t>
                </a:r>
                <a:r>
                  <a:rPr lang="en-US" altLang="zh-CN" sz="1800" b="1" i="1" dirty="0">
                    <a:solidFill>
                      <a:srgbClr val="1F07CF"/>
                    </a:solidFill>
                    <a:latin typeface="Comic Sans MS" pitchFamily="66" charset="0"/>
                    <a:ea typeface="宋体" charset="-122"/>
                    <a:sym typeface="Monotype Sorts" pitchFamily="96" charset="2"/>
                  </a:rPr>
                  <a:t>B</a:t>
                </a:r>
                <a:r>
                  <a:rPr lang="en-US" altLang="zh-CN" sz="1800" b="1" i="1" dirty="0">
                    <a:solidFill>
                      <a:srgbClr val="FF0000"/>
                    </a:solidFill>
                    <a:latin typeface="Comic Sans MS" pitchFamily="66" charset="0"/>
                    <a:ea typeface="宋体" charset="-122"/>
                    <a:sym typeface="Monotype Sorts" pitchFamily="96" charset="2"/>
                  </a:rPr>
                  <a:t>C</a:t>
                </a:r>
                <a:r>
                  <a:rPr lang="en-US" altLang="zh-CN" sz="1800" b="1" dirty="0">
                    <a:latin typeface="Comic Sans MS" pitchFamily="66" charset="0"/>
                    <a:ea typeface="宋体" charset="-122"/>
                    <a:sym typeface="Monotype Sorts" pitchFamily="96" charset="2"/>
                  </a:rPr>
                  <a:t> </a:t>
                </a:r>
              </a:p>
              <a:p>
                <a:pPr lvl="2">
                  <a:tabLst>
                    <a:tab pos="684213" algn="l"/>
                    <a:tab pos="2917825" algn="l"/>
                  </a:tabLst>
                </a:pPr>
                <a:r>
                  <a:rPr lang="en-US" altLang="zh-CN" b="1" dirty="0">
                    <a:latin typeface="Comic Sans MS" pitchFamily="66" charset="0"/>
                    <a:ea typeface="宋体" charset="-122"/>
                    <a:sym typeface="Monotype Sorts" pitchFamily="96" charset="2"/>
                  </a:rPr>
                  <a:t>Check if </a:t>
                </a:r>
                <a:r>
                  <a:rPr lang="en-US" altLang="zh-CN" b="1" i="1" dirty="0">
                    <a:solidFill>
                      <a:srgbClr val="1F07CF"/>
                    </a:solidFill>
                    <a:latin typeface="Comic Sans MS" pitchFamily="66" charset="0"/>
                    <a:ea typeface="宋体" charset="-122"/>
                    <a:sym typeface="Monotype Sorts" pitchFamily="96" charset="2"/>
                  </a:rPr>
                  <a:t>A</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a:t>
                </a:r>
                <a:r>
                  <a:rPr lang="en-US" altLang="zh-CN" b="1" dirty="0">
                    <a:latin typeface="Comic Sans MS" pitchFamily="66" charset="0"/>
                    <a:ea typeface="宋体" charset="-122"/>
                    <a:sym typeface="Monotype Sorts" pitchFamily="96" charset="2"/>
                  </a:rPr>
                  <a:t> is logically implied by </a:t>
                </a:r>
                <a:r>
                  <a:rPr lang="en-US" altLang="zh-CN" b="1" i="1" dirty="0">
                    <a:solidFill>
                      <a:srgbClr val="1F07CF"/>
                    </a:solidFill>
                    <a:latin typeface="Comic Sans MS" pitchFamily="66" charset="0"/>
                    <a:ea typeface="宋体" charset="-122"/>
                    <a:sym typeface="Monotype Sorts" pitchFamily="96" charset="2"/>
                  </a:rPr>
                  <a:t>A</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B</a:t>
                </a:r>
                <a:r>
                  <a:rPr lang="en-US" altLang="zh-CN" b="1" i="1" dirty="0">
                    <a:latin typeface="Comic Sans MS" pitchFamily="66" charset="0"/>
                    <a:ea typeface="宋体" charset="-122"/>
                    <a:sym typeface="Monotype Sorts" pitchFamily="96" charset="2"/>
                  </a:rPr>
                  <a:t> </a:t>
                </a:r>
                <a:r>
                  <a:rPr lang="en-US" altLang="zh-CN" b="1" dirty="0">
                    <a:latin typeface="Comic Sans MS" pitchFamily="66" charset="0"/>
                    <a:ea typeface="宋体" charset="-122"/>
                    <a:sym typeface="Monotype Sorts" pitchFamily="96" charset="2"/>
                  </a:rPr>
                  <a:t>and the other dependencies </a:t>
                </a:r>
                <a:r>
                  <a:rPr lang="en-US" altLang="zh-CN" b="1" i="1" dirty="0">
                    <a:solidFill>
                      <a:srgbClr val="1F07CF"/>
                    </a:solidFill>
                    <a:latin typeface="Comic Sans MS" pitchFamily="66" charset="0"/>
                    <a:ea typeface="宋体" charset="-122"/>
                    <a:sym typeface="Monotype Sorts" pitchFamily="96" charset="2"/>
                  </a:rPr>
                  <a:t>B</a:t>
                </a:r>
                <a:r>
                  <a:rPr lang="en-US" altLang="zh-CN" b="1" dirty="0">
                    <a:solidFill>
                      <a:srgbClr val="1F07CF"/>
                    </a:solidFill>
                    <a:latin typeface="Comic Sans MS" pitchFamily="66" charset="0"/>
                    <a:ea typeface="宋体" charset="-122"/>
                    <a:sym typeface="Symbol" pitchFamily="18" charset="2"/>
                  </a:rPr>
                  <a:t></a:t>
                </a:r>
                <a:r>
                  <a:rPr lang="en-US" altLang="zh-CN" b="1" i="1" dirty="0">
                    <a:solidFill>
                      <a:srgbClr val="1F07CF"/>
                    </a:solidFill>
                    <a:latin typeface="Comic Sans MS" pitchFamily="66" charset="0"/>
                    <a:ea typeface="宋体" charset="-122"/>
                    <a:sym typeface="Monotype Sorts" pitchFamily="96" charset="2"/>
                  </a:rPr>
                  <a:t>C</a:t>
                </a:r>
                <a:endParaRPr lang="en-US" altLang="zh-CN" b="1" dirty="0">
                  <a:latin typeface="Comic Sans MS" pitchFamily="66" charset="0"/>
                  <a:ea typeface="宋体" charset="-122"/>
                  <a:sym typeface="Monotype Sorts" pitchFamily="96" charset="2"/>
                </a:endParaRPr>
              </a:p>
              <a:p>
                <a:pPr lvl="1">
                  <a:tabLst>
                    <a:tab pos="684213" algn="l"/>
                    <a:tab pos="2917825" algn="l"/>
                  </a:tabLst>
                </a:pPr>
                <a:r>
                  <a:rPr lang="en-US" altLang="zh-CN" sz="1800" b="1" dirty="0">
                    <a:solidFill>
                      <a:srgbClr val="0000FF"/>
                    </a:solidFill>
                    <a:latin typeface="Comic Sans MS" pitchFamily="66" charset="0"/>
                    <a:ea typeface="宋体" charset="-122"/>
                    <a:sym typeface="Monotype Sorts" pitchFamily="96" charset="2"/>
                  </a:rPr>
                  <a:t>The canonical cover is: </a:t>
                </a:r>
                <a:r>
                  <a:rPr lang="en-US" altLang="zh-CN" sz="1800" b="1" dirty="0">
                    <a:solidFill>
                      <a:srgbClr val="FF0000"/>
                    </a:solidFill>
                    <a:latin typeface="Comic Sans MS" pitchFamily="66" charset="0"/>
                    <a:ea typeface="宋体" charset="-122"/>
                    <a:sym typeface="Monotype Sorts" pitchFamily="96" charset="2"/>
                  </a:rPr>
                  <a:t>Fc= </a:t>
                </a:r>
                <a:r>
                  <a:rPr lang="en-US" altLang="zh-CN" sz="1800" b="1" i="1" dirty="0">
                    <a:solidFill>
                      <a:srgbClr val="FF0000"/>
                    </a:solidFill>
                    <a:latin typeface="Comic Sans MS" pitchFamily="66" charset="0"/>
                    <a:ea typeface="宋体" charset="-122"/>
                    <a:sym typeface="Monotype Sorts" pitchFamily="96" charset="2"/>
                  </a:rPr>
                  <a:t>{A</a:t>
                </a:r>
                <a:r>
                  <a:rPr lang="en-US" altLang="zh-CN" sz="1800" b="1" i="1" dirty="0">
                    <a:solidFill>
                      <a:srgbClr val="FF0000"/>
                    </a:solidFill>
                    <a:latin typeface="Comic Sans MS" pitchFamily="66" charset="0"/>
                    <a:ea typeface="宋体" charset="-122"/>
                    <a:sym typeface="Symbol" pitchFamily="18" charset="2"/>
                  </a:rPr>
                  <a:t></a:t>
                </a:r>
                <a:r>
                  <a:rPr lang="en-US" altLang="zh-CN" sz="1800" b="1" i="1" dirty="0">
                    <a:solidFill>
                      <a:srgbClr val="FF0000"/>
                    </a:solidFill>
                    <a:latin typeface="Comic Sans MS" pitchFamily="66" charset="0"/>
                    <a:ea typeface="宋体" charset="-122"/>
                    <a:sym typeface="Monotype Sorts" pitchFamily="96" charset="2"/>
                  </a:rPr>
                  <a:t>B, B</a:t>
                </a:r>
                <a:r>
                  <a:rPr lang="en-US" altLang="zh-CN" sz="1800" b="1" i="1" dirty="0">
                    <a:solidFill>
                      <a:srgbClr val="FF0000"/>
                    </a:solidFill>
                    <a:latin typeface="Comic Sans MS" pitchFamily="66" charset="0"/>
                    <a:ea typeface="宋体" charset="-122"/>
                    <a:sym typeface="Symbol" pitchFamily="18" charset="2"/>
                  </a:rPr>
                  <a:t></a:t>
                </a:r>
                <a:r>
                  <a:rPr lang="en-US" altLang="zh-CN" sz="1800" b="1" i="1" dirty="0">
                    <a:solidFill>
                      <a:srgbClr val="FF0000"/>
                    </a:solidFill>
                    <a:latin typeface="Comic Sans MS" pitchFamily="66" charset="0"/>
                    <a:ea typeface="宋体" charset="-122"/>
                    <a:sym typeface="Monotype Sorts" pitchFamily="96" charset="2"/>
                  </a:rPr>
                  <a:t>C}</a:t>
                </a:r>
              </a:p>
              <a:p>
                <a:pPr lvl="2"/>
                <a:r>
                  <a:rPr lang="en-US" altLang="zh-CN" sz="1800" b="1" dirty="0">
                    <a:solidFill>
                      <a:srgbClr val="0000FF"/>
                    </a:solidFill>
                    <a:latin typeface="Comic Sans MS" pitchFamily="66" charset="0"/>
                    <a:ea typeface="宋体" charset="-122"/>
                    <a:sym typeface="Monotype Sorts" pitchFamily="96" charset="2"/>
                  </a:rPr>
                  <a:t>A canonical cover might not be unique. </a:t>
                </a:r>
                <a:r>
                  <a:rPr lang="en-US" altLang="zh-CN" sz="1600" dirty="0">
                    <a:latin typeface="Comic Sans MS" pitchFamily="66" charset="0"/>
                  </a:rPr>
                  <a:t>For </a:t>
                </a:r>
                <a14:m>
                  <m:oMath xmlns:m="http://schemas.openxmlformats.org/officeDocument/2006/math">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𝑪</m:t>
                    </m:r>
                    <m:r>
                      <a:rPr lang="en-US" altLang="zh-CN" sz="1600" b="1" i="1">
                        <a:solidFill>
                          <a:srgbClr val="1F07CF"/>
                        </a:solidFill>
                        <a:latin typeface="Cambria Math" panose="02040503050406030204" pitchFamily="18" charset="0"/>
                      </a:rPr>
                      <m:t>, </m:t>
                    </m:r>
                    <m:r>
                      <a:rPr lang="en-US" altLang="zh-CN" sz="1600" b="1" i="1">
                        <a:solidFill>
                          <a:srgbClr val="1F07CF"/>
                        </a:solidFill>
                        <a:latin typeface="Cambria Math" panose="02040503050406030204" pitchFamily="18" charset="0"/>
                      </a:rPr>
                      <m:t>𝑩</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𝑨𝑪</m:t>
                    </m:r>
                    <m:r>
                      <a:rPr lang="en-US" altLang="zh-CN" sz="1600" b="1" i="1">
                        <a:solidFill>
                          <a:srgbClr val="1F07CF"/>
                        </a:solidFill>
                        <a:latin typeface="Cambria Math" panose="02040503050406030204" pitchFamily="18" charset="0"/>
                      </a:rPr>
                      <m:t>, </m:t>
                    </m:r>
                    <m:r>
                      <a:rPr lang="en-US" altLang="zh-CN" sz="1600" b="1" i="1">
                        <a:solidFill>
                          <a:srgbClr val="1F07CF"/>
                        </a:solidFill>
                        <a:latin typeface="Cambria Math" panose="02040503050406030204" pitchFamily="18" charset="0"/>
                      </a:rPr>
                      <m:t>𝑪</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𝑨𝑩</m:t>
                    </m:r>
                    <m:r>
                      <a:rPr lang="en-US" altLang="zh-CN" sz="1600" b="1" i="1">
                        <a:solidFill>
                          <a:srgbClr val="1F07CF"/>
                        </a:solidFill>
                        <a:latin typeface="Cambria Math" panose="02040503050406030204" pitchFamily="18" charset="0"/>
                      </a:rPr>
                      <m:t>}</m:t>
                    </m:r>
                  </m:oMath>
                </a14:m>
                <a:r>
                  <a:rPr lang="en-US" altLang="zh-CN" sz="1600" dirty="0">
                    <a:latin typeface="Comic Sans MS" pitchFamily="66" charset="0"/>
                  </a:rPr>
                  <a:t>, </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a:solidFill>
                              <a:srgbClr val="FF0000"/>
                            </a:solidFill>
                            <a:latin typeface="Cambria Math" panose="02040503050406030204" pitchFamily="18" charset="0"/>
                          </a:rPr>
                          <m:t>𝑭</m:t>
                        </m:r>
                      </m:e>
                      <m:sub>
                        <m:r>
                          <a:rPr lang="en-US" altLang="zh-CN" sz="1600" b="1" i="1" dirty="0">
                            <a:solidFill>
                              <a:srgbClr val="FF0000"/>
                            </a:solidFill>
                            <a:latin typeface="Cambria Math" panose="02040503050406030204" pitchFamily="18" charset="0"/>
                          </a:rPr>
                          <m:t>𝒄</m:t>
                        </m:r>
                      </m:sub>
                    </m:sSub>
                    <m:r>
                      <a:rPr lang="en-US" altLang="zh-CN" sz="1600" b="1" i="1" dirty="0">
                        <a:solidFill>
                          <a:srgbClr val="FF0000"/>
                        </a:solidFill>
                        <a:latin typeface="Cambria Math" panose="02040503050406030204" pitchFamily="18" charset="0"/>
                      </a:rPr>
                      <m:t>={</m:t>
                    </m:r>
                    <m:r>
                      <a:rPr lang="en-US" altLang="zh-CN" sz="1600" b="1" i="1" dirty="0">
                        <a:solidFill>
                          <a:srgbClr val="FF0000"/>
                        </a:solidFill>
                        <a:latin typeface="Cambria Math" panose="02040503050406030204" pitchFamily="18" charset="0"/>
                      </a:rPr>
                      <m:t>𝑨</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𝑨𝑩</m:t>
                    </m:r>
                    <m:r>
                      <a:rPr lang="en-US" altLang="zh-CN" sz="1600" b="1" i="1" dirty="0">
                        <a:solidFill>
                          <a:srgbClr val="FF0000"/>
                        </a:solidFill>
                        <a:latin typeface="Cambria Math" panose="02040503050406030204" pitchFamily="18" charset="0"/>
                      </a:rPr>
                      <m:t>}</m:t>
                    </m:r>
                  </m:oMath>
                </a14:m>
                <a:r>
                  <a:rPr lang="en-US" altLang="zh-CN" sz="1600" b="1" dirty="0">
                    <a:solidFill>
                      <a:srgbClr val="FF0000"/>
                    </a:solidFill>
                    <a:latin typeface="Comic Sans MS" pitchFamily="66" charset="0"/>
                  </a:rPr>
                  <a:t> </a:t>
                </a:r>
                <a:r>
                  <a:rPr lang="en-US" altLang="zh-CN" sz="1600" dirty="0">
                    <a:latin typeface="Comic Sans MS" pitchFamily="66" charset="0"/>
                  </a:rPr>
                  <a:t>or </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a:solidFill>
                              <a:srgbClr val="FF0000"/>
                            </a:solidFill>
                            <a:latin typeface="Cambria Math" panose="02040503050406030204" pitchFamily="18" charset="0"/>
                          </a:rPr>
                          <m:t>𝑭</m:t>
                        </m:r>
                      </m:e>
                      <m:sub>
                        <m:r>
                          <a:rPr lang="en-US" altLang="zh-CN" sz="1600" b="1" i="1" dirty="0">
                            <a:solidFill>
                              <a:srgbClr val="FF0000"/>
                            </a:solidFill>
                            <a:latin typeface="Cambria Math" panose="02040503050406030204" pitchFamily="18" charset="0"/>
                          </a:rPr>
                          <m:t>𝒄</m:t>
                        </m:r>
                      </m:sub>
                    </m:sSub>
                    <m:r>
                      <a:rPr lang="en-US" altLang="zh-CN" sz="1600" b="1" i="1" dirty="0">
                        <a:solidFill>
                          <a:srgbClr val="FF0000"/>
                        </a:solidFill>
                        <a:latin typeface="Cambria Math" panose="02040503050406030204" pitchFamily="18" charset="0"/>
                      </a:rPr>
                      <m:t>={</m:t>
                    </m:r>
                    <m:r>
                      <a:rPr lang="en-US" altLang="zh-CN" sz="1600" b="1" i="1" dirty="0">
                        <a:solidFill>
                          <a:srgbClr val="FF0000"/>
                        </a:solidFill>
                        <a:latin typeface="Cambria Math" panose="02040503050406030204" pitchFamily="18" charset="0"/>
                      </a:rPr>
                      <m:t>𝑨</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ea typeface="Cambria Math" panose="02040503050406030204" pitchFamily="18" charset="0"/>
                      </a:rPr>
                      <m:t>𝑨𝑪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rPr>
                      <m:t>}</m:t>
                    </m:r>
                  </m:oMath>
                </a14:m>
                <a:endParaRPr lang="zh-CN" altLang="en-US" sz="1600" b="1" dirty="0">
                  <a:latin typeface="Comic Sans MS" pitchFamily="66" charset="0"/>
                </a:endParaRPr>
              </a:p>
            </p:txBody>
          </p:sp>
        </mc:Choice>
        <mc:Fallback xmlns="">
          <p:sp>
            <p:nvSpPr>
              <p:cNvPr id="3" name="内容占位符 2">
                <a:extLst>
                  <a:ext uri="{FF2B5EF4-FFF2-40B4-BE49-F238E27FC236}">
                    <a16:creationId xmlns:a16="http://schemas.microsoft.com/office/drawing/2014/main" id="{69DE6DF4-4CAC-410E-AFA2-3ACE4159C371}"/>
                  </a:ext>
                </a:extLst>
              </p:cNvPr>
              <p:cNvSpPr>
                <a:spLocks noGrp="1" noRot="1" noChangeAspect="1" noMove="1" noResize="1" noEditPoints="1" noAdjustHandles="1" noChangeArrowheads="1" noChangeShapeType="1" noTextEdit="1"/>
              </p:cNvSpPr>
              <p:nvPr>
                <p:ph idx="1"/>
              </p:nvPr>
            </p:nvSpPr>
            <p:spPr>
              <a:xfrm>
                <a:off x="107504" y="699542"/>
                <a:ext cx="8856984" cy="4248472"/>
              </a:xfrm>
              <a:blipFill>
                <a:blip r:embed="rId2"/>
                <a:stretch>
                  <a:fillRect l="-826" t="-1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386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DA2B7-791E-4EF2-B833-CE721D49A296}"/>
              </a:ext>
            </a:extLst>
          </p:cNvPr>
          <p:cNvSpPr>
            <a:spLocks noGrp="1"/>
          </p:cNvSpPr>
          <p:nvPr>
            <p:ph type="title"/>
          </p:nvPr>
        </p:nvSpPr>
        <p:spPr/>
        <p:txBody>
          <a:bodyPr/>
          <a:lstStyle/>
          <a:p>
            <a:pPr algn="ctr"/>
            <a:r>
              <a:rPr lang="en-US" altLang="zh-CN" dirty="0">
                <a:latin typeface="Comic Sans MS" pitchFamily="66" charset="0"/>
              </a:rPr>
              <a:t>Example of Computing a Canonical Cover</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050E59B7-9036-468B-9807-E954F20AE06D}"/>
              </a:ext>
            </a:extLst>
          </p:cNvPr>
          <p:cNvSpPr>
            <a:spLocks noGrp="1"/>
          </p:cNvSpPr>
          <p:nvPr>
            <p:ph idx="1"/>
          </p:nvPr>
        </p:nvSpPr>
        <p:spPr/>
        <p:txBody>
          <a:bodyPr/>
          <a:lstStyle/>
          <a:p>
            <a:pPr algn="just">
              <a:lnSpc>
                <a:spcPct val="150000"/>
              </a:lnSpc>
              <a:spcBef>
                <a:spcPts val="1200"/>
              </a:spcBef>
              <a:buFont typeface="Wingdings" pitchFamily="2" charset="2"/>
              <a:buChar char="l"/>
            </a:pPr>
            <a:r>
              <a:rPr lang="en-US" altLang="zh-CN" sz="2000" b="1">
                <a:latin typeface="Comic Sans MS" pitchFamily="66" charset="0"/>
                <a:ea typeface="华文中宋" pitchFamily="2" charset="-122"/>
              </a:rPr>
              <a:t>R&lt;U,F&gt;, U={A,B,C}, F={</a:t>
            </a:r>
            <a:r>
              <a:rPr lang="en-US" altLang="zh-CN" sz="2000" b="1">
                <a:solidFill>
                  <a:srgbClr val="0000FF"/>
                </a:solidFill>
                <a:latin typeface="Comic Sans MS" pitchFamily="66" charset="0"/>
                <a:ea typeface="华文中宋" pitchFamily="2" charset="-122"/>
              </a:rPr>
              <a:t>A→BC</a:t>
            </a:r>
            <a:r>
              <a:rPr lang="en-US" altLang="zh-CN" sz="2000" b="1">
                <a:latin typeface="Comic Sans MS" pitchFamily="66" charset="0"/>
                <a:ea typeface="华文中宋" pitchFamily="2" charset="-122"/>
              </a:rPr>
              <a:t>, B→C, A→B, AB→C}. </a:t>
            </a:r>
            <a:r>
              <a:rPr lang="en-US" altLang="zh-CN" sz="2000" b="1">
                <a:solidFill>
                  <a:srgbClr val="FF0000"/>
                </a:solidFill>
                <a:latin typeface="Comic Sans MS" pitchFamily="66" charset="0"/>
                <a:ea typeface="华文中宋" pitchFamily="2" charset="-122"/>
              </a:rPr>
              <a:t>F</a:t>
            </a:r>
            <a:r>
              <a:rPr lang="en-US" altLang="zh-CN" sz="2000" b="1" baseline="-30000">
                <a:solidFill>
                  <a:srgbClr val="FF0000"/>
                </a:solidFill>
                <a:latin typeface="Comic Sans MS" pitchFamily="66" charset="0"/>
                <a:ea typeface="华文中宋" pitchFamily="2" charset="-122"/>
              </a:rPr>
              <a:t>c</a:t>
            </a:r>
            <a:r>
              <a:rPr lang="en-US" altLang="zh-CN" sz="2000" b="1">
                <a:solidFill>
                  <a:srgbClr val="FF0000"/>
                </a:solidFill>
                <a:latin typeface="Comic Sans MS" pitchFamily="66" charset="0"/>
                <a:ea typeface="华文中宋" pitchFamily="2" charset="-122"/>
              </a:rPr>
              <a:t> or F</a:t>
            </a:r>
            <a:r>
              <a:rPr lang="en-US" altLang="zh-CN" sz="2000" b="1" baseline="-30000">
                <a:solidFill>
                  <a:srgbClr val="FF0000"/>
                </a:solidFill>
                <a:latin typeface="Comic Sans MS" pitchFamily="66" charset="0"/>
                <a:ea typeface="华文中宋" pitchFamily="2" charset="-122"/>
              </a:rPr>
              <a:t>m </a:t>
            </a:r>
            <a:r>
              <a:rPr lang="en-US" altLang="zh-CN" sz="2000" b="1">
                <a:latin typeface="Comic Sans MS" pitchFamily="66" charset="0"/>
                <a:ea typeface="华文中宋" pitchFamily="2" charset="-122"/>
              </a:rPr>
              <a:t>?</a:t>
            </a:r>
          </a:p>
          <a:p>
            <a:pPr lvl="1" algn="just">
              <a:lnSpc>
                <a:spcPct val="150000"/>
              </a:lnSpc>
              <a:spcBef>
                <a:spcPts val="1200"/>
              </a:spcBef>
              <a:buFont typeface="Wingdings" pitchFamily="2" charset="2"/>
              <a:buNone/>
            </a:pPr>
            <a:r>
              <a:rPr lang="en-US" altLang="zh-CN" b="1">
                <a:latin typeface="Comic Sans MS" pitchFamily="66" charset="0"/>
                <a:ea typeface="华文中宋" pitchFamily="2" charset="-122"/>
              </a:rPr>
              <a:t>1) For each FD in F</a:t>
            </a:r>
            <a:r>
              <a:rPr lang="zh-CN" altLang="en-US" b="1">
                <a:latin typeface="Comic Sans MS" pitchFamily="66" charset="0"/>
                <a:ea typeface="华文中宋" pitchFamily="2" charset="-122"/>
              </a:rPr>
              <a:t>：</a:t>
            </a:r>
            <a:r>
              <a:rPr lang="en-US" altLang="zh-CN" b="1">
                <a:latin typeface="Comic Sans MS" pitchFamily="66" charset="0"/>
                <a:ea typeface="华文中宋" pitchFamily="2" charset="-122"/>
              </a:rPr>
              <a:t>F={</a:t>
            </a:r>
            <a:r>
              <a:rPr lang="en-US" altLang="zh-CN" b="1">
                <a:solidFill>
                  <a:srgbClr val="0000FF"/>
                </a:solidFill>
                <a:latin typeface="Comic Sans MS" pitchFamily="66" charset="0"/>
                <a:ea typeface="华文中宋" pitchFamily="2" charset="-122"/>
              </a:rPr>
              <a:t>A→B,A→C</a:t>
            </a:r>
            <a:r>
              <a:rPr lang="en-US" altLang="zh-CN" b="1">
                <a:latin typeface="Comic Sans MS" pitchFamily="66" charset="0"/>
                <a:ea typeface="华文中宋" pitchFamily="2" charset="-122"/>
              </a:rPr>
              <a:t>,B→C,</a:t>
            </a:r>
            <a:r>
              <a:rPr lang="en-US" altLang="zh-CN" b="1">
                <a:solidFill>
                  <a:srgbClr val="FF0000"/>
                </a:solidFill>
                <a:latin typeface="Comic Sans MS" pitchFamily="66" charset="0"/>
                <a:ea typeface="华文中宋" pitchFamily="2" charset="-122"/>
              </a:rPr>
              <a:t>A→B</a:t>
            </a:r>
            <a:r>
              <a:rPr lang="en-US" altLang="zh-CN" b="1">
                <a:latin typeface="Comic Sans MS" pitchFamily="66" charset="0"/>
                <a:ea typeface="华文中宋" pitchFamily="2" charset="-122"/>
              </a:rPr>
              <a:t>,AB→C}</a:t>
            </a:r>
          </a:p>
          <a:p>
            <a:pPr lvl="1" algn="just">
              <a:lnSpc>
                <a:spcPct val="150000"/>
              </a:lnSpc>
              <a:spcBef>
                <a:spcPts val="1200"/>
              </a:spcBef>
              <a:buFont typeface="Wingdings" pitchFamily="2" charset="2"/>
              <a:buNone/>
            </a:pPr>
            <a:r>
              <a:rPr lang="en-US" altLang="zh-CN" b="1">
                <a:latin typeface="Comic Sans MS" pitchFamily="66" charset="0"/>
                <a:ea typeface="华文中宋" pitchFamily="2" charset="-122"/>
              </a:rPr>
              <a:t>2)</a:t>
            </a:r>
            <a:r>
              <a:rPr lang="zh-CN" altLang="en-US" b="1">
                <a:latin typeface="Comic Sans MS" pitchFamily="66" charset="0"/>
                <a:ea typeface="华文中宋" pitchFamily="2" charset="-122"/>
              </a:rPr>
              <a:t> </a:t>
            </a:r>
            <a:r>
              <a:rPr lang="en-US" altLang="zh-CN" b="1">
                <a:solidFill>
                  <a:srgbClr val="FF0000"/>
                </a:solidFill>
                <a:latin typeface="Comic Sans MS" pitchFamily="66" charset="0"/>
                <a:ea typeface="华文中宋" pitchFamily="2" charset="-122"/>
              </a:rPr>
              <a:t>A→B can be deleted, then</a:t>
            </a:r>
            <a:r>
              <a:rPr lang="zh-CN" altLang="en-US" b="1">
                <a:latin typeface="Comic Sans MS" pitchFamily="66" charset="0"/>
                <a:ea typeface="华文中宋" pitchFamily="2" charset="-122"/>
              </a:rPr>
              <a:t> </a:t>
            </a:r>
            <a:r>
              <a:rPr lang="en-US" altLang="zh-CN" b="1">
                <a:latin typeface="Comic Sans MS" pitchFamily="66" charset="0"/>
                <a:ea typeface="华文中宋" pitchFamily="2" charset="-122"/>
              </a:rPr>
              <a:t>F={</a:t>
            </a:r>
            <a:r>
              <a:rPr lang="en-US" altLang="zh-CN" b="1">
                <a:solidFill>
                  <a:srgbClr val="1B06BA"/>
                </a:solidFill>
                <a:latin typeface="Comic Sans MS" pitchFamily="66" charset="0"/>
                <a:ea typeface="华文中宋" pitchFamily="2" charset="-122"/>
              </a:rPr>
              <a:t>A→B</a:t>
            </a:r>
            <a:r>
              <a:rPr lang="en-US" altLang="zh-CN" b="1">
                <a:latin typeface="Comic Sans MS" pitchFamily="66" charset="0"/>
                <a:ea typeface="华文中宋" pitchFamily="2" charset="-122"/>
              </a:rPr>
              <a:t>, </a:t>
            </a:r>
            <a:r>
              <a:rPr lang="en-US" altLang="zh-CN" b="1">
                <a:solidFill>
                  <a:srgbClr val="FF0000"/>
                </a:solidFill>
                <a:latin typeface="Comic Sans MS" pitchFamily="66" charset="0"/>
                <a:ea typeface="华文中宋" pitchFamily="2" charset="-122"/>
              </a:rPr>
              <a:t>A→C</a:t>
            </a:r>
            <a:r>
              <a:rPr lang="en-US" altLang="zh-CN" b="1">
                <a:latin typeface="Comic Sans MS" pitchFamily="66" charset="0"/>
                <a:ea typeface="华文中宋" pitchFamily="2" charset="-122"/>
              </a:rPr>
              <a:t>, </a:t>
            </a:r>
            <a:r>
              <a:rPr lang="en-US" altLang="zh-CN" b="1">
                <a:solidFill>
                  <a:srgbClr val="1B06BA"/>
                </a:solidFill>
                <a:latin typeface="Comic Sans MS" pitchFamily="66" charset="0"/>
                <a:ea typeface="华文中宋" pitchFamily="2" charset="-122"/>
              </a:rPr>
              <a:t>B→C</a:t>
            </a:r>
            <a:r>
              <a:rPr lang="en-US" altLang="zh-CN" b="1">
                <a:latin typeface="Comic Sans MS" pitchFamily="66" charset="0"/>
                <a:ea typeface="华文中宋" pitchFamily="2" charset="-122"/>
              </a:rPr>
              <a:t>, AB→C}</a:t>
            </a:r>
          </a:p>
          <a:p>
            <a:pPr lvl="1" algn="just">
              <a:lnSpc>
                <a:spcPct val="150000"/>
              </a:lnSpc>
              <a:spcBef>
                <a:spcPts val="1200"/>
              </a:spcBef>
              <a:buFont typeface="Wingdings" pitchFamily="2" charset="2"/>
              <a:buNone/>
            </a:pPr>
            <a:r>
              <a:rPr lang="en-US" altLang="zh-CN" b="1">
                <a:latin typeface="Comic Sans MS" pitchFamily="66" charset="0"/>
                <a:ea typeface="华文中宋" pitchFamily="2" charset="-122"/>
              </a:rPr>
              <a:t>3) For </a:t>
            </a:r>
            <a:r>
              <a:rPr lang="en-US" altLang="zh-CN" b="1">
                <a:solidFill>
                  <a:srgbClr val="FF0000"/>
                </a:solidFill>
                <a:latin typeface="Comic Sans MS" pitchFamily="66" charset="0"/>
                <a:ea typeface="华文中宋" pitchFamily="2" charset="-122"/>
              </a:rPr>
              <a:t>A→C, is implied by </a:t>
            </a:r>
            <a:r>
              <a:rPr lang="en-US" altLang="zh-CN" b="1">
                <a:solidFill>
                  <a:srgbClr val="0000FF"/>
                </a:solidFill>
                <a:latin typeface="Comic Sans MS" pitchFamily="66" charset="0"/>
                <a:ea typeface="华文中宋" pitchFamily="2" charset="-122"/>
              </a:rPr>
              <a:t>A→B and B→C</a:t>
            </a:r>
            <a:r>
              <a:rPr lang="en-US" altLang="zh-CN" b="1">
                <a:latin typeface="Comic Sans MS" pitchFamily="66" charset="0"/>
                <a:ea typeface="华文中宋" pitchFamily="2" charset="-122"/>
              </a:rPr>
              <a:t>, so </a:t>
            </a:r>
            <a:r>
              <a:rPr lang="en-US" altLang="zh-CN" b="1">
                <a:solidFill>
                  <a:srgbClr val="FF0000"/>
                </a:solidFill>
                <a:latin typeface="Comic Sans MS" pitchFamily="66" charset="0"/>
                <a:ea typeface="华文中宋" pitchFamily="2" charset="-122"/>
              </a:rPr>
              <a:t>A→C is </a:t>
            </a:r>
            <a:r>
              <a:rPr lang="en-US" altLang="zh-CN" b="1">
                <a:latin typeface="Comic Sans MS" pitchFamily="66" charset="0"/>
                <a:ea typeface="宋体" charset="-122"/>
                <a:sym typeface="Monotype Sorts" pitchFamily="96" charset="2"/>
              </a:rPr>
              <a:t>extraneous</a:t>
            </a:r>
            <a:r>
              <a:rPr lang="en-US" altLang="zh-CN" b="1">
                <a:latin typeface="Comic Sans MS" pitchFamily="66" charset="0"/>
                <a:ea typeface="华文中宋" pitchFamily="2" charset="-122"/>
              </a:rPr>
              <a:t>, then F={A→B, B→C, </a:t>
            </a:r>
            <a:r>
              <a:rPr lang="en-US" altLang="zh-CN" b="1">
                <a:solidFill>
                  <a:srgbClr val="FF0000"/>
                </a:solidFill>
                <a:latin typeface="Comic Sans MS" pitchFamily="66" charset="0"/>
                <a:ea typeface="华文中宋" pitchFamily="2" charset="-122"/>
              </a:rPr>
              <a:t>A</a:t>
            </a:r>
            <a:r>
              <a:rPr lang="en-US" altLang="zh-CN" b="1">
                <a:latin typeface="Comic Sans MS" pitchFamily="66" charset="0"/>
                <a:ea typeface="华文中宋" pitchFamily="2" charset="-122"/>
              </a:rPr>
              <a:t>B→C}</a:t>
            </a:r>
          </a:p>
          <a:p>
            <a:pPr lvl="1" algn="just">
              <a:lnSpc>
                <a:spcPct val="150000"/>
              </a:lnSpc>
              <a:spcBef>
                <a:spcPts val="1200"/>
              </a:spcBef>
              <a:buFont typeface="Wingdings" pitchFamily="2" charset="2"/>
              <a:buNone/>
            </a:pPr>
            <a:r>
              <a:rPr lang="en-US" altLang="zh-CN" b="1">
                <a:latin typeface="Comic Sans MS" pitchFamily="66" charset="0"/>
                <a:ea typeface="华文中宋" pitchFamily="2" charset="-122"/>
              </a:rPr>
              <a:t>4) </a:t>
            </a:r>
            <a:r>
              <a:rPr lang="en-US" altLang="zh-CN" b="1">
                <a:solidFill>
                  <a:srgbClr val="FF0000"/>
                </a:solidFill>
                <a:latin typeface="Comic Sans MS" pitchFamily="66" charset="0"/>
                <a:ea typeface="华文中宋" pitchFamily="2" charset="-122"/>
              </a:rPr>
              <a:t>AB→C</a:t>
            </a:r>
            <a:r>
              <a:rPr lang="zh-CN" altLang="en-US" b="1">
                <a:latin typeface="Comic Sans MS" pitchFamily="66" charset="0"/>
                <a:ea typeface="华文中宋" pitchFamily="2" charset="-122"/>
              </a:rPr>
              <a:t> </a:t>
            </a:r>
            <a:r>
              <a:rPr lang="en-US" altLang="zh-CN" b="1">
                <a:latin typeface="Comic Sans MS" pitchFamily="66" charset="0"/>
                <a:ea typeface="华文中宋" pitchFamily="2" charset="-122"/>
              </a:rPr>
              <a:t>is implied by </a:t>
            </a:r>
            <a:r>
              <a:rPr lang="en-US" altLang="zh-CN" b="1">
                <a:solidFill>
                  <a:srgbClr val="0000FF"/>
                </a:solidFill>
                <a:latin typeface="Comic Sans MS" pitchFamily="66" charset="0"/>
                <a:ea typeface="华文中宋" pitchFamily="2" charset="-122"/>
              </a:rPr>
              <a:t>B→C</a:t>
            </a:r>
            <a:r>
              <a:rPr lang="en-US" altLang="zh-CN" b="1">
                <a:latin typeface="Comic Sans MS" pitchFamily="66" charset="0"/>
                <a:ea typeface="华文中宋" pitchFamily="2" charset="-122"/>
              </a:rPr>
              <a:t>, then </a:t>
            </a:r>
            <a:r>
              <a:rPr lang="en-US" altLang="zh-CN" b="1">
                <a:solidFill>
                  <a:srgbClr val="FF0000"/>
                </a:solidFill>
                <a:latin typeface="Comic Sans MS" pitchFamily="66" charset="0"/>
                <a:ea typeface="华文中宋" pitchFamily="2" charset="-122"/>
              </a:rPr>
              <a:t>AB→C is </a:t>
            </a:r>
            <a:r>
              <a:rPr lang="en-US" altLang="zh-CN" b="1">
                <a:latin typeface="Comic Sans MS" pitchFamily="66" charset="0"/>
                <a:ea typeface="宋体" charset="-122"/>
                <a:sym typeface="Monotype Sorts" pitchFamily="96" charset="2"/>
              </a:rPr>
              <a:t>extraneous</a:t>
            </a:r>
            <a:r>
              <a:rPr lang="en-US" altLang="zh-CN" b="1">
                <a:latin typeface="Comic Sans MS" pitchFamily="66" charset="0"/>
                <a:ea typeface="华文中宋" pitchFamily="2" charset="-122"/>
              </a:rPr>
              <a:t>, so we have</a:t>
            </a:r>
            <a:r>
              <a:rPr lang="zh-CN" altLang="en-US" b="1">
                <a:latin typeface="Comic Sans MS" pitchFamily="66" charset="0"/>
                <a:ea typeface="华文中宋" pitchFamily="2" charset="-122"/>
              </a:rPr>
              <a:t> </a:t>
            </a:r>
            <a:r>
              <a:rPr lang="en-US" altLang="zh-CN" b="1">
                <a:solidFill>
                  <a:srgbClr val="0000FF"/>
                </a:solidFill>
                <a:latin typeface="Comic Sans MS" pitchFamily="66" charset="0"/>
                <a:ea typeface="华文中宋" pitchFamily="2" charset="-122"/>
              </a:rPr>
              <a:t>F={A→B, B→C}. </a:t>
            </a:r>
            <a:r>
              <a:rPr lang="en-US" altLang="zh-CN" b="1">
                <a:solidFill>
                  <a:schemeClr val="tx2"/>
                </a:solidFill>
                <a:latin typeface="Comic Sans MS" pitchFamily="66" charset="0"/>
                <a:ea typeface="华文中宋" pitchFamily="2" charset="-122"/>
              </a:rPr>
              <a:t>And that is </a:t>
            </a:r>
            <a:r>
              <a:rPr lang="en-US" altLang="zh-CN" b="1">
                <a:solidFill>
                  <a:srgbClr val="FF0000"/>
                </a:solidFill>
                <a:latin typeface="Comic Sans MS" pitchFamily="66" charset="0"/>
                <a:ea typeface="华文中宋" pitchFamily="2" charset="-122"/>
              </a:rPr>
              <a:t>F</a:t>
            </a:r>
            <a:r>
              <a:rPr lang="en-US" altLang="zh-CN" b="1" baseline="-30000">
                <a:solidFill>
                  <a:srgbClr val="FF0000"/>
                </a:solidFill>
                <a:latin typeface="Comic Sans MS" pitchFamily="66" charset="0"/>
                <a:ea typeface="华文中宋" pitchFamily="2" charset="-122"/>
              </a:rPr>
              <a:t>c </a:t>
            </a:r>
            <a:r>
              <a:rPr lang="en-US" altLang="zh-CN" b="1">
                <a:solidFill>
                  <a:srgbClr val="FF0000"/>
                </a:solidFill>
                <a:latin typeface="Comic Sans MS" pitchFamily="66" charset="0"/>
                <a:ea typeface="华文中宋" pitchFamily="2" charset="-122"/>
              </a:rPr>
              <a:t>or F</a:t>
            </a:r>
            <a:r>
              <a:rPr lang="en-US" altLang="zh-CN" b="1" baseline="-30000">
                <a:solidFill>
                  <a:srgbClr val="FF0000"/>
                </a:solidFill>
                <a:latin typeface="Comic Sans MS" pitchFamily="66" charset="0"/>
                <a:ea typeface="华文中宋" pitchFamily="2" charset="-122"/>
              </a:rPr>
              <a:t>m</a:t>
            </a:r>
            <a:r>
              <a:rPr lang="zh-CN" altLang="en-US" b="1" baseline="-30000">
                <a:latin typeface="Comic Sans MS" pitchFamily="66" charset="0"/>
                <a:ea typeface="华文中宋" pitchFamily="2" charset="-122"/>
              </a:rPr>
              <a:t>。</a:t>
            </a:r>
            <a:endParaRPr lang="zh-CN" altLang="en-US" dirty="0">
              <a:latin typeface="Comic Sans MS" pitchFamily="66" charset="0"/>
            </a:endParaRPr>
          </a:p>
        </p:txBody>
      </p:sp>
    </p:spTree>
    <p:extLst>
      <p:ext uri="{BB962C8B-B14F-4D97-AF65-F5344CB8AC3E}">
        <p14:creationId xmlns:p14="http://schemas.microsoft.com/office/powerpoint/2010/main" val="2495194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C1C7A-75BF-46D6-9747-11843092A433}"/>
              </a:ext>
            </a:extLst>
          </p:cNvPr>
          <p:cNvSpPr>
            <a:spLocks noGrp="1"/>
          </p:cNvSpPr>
          <p:nvPr>
            <p:ph type="title"/>
          </p:nvPr>
        </p:nvSpPr>
        <p:spPr/>
        <p:txBody>
          <a:bodyPr/>
          <a:lstStyle/>
          <a:p>
            <a:pPr algn="ctr"/>
            <a:r>
              <a:rPr lang="en-US" altLang="zh-CN" dirty="0">
                <a:latin typeface="Comic Sans MS" pitchFamily="66" charset="0"/>
              </a:rPr>
              <a:t>Example of Computing a Canonical Cover</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3A66418-09C4-49F3-8F96-019062BA6DE2}"/>
              </a:ext>
            </a:extLst>
          </p:cNvPr>
          <p:cNvSpPr>
            <a:spLocks noGrp="1"/>
          </p:cNvSpPr>
          <p:nvPr>
            <p:ph idx="1"/>
          </p:nvPr>
        </p:nvSpPr>
        <p:spPr/>
        <p:txBody>
          <a:bodyPr/>
          <a:lstStyle/>
          <a:p>
            <a:pPr algn="just">
              <a:lnSpc>
                <a:spcPct val="150000"/>
              </a:lnSpc>
              <a:buFont typeface="Wingdings" pitchFamily="2" charset="2"/>
              <a:buNone/>
            </a:pPr>
            <a:r>
              <a:rPr lang="en-US" altLang="zh-CN" sz="2000" b="1">
                <a:solidFill>
                  <a:srgbClr val="1F07CF"/>
                </a:solidFill>
                <a:latin typeface="Comic Sans MS" pitchFamily="66" charset="0"/>
                <a:ea typeface="华文中宋" pitchFamily="2" charset="-122"/>
              </a:rPr>
              <a:t>R&lt;U,F&gt;, U={X,Y,Z,W}, </a:t>
            </a:r>
          </a:p>
          <a:p>
            <a:pPr algn="just">
              <a:lnSpc>
                <a:spcPct val="150000"/>
              </a:lnSpc>
              <a:buFont typeface="Wingdings" pitchFamily="2" charset="2"/>
              <a:buNone/>
            </a:pPr>
            <a:r>
              <a:rPr lang="en-US" altLang="zh-CN" sz="2000" b="1">
                <a:solidFill>
                  <a:srgbClr val="1F07CF"/>
                </a:solidFill>
                <a:latin typeface="Comic Sans MS" pitchFamily="66" charset="0"/>
                <a:ea typeface="华文中宋" pitchFamily="2" charset="-122"/>
              </a:rPr>
              <a:t>	 F={W→Y,Y→W,X→WY,Z→WY,XZ→W}, </a:t>
            </a:r>
            <a:r>
              <a:rPr lang="en-US" altLang="zh-CN" sz="2000" b="1">
                <a:solidFill>
                  <a:srgbClr val="FF0000"/>
                </a:solidFill>
                <a:latin typeface="Comic Sans MS" pitchFamily="66" charset="0"/>
                <a:ea typeface="华文中宋" pitchFamily="2" charset="-122"/>
              </a:rPr>
              <a:t>F</a:t>
            </a:r>
            <a:r>
              <a:rPr lang="en-US" altLang="zh-CN" sz="2000" b="1" baseline="-30000">
                <a:solidFill>
                  <a:srgbClr val="FF0000"/>
                </a:solidFill>
                <a:latin typeface="Comic Sans MS" pitchFamily="66" charset="0"/>
                <a:ea typeface="华文中宋" pitchFamily="2" charset="-122"/>
              </a:rPr>
              <a:t>c</a:t>
            </a:r>
            <a:r>
              <a:rPr lang="en-US" altLang="zh-CN" sz="2000" b="1">
                <a:solidFill>
                  <a:srgbClr val="FF0000"/>
                </a:solidFill>
                <a:latin typeface="Comic Sans MS" pitchFamily="66" charset="0"/>
                <a:ea typeface="华文中宋" pitchFamily="2" charset="-122"/>
              </a:rPr>
              <a:t>?</a:t>
            </a:r>
          </a:p>
          <a:p>
            <a:pPr algn="just">
              <a:lnSpc>
                <a:spcPct val="150000"/>
              </a:lnSpc>
              <a:buFont typeface="Wingdings" pitchFamily="2" charset="2"/>
              <a:buNone/>
            </a:pPr>
            <a:r>
              <a:rPr lang="en-US" altLang="zh-CN" sz="2000" b="1">
                <a:latin typeface="Comic Sans MS" pitchFamily="66" charset="0"/>
                <a:ea typeface="华文中宋" pitchFamily="2" charset="-122"/>
                <a:sym typeface="Wingdings" pitchFamily="2" charset="2"/>
              </a:rPr>
              <a:t>(1) </a:t>
            </a:r>
            <a:r>
              <a:rPr lang="en-US" altLang="zh-CN" sz="2000" b="1">
                <a:latin typeface="Comic Sans MS" pitchFamily="66" charset="0"/>
                <a:ea typeface="华文中宋" pitchFamily="2" charset="-122"/>
              </a:rPr>
              <a:t>F={W→Y,Y→W,</a:t>
            </a:r>
            <a:r>
              <a:rPr lang="en-US" altLang="zh-CN" sz="2000" b="1">
                <a:solidFill>
                  <a:srgbClr val="0000FF"/>
                </a:solidFill>
                <a:latin typeface="Comic Sans MS" pitchFamily="66" charset="0"/>
                <a:ea typeface="华文中宋" pitchFamily="2" charset="-122"/>
              </a:rPr>
              <a:t>X→W</a:t>
            </a:r>
            <a:r>
              <a:rPr lang="en-US" altLang="zh-CN" sz="2000" b="1">
                <a:latin typeface="Comic Sans MS" pitchFamily="66" charset="0"/>
                <a:ea typeface="华文中宋" pitchFamily="2" charset="-122"/>
              </a:rPr>
              <a:t>,X→Y,Z→W,Z→Y,</a:t>
            </a:r>
            <a:r>
              <a:rPr lang="en-US" altLang="zh-CN" sz="2000" b="1">
                <a:solidFill>
                  <a:srgbClr val="FF0000"/>
                </a:solidFill>
                <a:latin typeface="Comic Sans MS" pitchFamily="66" charset="0"/>
                <a:ea typeface="华文中宋" pitchFamily="2" charset="-122"/>
              </a:rPr>
              <a:t>XZ→W</a:t>
            </a:r>
            <a:r>
              <a:rPr lang="en-US" altLang="zh-CN" sz="2000" b="1">
                <a:latin typeface="Comic Sans MS" pitchFamily="66" charset="0"/>
                <a:ea typeface="华文中宋" pitchFamily="2" charset="-122"/>
              </a:rPr>
              <a:t>}</a:t>
            </a:r>
            <a:endParaRPr lang="en-US" altLang="zh-CN" sz="2000" b="1">
              <a:latin typeface="Comic Sans MS" pitchFamily="66" charset="0"/>
              <a:ea typeface="华文中宋" pitchFamily="2" charset="-122"/>
              <a:sym typeface="Wingdings" pitchFamily="2" charset="2"/>
            </a:endParaRPr>
          </a:p>
          <a:p>
            <a:pPr algn="just">
              <a:lnSpc>
                <a:spcPct val="150000"/>
              </a:lnSpc>
              <a:buFont typeface="Wingdings" pitchFamily="2" charset="2"/>
              <a:buNone/>
            </a:pPr>
            <a:r>
              <a:rPr lang="en-US" altLang="zh-CN" sz="2000" b="1">
                <a:latin typeface="Comic Sans MS" pitchFamily="66" charset="0"/>
                <a:ea typeface="华文中宋" pitchFamily="2" charset="-122"/>
                <a:sym typeface="Wingdings" pitchFamily="2" charset="2"/>
              </a:rPr>
              <a:t>(2) For LHS, </a:t>
            </a:r>
            <a:r>
              <a:rPr lang="en-US" altLang="zh-CN" sz="2000" b="1">
                <a:latin typeface="Comic Sans MS" pitchFamily="66" charset="0"/>
                <a:ea typeface="华文中宋" pitchFamily="2" charset="-122"/>
              </a:rPr>
              <a:t>F={W→Y,</a:t>
            </a:r>
            <a:r>
              <a:rPr lang="en-US" altLang="zh-CN" sz="2000" b="1">
                <a:solidFill>
                  <a:schemeClr val="accent2"/>
                </a:solidFill>
                <a:latin typeface="Comic Sans MS" pitchFamily="66" charset="0"/>
                <a:ea typeface="华文中宋" pitchFamily="2" charset="-122"/>
              </a:rPr>
              <a:t>Y→W</a:t>
            </a:r>
            <a:r>
              <a:rPr lang="en-US" altLang="zh-CN" sz="2000" b="1">
                <a:latin typeface="Comic Sans MS" pitchFamily="66" charset="0"/>
                <a:ea typeface="华文中宋" pitchFamily="2" charset="-122"/>
              </a:rPr>
              <a:t>,</a:t>
            </a:r>
            <a:r>
              <a:rPr lang="en-US" altLang="zh-CN" sz="2000" b="1">
                <a:solidFill>
                  <a:srgbClr val="FF0000"/>
                </a:solidFill>
                <a:latin typeface="Comic Sans MS" pitchFamily="66" charset="0"/>
                <a:ea typeface="华文中宋" pitchFamily="2" charset="-122"/>
              </a:rPr>
              <a:t>X→W</a:t>
            </a:r>
            <a:r>
              <a:rPr lang="en-US" altLang="zh-CN" sz="2000" b="1">
                <a:latin typeface="Comic Sans MS" pitchFamily="66" charset="0"/>
                <a:ea typeface="华文中宋" pitchFamily="2" charset="-122"/>
              </a:rPr>
              <a:t>,</a:t>
            </a:r>
            <a:r>
              <a:rPr lang="en-US" altLang="zh-CN" sz="2000" b="1">
                <a:solidFill>
                  <a:srgbClr val="0000FF"/>
                </a:solidFill>
                <a:latin typeface="Comic Sans MS" pitchFamily="66" charset="0"/>
                <a:ea typeface="华文中宋" pitchFamily="2" charset="-122"/>
              </a:rPr>
              <a:t>X→Y</a:t>
            </a:r>
            <a:r>
              <a:rPr lang="en-US" altLang="zh-CN" sz="2000" b="1">
                <a:latin typeface="Comic Sans MS" pitchFamily="66" charset="0"/>
                <a:ea typeface="华文中宋" pitchFamily="2" charset="-122"/>
              </a:rPr>
              <a:t>,</a:t>
            </a:r>
            <a:r>
              <a:rPr lang="en-US" altLang="zh-CN" sz="2000" b="1">
                <a:solidFill>
                  <a:srgbClr val="FF00FF"/>
                </a:solidFill>
                <a:latin typeface="Comic Sans MS" pitchFamily="66" charset="0"/>
                <a:ea typeface="华文中宋" pitchFamily="2" charset="-122"/>
              </a:rPr>
              <a:t>Z→W</a:t>
            </a:r>
            <a:r>
              <a:rPr lang="en-US" altLang="zh-CN" sz="2000" b="1">
                <a:latin typeface="Comic Sans MS" pitchFamily="66" charset="0"/>
                <a:ea typeface="华文中宋" pitchFamily="2" charset="-122"/>
              </a:rPr>
              <a:t>,</a:t>
            </a:r>
            <a:r>
              <a:rPr lang="en-US" altLang="zh-CN" sz="2000" b="1">
                <a:solidFill>
                  <a:schemeClr val="tx2"/>
                </a:solidFill>
                <a:latin typeface="Comic Sans MS" pitchFamily="66" charset="0"/>
                <a:ea typeface="华文中宋" pitchFamily="2" charset="-122"/>
              </a:rPr>
              <a:t>Z→Y</a:t>
            </a:r>
            <a:r>
              <a:rPr lang="en-US" altLang="zh-CN" sz="2000" b="1">
                <a:latin typeface="Comic Sans MS" pitchFamily="66" charset="0"/>
                <a:ea typeface="华文中宋" pitchFamily="2" charset="-122"/>
              </a:rPr>
              <a:t>}</a:t>
            </a:r>
          </a:p>
          <a:p>
            <a:pPr algn="just">
              <a:lnSpc>
                <a:spcPct val="150000"/>
              </a:lnSpc>
              <a:buFont typeface="Wingdings" pitchFamily="2" charset="2"/>
              <a:buNone/>
            </a:pPr>
            <a:r>
              <a:rPr lang="en-US" altLang="zh-CN" sz="2000" b="1">
                <a:latin typeface="Comic Sans MS" pitchFamily="66" charset="0"/>
                <a:ea typeface="华文中宋" pitchFamily="2" charset="-122"/>
              </a:rPr>
              <a:t>(3) Delete redundant FDs,F={W→Y,Y→W,X→Y,Z→Y}</a:t>
            </a:r>
          </a:p>
          <a:p>
            <a:pPr algn="just">
              <a:lnSpc>
                <a:spcPct val="150000"/>
              </a:lnSpc>
              <a:buFont typeface="Wingdings" pitchFamily="2" charset="2"/>
              <a:buNone/>
            </a:pPr>
            <a:r>
              <a:rPr lang="en-US" altLang="zh-CN" sz="2000" b="1">
                <a:solidFill>
                  <a:srgbClr val="FF0000"/>
                </a:solidFill>
                <a:latin typeface="Comic Sans MS" pitchFamily="66" charset="0"/>
                <a:ea typeface="华文中宋" pitchFamily="2" charset="-122"/>
              </a:rPr>
              <a:t>Fc = {W→Y,Y→W,X→Y,Z→Y} </a:t>
            </a:r>
            <a:r>
              <a:rPr lang="zh-CN" altLang="en-US" sz="2000" b="1">
                <a:solidFill>
                  <a:srgbClr val="FF0000"/>
                </a:solidFill>
                <a:latin typeface="Comic Sans MS" pitchFamily="66" charset="0"/>
                <a:ea typeface="华文中宋" pitchFamily="2" charset="-122"/>
              </a:rPr>
              <a:t> </a:t>
            </a:r>
            <a:endParaRPr lang="en-US" altLang="zh-CN" sz="2000" b="1">
              <a:solidFill>
                <a:srgbClr val="FF0000"/>
              </a:solidFill>
              <a:latin typeface="Comic Sans MS" pitchFamily="66" charset="0"/>
              <a:ea typeface="华文中宋" pitchFamily="2" charset="-122"/>
            </a:endParaRPr>
          </a:p>
          <a:p>
            <a:pPr algn="just">
              <a:lnSpc>
                <a:spcPct val="150000"/>
              </a:lnSpc>
              <a:buFont typeface="Wingdings" pitchFamily="2" charset="2"/>
              <a:buNone/>
            </a:pPr>
            <a:r>
              <a:rPr lang="en-US" altLang="zh-CN" sz="2000" b="1">
                <a:latin typeface="Comic Sans MS" pitchFamily="66" charset="0"/>
                <a:ea typeface="华文中宋" pitchFamily="2" charset="-122"/>
              </a:rPr>
              <a:t>or</a:t>
            </a:r>
            <a:r>
              <a:rPr lang="zh-CN" altLang="en-US" sz="2000" b="1">
                <a:solidFill>
                  <a:srgbClr val="FF0000"/>
                </a:solidFill>
                <a:latin typeface="Comic Sans MS" pitchFamily="66" charset="0"/>
                <a:ea typeface="华文中宋" pitchFamily="2" charset="-122"/>
              </a:rPr>
              <a:t> </a:t>
            </a:r>
            <a:r>
              <a:rPr lang="en-US" altLang="zh-CN" sz="2000" b="1">
                <a:solidFill>
                  <a:srgbClr val="FF0000"/>
                </a:solidFill>
                <a:latin typeface="Comic Sans MS" pitchFamily="66" charset="0"/>
                <a:ea typeface="华文中宋" pitchFamily="2" charset="-122"/>
              </a:rPr>
              <a:t>Fc = {W→Y,Y→W,X→W,Z→W}</a:t>
            </a:r>
            <a:endParaRPr lang="zh-CN" altLang="en-US" sz="2000" dirty="0">
              <a:solidFill>
                <a:srgbClr val="FF0000"/>
              </a:solidFill>
              <a:latin typeface="Comic Sans MS" pitchFamily="66" charset="0"/>
            </a:endParaRPr>
          </a:p>
        </p:txBody>
      </p:sp>
      <p:cxnSp>
        <p:nvCxnSpPr>
          <p:cNvPr id="5" name="直接连接符 4"/>
          <p:cNvCxnSpPr/>
          <p:nvPr/>
        </p:nvCxnSpPr>
        <p:spPr>
          <a:xfrm flipV="1">
            <a:off x="5868144" y="1923678"/>
            <a:ext cx="72008"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084168" y="1851670"/>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55976" y="2283718"/>
            <a:ext cx="5760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067944" y="2427734"/>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796136" y="2355726"/>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5004048" y="2355726"/>
            <a:ext cx="36004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516216" y="2355726"/>
            <a:ext cx="36004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290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617FF-AB97-4609-ADA8-BA82EF36BB71}"/>
              </a:ext>
            </a:extLst>
          </p:cNvPr>
          <p:cNvSpPr>
            <a:spLocks noGrp="1"/>
          </p:cNvSpPr>
          <p:nvPr>
            <p:ph type="title"/>
          </p:nvPr>
        </p:nvSpPr>
        <p:spPr/>
        <p:txBody>
          <a:bodyPr/>
          <a:lstStyle/>
          <a:p>
            <a:pPr algn="ctr"/>
            <a:r>
              <a:rPr lang="en-US" altLang="zh-CN" dirty="0">
                <a:latin typeface="Comic Sans MS" pitchFamily="66" charset="0"/>
              </a:rPr>
              <a:t>University Database</a:t>
            </a:r>
            <a:endParaRPr lang="zh-CN" altLang="en-US" dirty="0">
              <a:latin typeface="Comic Sans MS" pitchFamily="66" charset="0"/>
            </a:endParaRPr>
          </a:p>
        </p:txBody>
      </p:sp>
      <p:pic>
        <p:nvPicPr>
          <p:cNvPr id="3" name="Picture 2">
            <a:extLst>
              <a:ext uri="{FF2B5EF4-FFF2-40B4-BE49-F238E27FC236}">
                <a16:creationId xmlns:a16="http://schemas.microsoft.com/office/drawing/2014/main" id="{17393285-BDF2-45E3-AFC1-82ADC66E1B7F}"/>
              </a:ext>
            </a:extLst>
          </p:cNvPr>
          <p:cNvPicPr>
            <a:picLocks noChangeAspect="1" noChangeArrowheads="1"/>
          </p:cNvPicPr>
          <p:nvPr/>
        </p:nvPicPr>
        <p:blipFill rotWithShape="1">
          <a:blip r:embed="rId2" cstate="print"/>
          <a:srcRect b="7865"/>
          <a:stretch/>
        </p:blipFill>
        <p:spPr bwMode="auto">
          <a:xfrm>
            <a:off x="179512" y="699542"/>
            <a:ext cx="6975692" cy="4267968"/>
          </a:xfrm>
          <a:prstGeom prst="rect">
            <a:avLst/>
          </a:prstGeom>
          <a:noFill/>
          <a:ln w="9525" algn="ctr">
            <a:noFill/>
            <a:miter lim="800000"/>
            <a:headEnd/>
            <a:tailEnd/>
          </a:ln>
        </p:spPr>
      </p:pic>
      <p:sp>
        <p:nvSpPr>
          <p:cNvPr id="4" name="矩形: 圆角 3">
            <a:extLst>
              <a:ext uri="{FF2B5EF4-FFF2-40B4-BE49-F238E27FC236}">
                <a16:creationId xmlns:a16="http://schemas.microsoft.com/office/drawing/2014/main" id="{E9B58F48-FBDF-4DA5-821B-CEE6EDFA930B}"/>
              </a:ext>
            </a:extLst>
          </p:cNvPr>
          <p:cNvSpPr/>
          <p:nvPr/>
        </p:nvSpPr>
        <p:spPr>
          <a:xfrm>
            <a:off x="7236296" y="120359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itchFamily="66" charset="0"/>
              </a:rPr>
              <a:t>Relational Model</a:t>
            </a:r>
            <a:endParaRPr lang="zh-CN" altLang="en-US" b="1" dirty="0">
              <a:solidFill>
                <a:schemeClr val="tx1"/>
              </a:solidFill>
              <a:latin typeface="Comic Sans MS" pitchFamily="66" charset="0"/>
            </a:endParaRPr>
          </a:p>
        </p:txBody>
      </p:sp>
      <p:sp>
        <p:nvSpPr>
          <p:cNvPr id="5" name="矩形: 圆角 4">
            <a:extLst>
              <a:ext uri="{FF2B5EF4-FFF2-40B4-BE49-F238E27FC236}">
                <a16:creationId xmlns:a16="http://schemas.microsoft.com/office/drawing/2014/main" id="{FA6008E1-4017-40F0-8CB0-2BFA6D89C601}"/>
              </a:ext>
            </a:extLst>
          </p:cNvPr>
          <p:cNvSpPr/>
          <p:nvPr/>
        </p:nvSpPr>
        <p:spPr>
          <a:xfrm>
            <a:off x="7231726" y="185167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itchFamily="66" charset="0"/>
              </a:rPr>
              <a:t>SQL</a:t>
            </a:r>
            <a:endParaRPr lang="zh-CN" altLang="en-US" b="1" dirty="0">
              <a:solidFill>
                <a:schemeClr val="tx1"/>
              </a:solidFill>
              <a:latin typeface="Comic Sans MS" pitchFamily="66" charset="0"/>
            </a:endParaRPr>
          </a:p>
        </p:txBody>
      </p:sp>
      <p:sp>
        <p:nvSpPr>
          <p:cNvPr id="6" name="矩形: 圆角 5">
            <a:extLst>
              <a:ext uri="{FF2B5EF4-FFF2-40B4-BE49-F238E27FC236}">
                <a16:creationId xmlns:a16="http://schemas.microsoft.com/office/drawing/2014/main" id="{8FD6C3C9-D4EA-4E9F-9C1D-B2F11B685D87}"/>
              </a:ext>
            </a:extLst>
          </p:cNvPr>
          <p:cNvSpPr/>
          <p:nvPr/>
        </p:nvSpPr>
        <p:spPr>
          <a:xfrm>
            <a:off x="7244188" y="2475364"/>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omic Sans MS" pitchFamily="66" charset="0"/>
              </a:rPr>
              <a:t>Database Design</a:t>
            </a:r>
            <a:endParaRPr lang="zh-CN" altLang="en-US" b="1" dirty="0">
              <a:solidFill>
                <a:schemeClr val="tx1"/>
              </a:solidFill>
              <a:latin typeface="Comic Sans MS" pitchFamily="66" charset="0"/>
            </a:endParaRPr>
          </a:p>
        </p:txBody>
      </p:sp>
      <p:sp>
        <p:nvSpPr>
          <p:cNvPr id="7" name="矩形: 圆角 6">
            <a:extLst>
              <a:ext uri="{FF2B5EF4-FFF2-40B4-BE49-F238E27FC236}">
                <a16:creationId xmlns:a16="http://schemas.microsoft.com/office/drawing/2014/main" id="{2308B459-2A91-40B7-A8AB-E8CC4D4B62A4}"/>
              </a:ext>
            </a:extLst>
          </p:cNvPr>
          <p:cNvSpPr/>
          <p:nvPr/>
        </p:nvSpPr>
        <p:spPr>
          <a:xfrm>
            <a:off x="7244188" y="309718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itchFamily="66" charset="0"/>
              </a:rPr>
              <a:t>Storage &amp; Query</a:t>
            </a:r>
            <a:endParaRPr lang="zh-CN" altLang="en-US" b="1" dirty="0">
              <a:solidFill>
                <a:schemeClr val="tx1"/>
              </a:solidFill>
              <a:latin typeface="Comic Sans MS" pitchFamily="66" charset="0"/>
            </a:endParaRPr>
          </a:p>
        </p:txBody>
      </p:sp>
      <p:sp>
        <p:nvSpPr>
          <p:cNvPr id="8" name="矩形: 圆角 7">
            <a:extLst>
              <a:ext uri="{FF2B5EF4-FFF2-40B4-BE49-F238E27FC236}">
                <a16:creationId xmlns:a16="http://schemas.microsoft.com/office/drawing/2014/main" id="{64033B83-486C-42BF-8D20-F312DB194721}"/>
              </a:ext>
            </a:extLst>
          </p:cNvPr>
          <p:cNvSpPr/>
          <p:nvPr/>
        </p:nvSpPr>
        <p:spPr>
          <a:xfrm>
            <a:off x="7244188" y="372387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itchFamily="66" charset="0"/>
              </a:rPr>
              <a:t>Transactions</a:t>
            </a:r>
            <a:endParaRPr lang="zh-CN" altLang="en-US" b="1" dirty="0">
              <a:solidFill>
                <a:schemeClr val="tx1"/>
              </a:solidFill>
              <a:latin typeface="Comic Sans MS" pitchFamily="66" charset="0"/>
            </a:endParaRPr>
          </a:p>
        </p:txBody>
      </p:sp>
    </p:spTree>
    <p:extLst>
      <p:ext uri="{BB962C8B-B14F-4D97-AF65-F5344CB8AC3E}">
        <p14:creationId xmlns:p14="http://schemas.microsoft.com/office/powerpoint/2010/main" val="280018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20538"/>
            <a:ext cx="9144000" cy="779214"/>
          </a:xfrm>
        </p:spPr>
        <p:txBody>
          <a:bodyPr/>
          <a:lstStyle/>
          <a:p>
            <a:pPr algn="ctr"/>
            <a:r>
              <a:rPr lang="en-US" altLang="zh-CN" sz="2800">
                <a:effectLst/>
                <a:latin typeface="Comic Sans MS" pitchFamily="66" charset="0"/>
                <a:ea typeface="宋体" charset="-122"/>
              </a:rPr>
              <a:t>Example of Computing a Canonical Cover</a:t>
            </a:r>
            <a:endParaRPr lang="en-US" altLang="zh-CN" sz="2800">
              <a:effectLst/>
              <a:latin typeface="Comic Sans MS" pitchFamily="66" charset="0"/>
              <a:ea typeface="华文中宋" pitchFamily="2" charset="-122"/>
            </a:endParaRPr>
          </a:p>
        </p:txBody>
      </p:sp>
      <p:sp>
        <p:nvSpPr>
          <p:cNvPr id="43011" name="Rectangle 3"/>
          <p:cNvSpPr>
            <a:spLocks noGrp="1" noChangeArrowheads="1"/>
          </p:cNvSpPr>
          <p:nvPr>
            <p:ph type="body" idx="1"/>
          </p:nvPr>
        </p:nvSpPr>
        <p:spPr>
          <a:xfrm>
            <a:off x="251521" y="771550"/>
            <a:ext cx="8641656" cy="3563540"/>
          </a:xfrm>
        </p:spPr>
        <p:txBody>
          <a:bodyPr/>
          <a:lstStyle/>
          <a:p>
            <a:pPr algn="just">
              <a:lnSpc>
                <a:spcPct val="180000"/>
              </a:lnSpc>
              <a:buFont typeface="Wingdings" pitchFamily="2" charset="2"/>
              <a:buNone/>
            </a:pPr>
            <a:r>
              <a:rPr lang="en-US" altLang="zh-CN" sz="2000" b="1">
                <a:latin typeface="Comic Sans MS" pitchFamily="66" charset="0"/>
                <a:ea typeface="华文中宋" pitchFamily="2" charset="-122"/>
              </a:rPr>
              <a:t>F = {A→B</a:t>
            </a:r>
            <a:r>
              <a:rPr lang="zh-CN" altLang="en-US" sz="2000" b="1">
                <a:latin typeface="Comic Sans MS" pitchFamily="66" charset="0"/>
                <a:ea typeface="华文中宋" pitchFamily="2" charset="-122"/>
              </a:rPr>
              <a:t>，</a:t>
            </a:r>
            <a:r>
              <a:rPr lang="en-US" altLang="zh-CN" sz="2000" b="1">
                <a:solidFill>
                  <a:srgbClr val="FF0000"/>
                </a:solidFill>
                <a:latin typeface="Comic Sans MS" pitchFamily="66" charset="0"/>
                <a:ea typeface="华文中宋" pitchFamily="2" charset="-122"/>
              </a:rPr>
              <a:t>B→A</a:t>
            </a:r>
            <a:r>
              <a:rPr lang="zh-CN" altLang="en-US" sz="2000" b="1">
                <a:latin typeface="Comic Sans MS" pitchFamily="66" charset="0"/>
                <a:ea typeface="华文中宋" pitchFamily="2" charset="-122"/>
              </a:rPr>
              <a:t>，</a:t>
            </a:r>
            <a:r>
              <a:rPr lang="en-US" altLang="zh-CN" sz="2000" b="1">
                <a:solidFill>
                  <a:srgbClr val="0000FF"/>
                </a:solidFill>
                <a:latin typeface="Comic Sans MS" pitchFamily="66" charset="0"/>
                <a:ea typeface="华文中宋" pitchFamily="2" charset="-122"/>
              </a:rPr>
              <a:t>B→C</a:t>
            </a:r>
            <a:r>
              <a:rPr lang="zh-CN" altLang="en-US" sz="2000" b="1">
                <a:latin typeface="Comic Sans MS" pitchFamily="66" charset="0"/>
                <a:ea typeface="华文中宋" pitchFamily="2" charset="-122"/>
              </a:rPr>
              <a:t>，</a:t>
            </a:r>
            <a:r>
              <a:rPr lang="en-US" altLang="zh-CN" sz="2000" b="1">
                <a:solidFill>
                  <a:srgbClr val="FF0000"/>
                </a:solidFill>
                <a:latin typeface="Comic Sans MS" pitchFamily="66" charset="0"/>
                <a:ea typeface="华文中宋" pitchFamily="2" charset="-122"/>
              </a:rPr>
              <a:t>A→C</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C→A}</a:t>
            </a:r>
          </a:p>
          <a:p>
            <a:pPr algn="just">
              <a:lnSpc>
                <a:spcPct val="180000"/>
              </a:lnSpc>
              <a:buFont typeface="Wingdings" pitchFamily="2" charset="2"/>
              <a:buNone/>
            </a:pPr>
            <a:r>
              <a:rPr lang="en-US" altLang="zh-CN" sz="2000" b="1">
                <a:latin typeface="Comic Sans MS" pitchFamily="66" charset="0"/>
                <a:ea typeface="华文中宋" pitchFamily="2" charset="-122"/>
              </a:rPr>
              <a:t>		</a:t>
            </a:r>
            <a:r>
              <a:rPr lang="en-US" altLang="zh-CN" sz="2000" b="1">
                <a:solidFill>
                  <a:srgbClr val="FF0000"/>
                </a:solidFill>
                <a:latin typeface="Comic Sans MS" pitchFamily="66" charset="0"/>
                <a:ea typeface="华文中宋" pitchFamily="2" charset="-122"/>
              </a:rPr>
              <a:t>F</a:t>
            </a:r>
            <a:r>
              <a:rPr lang="en-US" altLang="zh-CN" sz="2000" b="1" baseline="-30000">
                <a:solidFill>
                  <a:srgbClr val="FF0000"/>
                </a:solidFill>
                <a:latin typeface="Comic Sans MS" pitchFamily="66" charset="0"/>
                <a:ea typeface="华文中宋" pitchFamily="2" charset="-122"/>
              </a:rPr>
              <a:t>c1</a:t>
            </a:r>
            <a:r>
              <a:rPr lang="en-US" altLang="zh-CN" sz="2000" b="1">
                <a:latin typeface="Comic Sans MS" pitchFamily="66" charset="0"/>
                <a:ea typeface="华文中宋" pitchFamily="2" charset="-122"/>
              </a:rPr>
              <a:t>= {A→B</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B→C</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C→A}  </a:t>
            </a:r>
          </a:p>
          <a:p>
            <a:pPr>
              <a:lnSpc>
                <a:spcPct val="180000"/>
              </a:lnSpc>
              <a:buFont typeface="Wingdings" pitchFamily="2" charset="2"/>
              <a:buNone/>
            </a:pPr>
            <a:r>
              <a:rPr lang="en-US" altLang="zh-CN" sz="2000" b="1">
                <a:latin typeface="Comic Sans MS" pitchFamily="66" charset="0"/>
                <a:ea typeface="华文中宋" pitchFamily="2" charset="-122"/>
              </a:rPr>
              <a:t>      	</a:t>
            </a:r>
            <a:r>
              <a:rPr lang="en-US" altLang="zh-CN" sz="2000" b="1">
                <a:solidFill>
                  <a:srgbClr val="FF0000"/>
                </a:solidFill>
                <a:latin typeface="Comic Sans MS" pitchFamily="66" charset="0"/>
                <a:ea typeface="华文中宋" pitchFamily="2" charset="-122"/>
              </a:rPr>
              <a:t>F</a:t>
            </a:r>
            <a:r>
              <a:rPr lang="en-US" altLang="zh-CN" sz="2000" b="1" baseline="-30000">
                <a:solidFill>
                  <a:srgbClr val="FF0000"/>
                </a:solidFill>
                <a:latin typeface="Comic Sans MS" pitchFamily="66" charset="0"/>
                <a:ea typeface="华文中宋" pitchFamily="2" charset="-122"/>
              </a:rPr>
              <a:t>c2</a:t>
            </a:r>
            <a:r>
              <a:rPr lang="en-US" altLang="zh-CN" sz="2000" b="1">
                <a:latin typeface="Comic Sans MS" pitchFamily="66" charset="0"/>
                <a:ea typeface="华文中宋" pitchFamily="2" charset="-122"/>
              </a:rPr>
              <a:t>= {A→B</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B→A</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A→C</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C→A} </a:t>
            </a:r>
          </a:p>
          <a:p>
            <a:pPr>
              <a:lnSpc>
                <a:spcPct val="180000"/>
              </a:lnSpc>
            </a:pPr>
            <a:r>
              <a:rPr lang="en-US" altLang="zh-CN" sz="2000" b="1">
                <a:latin typeface="Comic Sans MS" pitchFamily="66" charset="0"/>
                <a:ea typeface="华文中宋" pitchFamily="2" charset="-122"/>
              </a:rPr>
              <a:t>F</a:t>
            </a:r>
            <a:r>
              <a:rPr lang="en-US" altLang="zh-CN" sz="2000" b="1" baseline="-30000">
                <a:latin typeface="Comic Sans MS" pitchFamily="66" charset="0"/>
                <a:ea typeface="华文中宋" pitchFamily="2" charset="-122"/>
              </a:rPr>
              <a:t>c1</a:t>
            </a:r>
            <a:r>
              <a:rPr lang="zh-CN" altLang="en-US" sz="2000" b="1">
                <a:latin typeface="Comic Sans MS" pitchFamily="66" charset="0"/>
                <a:ea typeface="华文中宋" pitchFamily="2" charset="-122"/>
              </a:rPr>
              <a:t>、</a:t>
            </a:r>
            <a:r>
              <a:rPr lang="en-US" altLang="zh-CN" sz="2000" b="1">
                <a:latin typeface="Comic Sans MS" pitchFamily="66" charset="0"/>
                <a:ea typeface="华文中宋" pitchFamily="2" charset="-122"/>
              </a:rPr>
              <a:t>F</a:t>
            </a:r>
            <a:r>
              <a:rPr lang="en-US" altLang="zh-CN" sz="2000" b="1" baseline="-30000">
                <a:latin typeface="Comic Sans MS" pitchFamily="66" charset="0"/>
                <a:ea typeface="华文中宋" pitchFamily="2" charset="-122"/>
              </a:rPr>
              <a:t>c2</a:t>
            </a:r>
            <a:r>
              <a:rPr lang="en-US" altLang="zh-CN" sz="2000" b="1">
                <a:latin typeface="Comic Sans MS" pitchFamily="66" charset="0"/>
                <a:ea typeface="华文中宋" pitchFamily="2" charset="-122"/>
              </a:rPr>
              <a:t> are all canonical covers for F</a:t>
            </a:r>
          </a:p>
          <a:p>
            <a:pPr>
              <a:lnSpc>
                <a:spcPct val="180000"/>
              </a:lnSpc>
            </a:pPr>
            <a:r>
              <a:rPr lang="en-US" altLang="zh-CN" sz="2000" b="1">
                <a:latin typeface="Comic Sans MS" pitchFamily="66" charset="0"/>
                <a:ea typeface="华文中宋" pitchFamily="2" charset="-122"/>
              </a:rPr>
              <a:t>So, a canonical cover might not be unique</a:t>
            </a:r>
            <a:endParaRPr lang="zh-CN" altLang="en-US" sz="2000" b="1">
              <a:latin typeface="Comic Sans MS" pitchFamily="66" charset="0"/>
              <a:ea typeface="华文中宋" pitchFamily="2" charset="-122"/>
            </a:endParaRPr>
          </a:p>
        </p:txBody>
      </p:sp>
    </p:spTree>
    <p:extLst>
      <p:ext uri="{BB962C8B-B14F-4D97-AF65-F5344CB8AC3E}">
        <p14:creationId xmlns:p14="http://schemas.microsoft.com/office/powerpoint/2010/main" val="375767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71550"/>
          </a:xfrm>
        </p:spPr>
        <p:txBody>
          <a:bodyPr/>
          <a:lstStyle/>
          <a:p>
            <a:pPr algn="ctr"/>
            <a:r>
              <a:rPr lang="en-US" altLang="zh-CN">
                <a:effectLst/>
                <a:latin typeface="Comic Sans MS" pitchFamily="66" charset="0"/>
                <a:ea typeface="华文中宋" pitchFamily="2" charset="-122"/>
              </a:rPr>
              <a:t>More Examples</a:t>
            </a:r>
            <a:endParaRPr lang="zh-CN" altLang="en-US">
              <a:effectLst/>
              <a:latin typeface="Comic Sans MS" pitchFamily="66" charset="0"/>
              <a:ea typeface="华文中宋" pitchFamily="2" charset="-122"/>
            </a:endParaRPr>
          </a:p>
        </p:txBody>
      </p:sp>
      <p:sp>
        <p:nvSpPr>
          <p:cNvPr id="712707" name="Rectangle 3"/>
          <p:cNvSpPr>
            <a:spLocks noGrp="1" noChangeArrowheads="1"/>
          </p:cNvSpPr>
          <p:nvPr>
            <p:ph type="body" idx="1"/>
          </p:nvPr>
        </p:nvSpPr>
        <p:spPr>
          <a:xfrm>
            <a:off x="251520" y="844152"/>
            <a:ext cx="8713093" cy="3959845"/>
          </a:xfrm>
        </p:spPr>
        <p:txBody>
          <a:bodyPr/>
          <a:lstStyle/>
          <a:p>
            <a:pPr>
              <a:lnSpc>
                <a:spcPct val="160000"/>
              </a:lnSpc>
            </a:pPr>
            <a:r>
              <a:rPr lang="en-US" altLang="zh-CN" sz="1800" b="1">
                <a:solidFill>
                  <a:srgbClr val="1F07CF"/>
                </a:solidFill>
                <a:latin typeface="Comic Sans MS" pitchFamily="66" charset="0"/>
                <a:ea typeface="华文中宋" pitchFamily="2" charset="-122"/>
              </a:rPr>
              <a:t>R&lt;U,F&gt;, U={A,B,C,D,E,G}, </a:t>
            </a:r>
          </a:p>
          <a:p>
            <a:pPr>
              <a:lnSpc>
                <a:spcPct val="160000"/>
              </a:lnSpc>
              <a:buFont typeface="Wingdings" pitchFamily="2" charset="2"/>
              <a:buNone/>
            </a:pPr>
            <a:r>
              <a:rPr lang="en-US" altLang="zh-CN" sz="1800" b="1">
                <a:solidFill>
                  <a:srgbClr val="1F07CF"/>
                </a:solidFill>
                <a:latin typeface="Comic Sans MS" pitchFamily="66" charset="0"/>
                <a:ea typeface="华文中宋" pitchFamily="2" charset="-122"/>
              </a:rPr>
              <a:t>F={AB→C, C→A, BC→D, ACD→B, D→EG, BE→C, CG→BD, CE→AG}</a:t>
            </a:r>
            <a:r>
              <a:rPr lang="zh-CN" altLang="en-US" sz="1800" b="1">
                <a:latin typeface="Comic Sans MS" pitchFamily="66" charset="0"/>
                <a:ea typeface="华文中宋" pitchFamily="2" charset="-122"/>
              </a:rPr>
              <a:t>，</a:t>
            </a:r>
            <a:endParaRPr lang="en-US" altLang="zh-CN" sz="1800" b="1">
              <a:latin typeface="Comic Sans MS" pitchFamily="66" charset="0"/>
              <a:ea typeface="华文中宋" pitchFamily="2" charset="-122"/>
            </a:endParaRPr>
          </a:p>
          <a:p>
            <a:pPr>
              <a:lnSpc>
                <a:spcPct val="160000"/>
              </a:lnSpc>
              <a:buFont typeface="Wingdings" pitchFamily="2" charset="2"/>
              <a:buNone/>
            </a:pPr>
            <a:r>
              <a:rPr lang="en-US" altLang="zh-CN" sz="1800" b="1">
                <a:latin typeface="Comic Sans MS" pitchFamily="66" charset="0"/>
                <a:ea typeface="华文中宋" pitchFamily="2" charset="-122"/>
              </a:rPr>
              <a:t>Compute </a:t>
            </a:r>
            <a:r>
              <a:rPr lang="en-US" altLang="zh-CN" sz="1800" b="1">
                <a:solidFill>
                  <a:srgbClr val="FF0000"/>
                </a:solidFill>
                <a:latin typeface="Comic Sans MS" pitchFamily="66" charset="0"/>
                <a:ea typeface="华文中宋" pitchFamily="2" charset="-122"/>
              </a:rPr>
              <a:t>(AB)</a:t>
            </a:r>
            <a:r>
              <a:rPr lang="en-US" altLang="zh-CN" sz="1800" b="1" baseline="30000">
                <a:solidFill>
                  <a:srgbClr val="FF0000"/>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 (AC)</a:t>
            </a:r>
            <a:r>
              <a:rPr lang="en-US" altLang="zh-CN" sz="1800" b="1" baseline="30000">
                <a:solidFill>
                  <a:srgbClr val="FF0000"/>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 (CD)</a:t>
            </a:r>
            <a:r>
              <a:rPr lang="en-US" altLang="zh-CN" sz="1800" b="1" baseline="30000">
                <a:solidFill>
                  <a:srgbClr val="FF0000"/>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a:t>
            </a:r>
            <a:r>
              <a:rPr lang="en-US" altLang="zh-CN" sz="1800" b="1" baseline="30000">
                <a:solidFill>
                  <a:srgbClr val="FF0000"/>
                </a:solidFill>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Fc</a:t>
            </a:r>
            <a:endParaRPr lang="zh-CN" altLang="en-US" sz="1800" b="1">
              <a:solidFill>
                <a:srgbClr val="FF0000"/>
              </a:solidFill>
              <a:latin typeface="Comic Sans MS" pitchFamily="66" charset="0"/>
              <a:ea typeface="华文中宋" pitchFamily="2" charset="-122"/>
            </a:endParaRPr>
          </a:p>
          <a:p>
            <a:pPr lvl="1">
              <a:lnSpc>
                <a:spcPct val="160000"/>
              </a:lnSpc>
            </a:pPr>
            <a:endParaRPr lang="en-US" altLang="zh-CN" sz="1800" b="1">
              <a:solidFill>
                <a:schemeClr val="tx2"/>
              </a:solidFill>
              <a:latin typeface="Comic Sans MS" pitchFamily="66" charset="0"/>
              <a:ea typeface="华文中宋" pitchFamily="2" charset="-122"/>
            </a:endParaRPr>
          </a:p>
          <a:p>
            <a:pPr lvl="1">
              <a:lnSpc>
                <a:spcPct val="160000"/>
              </a:lnSpc>
            </a:pPr>
            <a:r>
              <a:rPr lang="en-US" altLang="zh-CN" sz="1800" b="1">
                <a:solidFill>
                  <a:schemeClr val="tx2"/>
                </a:solidFill>
                <a:latin typeface="Comic Sans MS" pitchFamily="66" charset="0"/>
                <a:ea typeface="华文中宋" pitchFamily="2" charset="-122"/>
              </a:rPr>
              <a:t>(AB)</a:t>
            </a:r>
            <a:r>
              <a:rPr lang="en-US" altLang="zh-CN" sz="1800" b="1" baseline="30000">
                <a:solidFill>
                  <a:schemeClr val="tx2"/>
                </a:solidFill>
                <a:latin typeface="Comic Sans MS" pitchFamily="66" charset="0"/>
                <a:ea typeface="华文中宋" pitchFamily="2" charset="-122"/>
              </a:rPr>
              <a:t>+</a:t>
            </a:r>
            <a:r>
              <a:rPr lang="en-US" altLang="zh-CN" sz="1800" b="1">
                <a:solidFill>
                  <a:schemeClr val="tx2"/>
                </a:solidFill>
                <a:latin typeface="Comic Sans MS" pitchFamily="66" charset="0"/>
                <a:ea typeface="华文中宋" pitchFamily="2" charset="-122"/>
              </a:rPr>
              <a:t>={A,B,C,D,E,G}=U, </a:t>
            </a:r>
            <a:r>
              <a:rPr lang="en-US" altLang="zh-CN" sz="1800" b="1">
                <a:solidFill>
                  <a:srgbClr val="0000FF"/>
                </a:solidFill>
                <a:latin typeface="Comic Sans MS" pitchFamily="66" charset="0"/>
                <a:ea typeface="华文中宋" pitchFamily="2" charset="-122"/>
              </a:rPr>
              <a:t>(AC)</a:t>
            </a:r>
            <a:r>
              <a:rPr lang="en-US" altLang="zh-CN" sz="1800" b="1" baseline="30000">
                <a:solidFill>
                  <a:srgbClr val="0000FF"/>
                </a:solidFill>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 (CD)</a:t>
            </a:r>
            <a:r>
              <a:rPr lang="en-US" altLang="zh-CN" sz="1800" b="1" baseline="30000">
                <a:solidFill>
                  <a:srgbClr val="0000FF"/>
                </a:solidFill>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a:t>
            </a:r>
          </a:p>
          <a:p>
            <a:pPr lvl="1">
              <a:lnSpc>
                <a:spcPct val="160000"/>
              </a:lnSpc>
            </a:pPr>
            <a:r>
              <a:rPr lang="en-US" altLang="zh-CN" sz="1800" b="1">
                <a:solidFill>
                  <a:srgbClr val="0000FF"/>
                </a:solidFill>
                <a:latin typeface="Comic Sans MS" pitchFamily="66" charset="0"/>
                <a:ea typeface="华文中宋" pitchFamily="2" charset="-122"/>
              </a:rPr>
              <a:t>(AC)</a:t>
            </a:r>
            <a:r>
              <a:rPr lang="en-US" altLang="zh-CN" sz="1800" b="1" baseline="30000">
                <a:solidFill>
                  <a:srgbClr val="0000FF"/>
                </a:solidFill>
                <a:latin typeface="Comic Sans MS" pitchFamily="66" charset="0"/>
                <a:ea typeface="华文中宋" pitchFamily="2" charset="-122"/>
              </a:rPr>
              <a:t>+</a:t>
            </a:r>
            <a:r>
              <a:rPr lang="en-US" altLang="zh-CN" sz="1800" b="1">
                <a:solidFill>
                  <a:schemeClr val="tx2"/>
                </a:solidFill>
                <a:latin typeface="Comic Sans MS" pitchFamily="66" charset="0"/>
                <a:ea typeface="华文中宋" pitchFamily="2" charset="-122"/>
              </a:rPr>
              <a:t>={A,C}, </a:t>
            </a:r>
            <a:r>
              <a:rPr lang="en-US" altLang="zh-CN" sz="1800" b="1">
                <a:solidFill>
                  <a:srgbClr val="1F07CF"/>
                </a:solidFill>
                <a:latin typeface="Comic Sans MS" pitchFamily="66" charset="0"/>
                <a:ea typeface="华文中宋" pitchFamily="2" charset="-122"/>
              </a:rPr>
              <a:t>(CD)</a:t>
            </a:r>
            <a:r>
              <a:rPr lang="en-US" altLang="zh-CN" sz="1800" b="1" baseline="30000">
                <a:solidFill>
                  <a:srgbClr val="1F07CF"/>
                </a:solidFill>
                <a:latin typeface="Comic Sans MS" pitchFamily="66" charset="0"/>
                <a:ea typeface="华文中宋" pitchFamily="2" charset="-122"/>
              </a:rPr>
              <a:t>+</a:t>
            </a:r>
            <a:r>
              <a:rPr lang="en-US" altLang="zh-CN" sz="1800" b="1">
                <a:solidFill>
                  <a:schemeClr val="tx2"/>
                </a:solidFill>
                <a:latin typeface="Comic Sans MS" pitchFamily="66" charset="0"/>
                <a:ea typeface="华文中宋" pitchFamily="2" charset="-122"/>
              </a:rPr>
              <a:t>={A,B,C,D,E,G}=U</a:t>
            </a:r>
          </a:p>
          <a:p>
            <a:pPr lvl="1">
              <a:lnSpc>
                <a:spcPct val="160000"/>
              </a:lnSpc>
            </a:pPr>
            <a:r>
              <a:rPr lang="en-US" altLang="zh-CN" sz="1800" b="1">
                <a:solidFill>
                  <a:schemeClr val="tx2"/>
                </a:solidFill>
                <a:latin typeface="Comic Sans MS" pitchFamily="66" charset="0"/>
                <a:ea typeface="华文中宋" pitchFamily="2" charset="-122"/>
              </a:rPr>
              <a:t>Fc={AB→C,C→A,BC→D,CD→B,D→E,D→G,BE→C,CG→D,CE→G}</a:t>
            </a:r>
          </a:p>
          <a:p>
            <a:pPr lvl="1">
              <a:lnSpc>
                <a:spcPct val="160000"/>
              </a:lnSpc>
            </a:pPr>
            <a:r>
              <a:rPr lang="en-US" altLang="zh-CN" sz="1800" b="1">
                <a:solidFill>
                  <a:srgbClr val="1F07CF"/>
                </a:solidFill>
                <a:latin typeface="Comic Sans MS" pitchFamily="66" charset="0"/>
                <a:ea typeface="华文中宋" pitchFamily="2" charset="-122"/>
              </a:rPr>
              <a:t>(CG)</a:t>
            </a:r>
            <a:r>
              <a:rPr lang="en-US" altLang="zh-CN" sz="1800" b="1" baseline="30000">
                <a:solidFill>
                  <a:srgbClr val="1F07CF"/>
                </a:solidFill>
                <a:latin typeface="Comic Sans MS" pitchFamily="66" charset="0"/>
                <a:ea typeface="华文中宋" pitchFamily="2" charset="-122"/>
              </a:rPr>
              <a:t>+</a:t>
            </a:r>
            <a:r>
              <a:rPr lang="en-US" altLang="zh-CN" sz="1800" b="1">
                <a:solidFill>
                  <a:schemeClr val="tx2"/>
                </a:solidFill>
                <a:latin typeface="Comic Sans MS" pitchFamily="66" charset="0"/>
                <a:ea typeface="华文中宋" pitchFamily="2" charset="-122"/>
              </a:rPr>
              <a:t>={A,B,C,D,E,G}=U, </a:t>
            </a:r>
            <a:r>
              <a:rPr lang="en-US" altLang="zh-CN" sz="1800" b="1">
                <a:solidFill>
                  <a:srgbClr val="1F07CF"/>
                </a:solidFill>
                <a:latin typeface="Comic Sans MS" pitchFamily="66" charset="0"/>
                <a:ea typeface="华文中宋" pitchFamily="2" charset="-122"/>
              </a:rPr>
              <a:t>(CE)</a:t>
            </a:r>
            <a:r>
              <a:rPr lang="en-US" altLang="zh-CN" sz="1800" b="1" baseline="30000">
                <a:solidFill>
                  <a:srgbClr val="1F07CF"/>
                </a:solidFill>
                <a:latin typeface="Comic Sans MS" pitchFamily="66" charset="0"/>
                <a:ea typeface="华文中宋" pitchFamily="2" charset="-122"/>
              </a:rPr>
              <a:t>+</a:t>
            </a:r>
            <a:r>
              <a:rPr lang="en-US" altLang="zh-CN" sz="1800" b="1">
                <a:solidFill>
                  <a:schemeClr val="tx2"/>
                </a:solidFill>
                <a:latin typeface="Comic Sans MS" pitchFamily="66" charset="0"/>
                <a:ea typeface="华文中宋" pitchFamily="2" charset="-122"/>
              </a:rPr>
              <a:t>={A,B,C,D,E,G}=U</a:t>
            </a:r>
          </a:p>
        </p:txBody>
      </p:sp>
    </p:spTree>
    <p:extLst>
      <p:ext uri="{BB962C8B-B14F-4D97-AF65-F5344CB8AC3E}">
        <p14:creationId xmlns:p14="http://schemas.microsoft.com/office/powerpoint/2010/main" val="2678874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2707">
                                            <p:txEl>
                                              <p:pRg st="4" end="4"/>
                                            </p:txEl>
                                          </p:spTgt>
                                        </p:tgtEl>
                                        <p:attrNameLst>
                                          <p:attrName>style.visibility</p:attrName>
                                        </p:attrNameLst>
                                      </p:cBhvr>
                                      <p:to>
                                        <p:strVal val="visible"/>
                                      </p:to>
                                    </p:set>
                                    <p:animEffect transition="in" filter="blinds(horizontal)">
                                      <p:cBhvr>
                                        <p:cTn id="7" dur="500"/>
                                        <p:tgtEl>
                                          <p:spTgt spid="71270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07">
                                            <p:txEl>
                                              <p:pRg st="5" end="5"/>
                                            </p:txEl>
                                          </p:spTgt>
                                        </p:tgtEl>
                                        <p:attrNameLst>
                                          <p:attrName>style.visibility</p:attrName>
                                        </p:attrNameLst>
                                      </p:cBhvr>
                                      <p:to>
                                        <p:strVal val="visible"/>
                                      </p:to>
                                    </p:set>
                                    <p:animEffect transition="in" filter="blinds(horizontal)">
                                      <p:cBhvr>
                                        <p:cTn id="12" dur="500"/>
                                        <p:tgtEl>
                                          <p:spTgt spid="71270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2707">
                                            <p:txEl>
                                              <p:pRg st="6" end="6"/>
                                            </p:txEl>
                                          </p:spTgt>
                                        </p:tgtEl>
                                        <p:attrNameLst>
                                          <p:attrName>style.visibility</p:attrName>
                                        </p:attrNameLst>
                                      </p:cBhvr>
                                      <p:to>
                                        <p:strVal val="visible"/>
                                      </p:to>
                                    </p:set>
                                    <p:animEffect transition="in" filter="fade">
                                      <p:cBhvr>
                                        <p:cTn id="17" dur="500"/>
                                        <p:tgtEl>
                                          <p:spTgt spid="71270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2707">
                                            <p:txEl>
                                              <p:pRg st="7" end="7"/>
                                            </p:txEl>
                                          </p:spTgt>
                                        </p:tgtEl>
                                        <p:attrNameLst>
                                          <p:attrName>style.visibility</p:attrName>
                                        </p:attrNameLst>
                                      </p:cBhvr>
                                      <p:to>
                                        <p:strVal val="visible"/>
                                      </p:to>
                                    </p:set>
                                    <p:animEffect transition="in" filter="fade">
                                      <p:cBhvr>
                                        <p:cTn id="22" dur="500"/>
                                        <p:tgtEl>
                                          <p:spTgt spid="712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88B7D-51BF-4EFB-B41D-512A23BD2C34}"/>
              </a:ext>
            </a:extLst>
          </p:cNvPr>
          <p:cNvSpPr>
            <a:spLocks noGrp="1"/>
          </p:cNvSpPr>
          <p:nvPr>
            <p:ph type="title"/>
          </p:nvPr>
        </p:nvSpPr>
        <p:spPr/>
        <p:txBody>
          <a:bodyPr/>
          <a:lstStyle/>
          <a:p>
            <a:pPr algn="ctr"/>
            <a:r>
              <a:rPr lang="en-US" altLang="zh-CN" dirty="0">
                <a:latin typeface="Comic Sans MS" pitchFamily="66" charset="0"/>
              </a:rPr>
              <a:t>Find Candidate Keys</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D66AD3-3A10-42FE-832A-80F42CA61C29}"/>
                  </a:ext>
                </a:extLst>
              </p:cNvPr>
              <p:cNvSpPr>
                <a:spLocks noGrp="1"/>
              </p:cNvSpPr>
              <p:nvPr>
                <p:ph idx="1"/>
              </p:nvPr>
            </p:nvSpPr>
            <p:spPr>
              <a:xfrm>
                <a:off x="251520" y="627534"/>
                <a:ext cx="8784976" cy="3805070"/>
              </a:xfrm>
            </p:spPr>
            <p:txBody>
              <a:bodyPr/>
              <a:lstStyle/>
              <a:p>
                <a:pPr>
                  <a:lnSpc>
                    <a:spcPct val="150000"/>
                  </a:lnSpc>
                  <a:spcBef>
                    <a:spcPts val="1200"/>
                  </a:spcBef>
                </a:pPr>
                <a:r>
                  <a:rPr lang="en-US" altLang="zh-CN" dirty="0">
                    <a:latin typeface="Comic Sans MS" pitchFamily="66" charset="0"/>
                  </a:rPr>
                  <a:t>For </a:t>
                </a:r>
                <a14:m>
                  <m:oMath xmlns:m="http://schemas.openxmlformats.org/officeDocument/2006/math">
                    <m:r>
                      <a:rPr lang="en-US" altLang="zh-CN" b="1" i="1" smtClean="0">
                        <a:solidFill>
                          <a:srgbClr val="1F07CF"/>
                        </a:solidFill>
                        <a:latin typeface="Cambria Math" panose="02040503050406030204" pitchFamily="18" charset="0"/>
                      </a:rPr>
                      <m:t>𝑹</m:t>
                    </m:r>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𝟏</m:t>
                        </m:r>
                      </m:sub>
                    </m:sSub>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𝟐</m:t>
                        </m:r>
                      </m:sub>
                    </m:sSub>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𝒏</m:t>
                        </m:r>
                      </m:sub>
                    </m:sSub>
                    <m:r>
                      <a:rPr lang="en-US" altLang="zh-CN" b="1" i="1" smtClean="0">
                        <a:solidFill>
                          <a:srgbClr val="1F07CF"/>
                        </a:solidFill>
                        <a:latin typeface="Cambria Math" panose="02040503050406030204" pitchFamily="18" charset="0"/>
                      </a:rPr>
                      <m:t>)</m:t>
                    </m:r>
                  </m:oMath>
                </a14:m>
                <a:r>
                  <a:rPr lang="en-US" altLang="zh-CN" b="1" dirty="0">
                    <a:solidFill>
                      <a:srgbClr val="1F07CF"/>
                    </a:solidFill>
                    <a:latin typeface="Comic Sans MS" pitchFamily="66" charset="0"/>
                  </a:rPr>
                  <a:t> </a:t>
                </a:r>
                <a:r>
                  <a:rPr lang="en-US" altLang="zh-CN" dirty="0">
                    <a:latin typeface="Comic Sans MS" pitchFamily="66" charset="0"/>
                  </a:rPr>
                  <a:t>and FDs in </a:t>
                </a:r>
                <a14:m>
                  <m:oMath xmlns:m="http://schemas.openxmlformats.org/officeDocument/2006/math">
                    <m:r>
                      <a:rPr lang="en-US" altLang="zh-CN" b="1" i="1" smtClean="0">
                        <a:solidFill>
                          <a:srgbClr val="1F07CF"/>
                        </a:solidFill>
                        <a:latin typeface="Cambria Math" panose="02040503050406030204" pitchFamily="18" charset="0"/>
                      </a:rPr>
                      <m:t>𝑭</m:t>
                    </m:r>
                  </m:oMath>
                </a14:m>
                <a:r>
                  <a:rPr lang="en-US" altLang="zh-CN" dirty="0">
                    <a:latin typeface="Comic Sans MS" pitchFamily="66" charset="0"/>
                  </a:rPr>
                  <a:t>, all attributes can be classified into </a:t>
                </a:r>
                <a:r>
                  <a:rPr lang="en-US" altLang="zh-CN" b="1" dirty="0">
                    <a:solidFill>
                      <a:srgbClr val="FF0000"/>
                    </a:solidFill>
                    <a:latin typeface="Comic Sans MS" pitchFamily="66" charset="0"/>
                  </a:rPr>
                  <a:t>4 types</a:t>
                </a:r>
                <a:r>
                  <a:rPr lang="zh-CN" altLang="en-US" dirty="0">
                    <a:latin typeface="Comic Sans MS" pitchFamily="66" charset="0"/>
                  </a:rPr>
                  <a:t>：</a:t>
                </a:r>
              </a:p>
              <a:p>
                <a:pPr lvl="1">
                  <a:lnSpc>
                    <a:spcPct val="150000"/>
                  </a:lnSpc>
                  <a:spcBef>
                    <a:spcPts val="1200"/>
                  </a:spcBef>
                </a:pPr>
                <a:r>
                  <a:rPr lang="en-US" altLang="zh-CN" sz="2400" b="1" dirty="0">
                    <a:solidFill>
                      <a:srgbClr val="1B06BA"/>
                    </a:solidFill>
                    <a:latin typeface="Comic Sans MS" pitchFamily="66" charset="0"/>
                  </a:rPr>
                  <a:t>L</a:t>
                </a:r>
                <a:r>
                  <a:rPr lang="zh-CN" altLang="en-US" sz="2400" dirty="0">
                    <a:latin typeface="Comic Sans MS" pitchFamily="66" charset="0"/>
                  </a:rPr>
                  <a:t>：</a:t>
                </a:r>
                <a:r>
                  <a:rPr lang="en-US" altLang="zh-CN" sz="2400" dirty="0">
                    <a:latin typeface="Comic Sans MS" pitchFamily="66" charset="0"/>
                  </a:rPr>
                  <a:t>only exists in </a:t>
                </a:r>
                <a:r>
                  <a:rPr lang="en-US" altLang="zh-CN" sz="2400" dirty="0">
                    <a:solidFill>
                      <a:srgbClr val="FF0000"/>
                    </a:solidFill>
                    <a:latin typeface="Comic Sans MS" pitchFamily="66" charset="0"/>
                  </a:rPr>
                  <a:t>LHS</a:t>
                </a:r>
              </a:p>
              <a:p>
                <a:pPr lvl="1">
                  <a:lnSpc>
                    <a:spcPct val="150000"/>
                  </a:lnSpc>
                  <a:spcBef>
                    <a:spcPts val="1200"/>
                  </a:spcBef>
                </a:pPr>
                <a:r>
                  <a:rPr lang="en-US" altLang="zh-CN" sz="2400" b="1" dirty="0">
                    <a:solidFill>
                      <a:srgbClr val="1B06BA"/>
                    </a:solidFill>
                    <a:latin typeface="Comic Sans MS" pitchFamily="66" charset="0"/>
                  </a:rPr>
                  <a:t>R</a:t>
                </a:r>
                <a:r>
                  <a:rPr lang="zh-CN" altLang="en-US" sz="2400" dirty="0">
                    <a:latin typeface="Comic Sans MS" pitchFamily="66" charset="0"/>
                  </a:rPr>
                  <a:t>：</a:t>
                </a:r>
                <a:r>
                  <a:rPr lang="en-US" altLang="zh-CN" sz="2400" dirty="0">
                    <a:latin typeface="Comic Sans MS" pitchFamily="66" charset="0"/>
                  </a:rPr>
                  <a:t>only exists in </a:t>
                </a:r>
                <a:r>
                  <a:rPr lang="en-US" altLang="zh-CN" sz="2400" dirty="0">
                    <a:solidFill>
                      <a:srgbClr val="FF0000"/>
                    </a:solidFill>
                    <a:latin typeface="Comic Sans MS" pitchFamily="66" charset="0"/>
                  </a:rPr>
                  <a:t>RHS</a:t>
                </a:r>
              </a:p>
              <a:p>
                <a:pPr lvl="1">
                  <a:lnSpc>
                    <a:spcPct val="150000"/>
                  </a:lnSpc>
                  <a:spcBef>
                    <a:spcPts val="1200"/>
                  </a:spcBef>
                </a:pPr>
                <a:r>
                  <a:rPr lang="en-US" altLang="zh-CN" sz="2400" b="1" dirty="0">
                    <a:solidFill>
                      <a:srgbClr val="1B06BA"/>
                    </a:solidFill>
                    <a:latin typeface="Comic Sans MS" pitchFamily="66" charset="0"/>
                  </a:rPr>
                  <a:t>N</a:t>
                </a:r>
                <a:r>
                  <a:rPr lang="zh-CN" altLang="en-US" sz="2400" dirty="0">
                    <a:latin typeface="Comic Sans MS" pitchFamily="66" charset="0"/>
                  </a:rPr>
                  <a:t>：</a:t>
                </a:r>
                <a:r>
                  <a:rPr lang="en-US" altLang="zh-CN" sz="2400" dirty="0">
                    <a:solidFill>
                      <a:srgbClr val="FF0000"/>
                    </a:solidFill>
                    <a:latin typeface="Comic Sans MS" pitchFamily="66" charset="0"/>
                  </a:rPr>
                  <a:t>not</a:t>
                </a:r>
                <a:r>
                  <a:rPr lang="en-US" altLang="zh-CN" sz="2400" dirty="0">
                    <a:latin typeface="Comic Sans MS" pitchFamily="66" charset="0"/>
                  </a:rPr>
                  <a:t> exists in either </a:t>
                </a:r>
                <a:r>
                  <a:rPr lang="en-US" altLang="zh-CN" sz="2400" dirty="0">
                    <a:solidFill>
                      <a:srgbClr val="FF0000"/>
                    </a:solidFill>
                    <a:latin typeface="Comic Sans MS" pitchFamily="66" charset="0"/>
                  </a:rPr>
                  <a:t>LHS</a:t>
                </a:r>
                <a:r>
                  <a:rPr lang="en-US" altLang="zh-CN" sz="2400" dirty="0">
                    <a:latin typeface="Comic Sans MS" pitchFamily="66" charset="0"/>
                  </a:rPr>
                  <a:t> or </a:t>
                </a:r>
                <a:r>
                  <a:rPr lang="en-US" altLang="zh-CN" sz="2400" dirty="0">
                    <a:solidFill>
                      <a:srgbClr val="FF0000"/>
                    </a:solidFill>
                    <a:latin typeface="Comic Sans MS" pitchFamily="66" charset="0"/>
                  </a:rPr>
                  <a:t>RHS</a:t>
                </a:r>
              </a:p>
              <a:p>
                <a:pPr lvl="1">
                  <a:lnSpc>
                    <a:spcPct val="150000"/>
                  </a:lnSpc>
                  <a:spcBef>
                    <a:spcPts val="1200"/>
                  </a:spcBef>
                </a:pPr>
                <a:r>
                  <a:rPr lang="en-US" altLang="zh-CN" sz="2400" b="1" dirty="0">
                    <a:solidFill>
                      <a:srgbClr val="1B06BA"/>
                    </a:solidFill>
                    <a:latin typeface="Comic Sans MS" pitchFamily="66" charset="0"/>
                  </a:rPr>
                  <a:t>LR</a:t>
                </a:r>
                <a:r>
                  <a:rPr lang="zh-CN" altLang="en-US" sz="2400" dirty="0">
                    <a:latin typeface="Comic Sans MS" pitchFamily="66" charset="0"/>
                  </a:rPr>
                  <a:t>：</a:t>
                </a:r>
                <a:r>
                  <a:rPr lang="en-US" altLang="zh-CN" sz="2400" dirty="0">
                    <a:latin typeface="Comic Sans MS" pitchFamily="66" charset="0"/>
                  </a:rPr>
                  <a:t>exists in </a:t>
                </a:r>
                <a:r>
                  <a:rPr lang="en-US" altLang="zh-CN" sz="2400" dirty="0">
                    <a:solidFill>
                      <a:srgbClr val="FF0000"/>
                    </a:solidFill>
                    <a:latin typeface="Comic Sans MS" pitchFamily="66" charset="0"/>
                  </a:rPr>
                  <a:t>LHS</a:t>
                </a:r>
                <a:r>
                  <a:rPr lang="en-US" altLang="zh-CN" sz="2400" dirty="0">
                    <a:latin typeface="Comic Sans MS" pitchFamily="66" charset="0"/>
                  </a:rPr>
                  <a:t> and </a:t>
                </a:r>
                <a:r>
                  <a:rPr lang="en-US" altLang="zh-CN" sz="2400" dirty="0">
                    <a:solidFill>
                      <a:srgbClr val="FF0000"/>
                    </a:solidFill>
                    <a:latin typeface="Comic Sans MS" pitchFamily="66" charset="0"/>
                  </a:rPr>
                  <a:t>RHS</a:t>
                </a:r>
                <a:r>
                  <a:rPr lang="en-US" altLang="zh-CN" sz="2400" dirty="0">
                    <a:latin typeface="Comic Sans MS" pitchFamily="66" charset="0"/>
                  </a:rPr>
                  <a:t> </a:t>
                </a:r>
                <a:r>
                  <a:rPr lang="en-US" altLang="zh-CN" sz="2400" dirty="0">
                    <a:solidFill>
                      <a:srgbClr val="FF0000"/>
                    </a:solidFill>
                    <a:latin typeface="Comic Sans MS" pitchFamily="66" charset="0"/>
                  </a:rPr>
                  <a:t>both</a:t>
                </a:r>
              </a:p>
              <a:p>
                <a:pPr>
                  <a:lnSpc>
                    <a:spcPct val="150000"/>
                  </a:lnSpc>
                  <a:spcBef>
                    <a:spcPts val="1200"/>
                  </a:spcBef>
                </a:pPr>
                <a:endParaRPr lang="zh-CN" altLang="en-US"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B1D66AD3-3A10-42FE-832A-80F42CA61C29}"/>
                  </a:ext>
                </a:extLst>
              </p:cNvPr>
              <p:cNvSpPr>
                <a:spLocks noGrp="1" noRot="1" noChangeAspect="1" noMove="1" noResize="1" noEditPoints="1" noAdjustHandles="1" noChangeArrowheads="1" noChangeShapeType="1" noTextEdit="1"/>
              </p:cNvSpPr>
              <p:nvPr>
                <p:ph idx="1"/>
              </p:nvPr>
            </p:nvSpPr>
            <p:spPr>
              <a:xfrm>
                <a:off x="251520" y="627534"/>
                <a:ext cx="8784976" cy="3805070"/>
              </a:xfrm>
              <a:blipFill rotWithShape="1">
                <a:blip r:embed="rId2"/>
                <a:stretch>
                  <a:fillRect l="-1388"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90536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3B4D6-7CC3-43CC-856E-0E5C04AFE587}"/>
              </a:ext>
            </a:extLst>
          </p:cNvPr>
          <p:cNvSpPr>
            <a:spLocks noGrp="1"/>
          </p:cNvSpPr>
          <p:nvPr>
            <p:ph type="title"/>
          </p:nvPr>
        </p:nvSpPr>
        <p:spPr/>
        <p:txBody>
          <a:bodyPr/>
          <a:lstStyle/>
          <a:p>
            <a:pPr algn="ctr"/>
            <a:r>
              <a:rPr lang="en-US" altLang="zh-CN" dirty="0">
                <a:latin typeface="Comic Sans MS" pitchFamily="66" charset="0"/>
              </a:rPr>
              <a:t>Find Candidate Keys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D25118-0B3E-424C-A1EB-F6EDE505071A}"/>
                  </a:ext>
                </a:extLst>
              </p:cNvPr>
              <p:cNvSpPr>
                <a:spLocks noGrp="1"/>
              </p:cNvSpPr>
              <p:nvPr>
                <p:ph idx="1"/>
              </p:nvPr>
            </p:nvSpPr>
            <p:spPr>
              <a:xfrm>
                <a:off x="0" y="699542"/>
                <a:ext cx="9036496" cy="4248472"/>
              </a:xfrm>
            </p:spPr>
            <p:txBody>
              <a:bodyPr/>
              <a:lstStyle/>
              <a:p>
                <a:pPr>
                  <a:spcBef>
                    <a:spcPts val="600"/>
                  </a:spcBef>
                </a:pPr>
                <a:r>
                  <a:rPr lang="en-US" altLang="zh-CN" sz="2000" b="1" dirty="0">
                    <a:solidFill>
                      <a:srgbClr val="FF0000"/>
                    </a:solidFill>
                    <a:latin typeface="Comic Sans MS" pitchFamily="66" charset="0"/>
                  </a:rPr>
                  <a:t>Algorithm</a:t>
                </a:r>
                <a:r>
                  <a:rPr lang="zh-CN" altLang="en-US" sz="2000" b="1" dirty="0">
                    <a:solidFill>
                      <a:srgbClr val="FF0000"/>
                    </a:solidFill>
                    <a:latin typeface="Comic Sans MS" pitchFamily="66" charset="0"/>
                  </a:rPr>
                  <a:t>：</a:t>
                </a:r>
                <a:r>
                  <a:rPr lang="en-US" altLang="zh-CN" sz="2000" dirty="0">
                    <a:solidFill>
                      <a:srgbClr val="FF0000"/>
                    </a:solidFill>
                    <a:latin typeface="Comic Sans MS" pitchFamily="66" charset="0"/>
                  </a:rPr>
                  <a:t>find candidate keys for R</a:t>
                </a:r>
              </a:p>
              <a:p>
                <a:pPr>
                  <a:spcBef>
                    <a:spcPts val="600"/>
                  </a:spcBef>
                </a:pPr>
                <a:r>
                  <a:rPr lang="en-US" altLang="zh-CN" sz="2000" b="1" dirty="0">
                    <a:solidFill>
                      <a:srgbClr val="1B06BA"/>
                    </a:solidFill>
                    <a:latin typeface="Comic Sans MS" pitchFamily="66" charset="0"/>
                  </a:rPr>
                  <a:t>Input</a:t>
                </a:r>
                <a:r>
                  <a:rPr lang="zh-CN" altLang="en-US" sz="2000" b="1" dirty="0">
                    <a:solidFill>
                      <a:srgbClr val="1B06BA"/>
                    </a:solidFill>
                    <a:latin typeface="Comic Sans MS" pitchFamily="66" charset="0"/>
                  </a:rPr>
                  <a:t>：</a:t>
                </a:r>
                <a:r>
                  <a:rPr lang="en-US" altLang="zh-CN" sz="2000" b="1" dirty="0">
                    <a:solidFill>
                      <a:srgbClr val="1F07CF"/>
                    </a:solidFill>
                    <a:latin typeface="Comic Sans MS" pitchFamily="66" charset="0"/>
                  </a:rPr>
                  <a:t>R</a:t>
                </a:r>
                <a:r>
                  <a:rPr lang="en-US" altLang="zh-CN" sz="2000" dirty="0">
                    <a:latin typeface="Comic Sans MS" pitchFamily="66" charset="0"/>
                  </a:rPr>
                  <a:t> and its FDs set </a:t>
                </a:r>
                <a:r>
                  <a:rPr lang="en-US" altLang="zh-CN" sz="2000" b="1" dirty="0">
                    <a:solidFill>
                      <a:srgbClr val="1F07CF"/>
                    </a:solidFill>
                    <a:latin typeface="Comic Sans MS" pitchFamily="66" charset="0"/>
                  </a:rPr>
                  <a:t>F</a:t>
                </a:r>
              </a:p>
              <a:p>
                <a:pPr>
                  <a:spcBef>
                    <a:spcPts val="600"/>
                  </a:spcBef>
                </a:pPr>
                <a:r>
                  <a:rPr lang="en-US" altLang="zh-CN" sz="2000" b="1" dirty="0">
                    <a:solidFill>
                      <a:srgbClr val="1B06BA"/>
                    </a:solidFill>
                    <a:latin typeface="Comic Sans MS" pitchFamily="66" charset="0"/>
                  </a:rPr>
                  <a:t>Output</a:t>
                </a:r>
                <a:r>
                  <a:rPr lang="zh-CN" altLang="en-US" sz="2000" b="1" dirty="0">
                    <a:solidFill>
                      <a:srgbClr val="1B06BA"/>
                    </a:solidFill>
                    <a:latin typeface="Comic Sans MS" pitchFamily="66" charset="0"/>
                  </a:rPr>
                  <a:t>：</a:t>
                </a:r>
                <a:r>
                  <a:rPr lang="en-US" altLang="zh-CN" sz="2000" dirty="0">
                    <a:solidFill>
                      <a:srgbClr val="FF0000"/>
                    </a:solidFill>
                    <a:latin typeface="Comic Sans MS" pitchFamily="66" charset="0"/>
                  </a:rPr>
                  <a:t>All candidate keys for R</a:t>
                </a:r>
              </a:p>
              <a:p>
                <a:pPr marL="457200" lvl="1" indent="0">
                  <a:spcBef>
                    <a:spcPts val="600"/>
                  </a:spcBef>
                  <a:buNone/>
                </a:pPr>
                <a:r>
                  <a:rPr lang="en-US" altLang="zh-CN" sz="1600" dirty="0">
                    <a:latin typeface="Comic Sans MS" pitchFamily="66" charset="0"/>
                  </a:rPr>
                  <a:t>(1) Classify all attributes into two parts: </a:t>
                </a:r>
                <a:r>
                  <a:rPr lang="en-US" altLang="zh-CN" sz="1600" b="1" dirty="0">
                    <a:solidFill>
                      <a:srgbClr val="1B06BA"/>
                    </a:solidFill>
                    <a:latin typeface="Comic Sans MS" pitchFamily="66" charset="0"/>
                  </a:rPr>
                  <a:t>X </a:t>
                </a:r>
                <a:r>
                  <a:rPr lang="en-US" altLang="zh-CN" sz="1600" dirty="0">
                    <a:solidFill>
                      <a:srgbClr val="1B06BA"/>
                    </a:solidFill>
                    <a:latin typeface="Comic Sans MS" pitchFamily="66" charset="0"/>
                  </a:rPr>
                  <a:t>represents for </a:t>
                </a:r>
                <a:r>
                  <a:rPr lang="en-US" altLang="zh-CN" sz="1600" b="1" dirty="0">
                    <a:solidFill>
                      <a:srgbClr val="1B06BA"/>
                    </a:solidFill>
                    <a:latin typeface="Comic Sans MS" pitchFamily="66" charset="0"/>
                  </a:rPr>
                  <a:t>L</a:t>
                </a:r>
                <a:r>
                  <a:rPr lang="en-US" altLang="zh-CN" sz="1600" dirty="0">
                    <a:solidFill>
                      <a:srgbClr val="1B06BA"/>
                    </a:solidFill>
                    <a:latin typeface="Comic Sans MS" pitchFamily="66" charset="0"/>
                  </a:rPr>
                  <a:t> and </a:t>
                </a:r>
                <a:r>
                  <a:rPr lang="en-US" altLang="zh-CN" sz="1600" b="1" dirty="0">
                    <a:solidFill>
                      <a:srgbClr val="1B06BA"/>
                    </a:solidFill>
                    <a:latin typeface="Comic Sans MS" pitchFamily="66" charset="0"/>
                  </a:rPr>
                  <a:t>N</a:t>
                </a:r>
                <a:r>
                  <a:rPr lang="en-US" altLang="zh-CN" sz="1600" dirty="0">
                    <a:solidFill>
                      <a:srgbClr val="1B06BA"/>
                    </a:solidFill>
                    <a:latin typeface="Comic Sans MS" pitchFamily="66" charset="0"/>
                  </a:rPr>
                  <a:t> types</a:t>
                </a:r>
                <a:r>
                  <a:rPr lang="en-US" altLang="zh-CN" sz="1600" dirty="0">
                    <a:latin typeface="Comic Sans MS" pitchFamily="66" charset="0"/>
                  </a:rPr>
                  <a:t>, </a:t>
                </a:r>
                <a:r>
                  <a:rPr lang="en-US" altLang="zh-CN" sz="1600" b="1" dirty="0">
                    <a:solidFill>
                      <a:srgbClr val="1B06BA"/>
                    </a:solidFill>
                    <a:latin typeface="Comic Sans MS" pitchFamily="66" charset="0"/>
                  </a:rPr>
                  <a:t>Y</a:t>
                </a:r>
                <a:r>
                  <a:rPr lang="en-US" altLang="zh-CN" sz="1600" dirty="0">
                    <a:solidFill>
                      <a:srgbClr val="1B06BA"/>
                    </a:solidFill>
                    <a:latin typeface="Comic Sans MS" pitchFamily="66" charset="0"/>
                  </a:rPr>
                  <a:t> for </a:t>
                </a:r>
                <a:r>
                  <a:rPr lang="en-US" altLang="zh-CN" sz="1600" b="1" dirty="0">
                    <a:solidFill>
                      <a:srgbClr val="1B06BA"/>
                    </a:solidFill>
                    <a:latin typeface="Comic Sans MS" pitchFamily="66" charset="0"/>
                  </a:rPr>
                  <a:t>LR</a:t>
                </a:r>
                <a:r>
                  <a:rPr lang="en-US" altLang="zh-CN" sz="1600" dirty="0">
                    <a:solidFill>
                      <a:srgbClr val="1B06BA"/>
                    </a:solidFill>
                    <a:latin typeface="Comic Sans MS" pitchFamily="66" charset="0"/>
                  </a:rPr>
                  <a:t> type</a:t>
                </a:r>
              </a:p>
              <a:p>
                <a:pPr marL="457200" lvl="1" indent="0">
                  <a:spcBef>
                    <a:spcPts val="600"/>
                  </a:spcBef>
                  <a:buNone/>
                </a:pPr>
                <a:r>
                  <a:rPr lang="en-US" altLang="zh-CN" sz="1600" dirty="0">
                    <a:latin typeface="Comic Sans MS" pitchFamily="66" charset="0"/>
                  </a:rPr>
                  <a:t>(2) Compute </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𝑿</m:t>
                        </m:r>
                      </m:e>
                      <m:sup>
                        <m:r>
                          <a:rPr lang="en-US" altLang="zh-CN" sz="1600" b="1" i="1" smtClean="0">
                            <a:solidFill>
                              <a:srgbClr val="FF0000"/>
                            </a:solidFill>
                            <a:latin typeface="Cambria Math" panose="02040503050406030204" pitchFamily="18" charset="0"/>
                          </a:rPr>
                          <m:t>+</m:t>
                        </m:r>
                      </m:sup>
                    </m:sSup>
                  </m:oMath>
                </a14:m>
                <a:r>
                  <a:rPr lang="en-US" altLang="zh-CN" sz="1600" b="1" dirty="0">
                    <a:solidFill>
                      <a:srgbClr val="FF0000"/>
                    </a:solidFill>
                    <a:latin typeface="Comic Sans MS" pitchFamily="66" charset="0"/>
                  </a:rPr>
                  <a:t>, </a:t>
                </a:r>
                <a:r>
                  <a:rPr lang="en-US" altLang="zh-CN" sz="1600" dirty="0">
                    <a:latin typeface="Comic Sans MS" pitchFamily="66" charset="0"/>
                  </a:rPr>
                  <a:t>if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𝑿</m:t>
                        </m:r>
                      </m:e>
                      <m:sup>
                        <m:r>
                          <a:rPr lang="en-US" altLang="zh-CN" sz="1600" b="1" i="1">
                            <a:solidFill>
                              <a:srgbClr val="1F07CF"/>
                            </a:solidFill>
                            <a:latin typeface="Cambria Math" panose="02040503050406030204" pitchFamily="18" charset="0"/>
                          </a:rPr>
                          <m:t>+</m:t>
                        </m:r>
                      </m:sup>
                    </m:sSup>
                  </m:oMath>
                </a14:m>
                <a:r>
                  <a:rPr lang="en-US" altLang="zh-CN" sz="1600" b="1" dirty="0">
                    <a:solidFill>
                      <a:srgbClr val="1F07CF"/>
                    </a:solidFill>
                    <a:latin typeface="Comic Sans MS" pitchFamily="66" charset="0"/>
                  </a:rPr>
                  <a:t> </a:t>
                </a:r>
                <a:r>
                  <a:rPr lang="en-US" altLang="zh-CN" sz="1600" dirty="0">
                    <a:latin typeface="Comic Sans MS" pitchFamily="66" charset="0"/>
                  </a:rPr>
                  <a:t>contains all attributes of </a:t>
                </a:r>
                <a:r>
                  <a:rPr lang="en-US" altLang="zh-CN" sz="1600" b="1" dirty="0">
                    <a:solidFill>
                      <a:srgbClr val="1F07CF"/>
                    </a:solidFill>
                    <a:latin typeface="Comic Sans MS" pitchFamily="66" charset="0"/>
                  </a:rPr>
                  <a:t>R</a:t>
                </a:r>
                <a:r>
                  <a:rPr lang="en-US" altLang="zh-CN" sz="1600" dirty="0">
                    <a:latin typeface="Comic Sans MS" pitchFamily="66" charset="0"/>
                  </a:rPr>
                  <a:t>, then </a:t>
                </a:r>
                <a:r>
                  <a:rPr lang="en-US" altLang="zh-CN" sz="1600" b="1" dirty="0">
                    <a:solidFill>
                      <a:srgbClr val="1F07CF"/>
                    </a:solidFill>
                    <a:latin typeface="Comic Sans MS" pitchFamily="66" charset="0"/>
                  </a:rPr>
                  <a:t>X</a:t>
                </a:r>
                <a:r>
                  <a:rPr lang="en-US" altLang="zh-CN" sz="1600" dirty="0">
                    <a:latin typeface="Comic Sans MS" pitchFamily="66" charset="0"/>
                  </a:rPr>
                  <a:t> is the only candidate key for </a:t>
                </a:r>
                <a:r>
                  <a:rPr lang="en-US" altLang="zh-CN" sz="1600" b="1" dirty="0">
                    <a:solidFill>
                      <a:srgbClr val="1F07CF"/>
                    </a:solidFill>
                    <a:latin typeface="Comic Sans MS" pitchFamily="66" charset="0"/>
                  </a:rPr>
                  <a:t>R</a:t>
                </a:r>
                <a:r>
                  <a:rPr lang="en-US" altLang="zh-CN" sz="1600" dirty="0">
                    <a:latin typeface="Comic Sans MS" pitchFamily="66" charset="0"/>
                  </a:rPr>
                  <a:t>, then goes to (5); otherwise goes to (3)</a:t>
                </a:r>
              </a:p>
              <a:p>
                <a:pPr marL="457200" lvl="1" indent="0">
                  <a:spcBef>
                    <a:spcPts val="600"/>
                  </a:spcBef>
                  <a:buNone/>
                </a:pPr>
                <a:r>
                  <a:rPr lang="en-US" altLang="zh-CN" sz="1600" dirty="0">
                    <a:latin typeface="Comic Sans MS" pitchFamily="66" charset="0"/>
                  </a:rPr>
                  <a:t>(3) Take attribute </a:t>
                </a:r>
                <a:r>
                  <a:rPr lang="en-US" altLang="zh-CN" sz="1600" b="1" dirty="0">
                    <a:solidFill>
                      <a:srgbClr val="1F07CF"/>
                    </a:solidFill>
                    <a:latin typeface="Comic Sans MS" pitchFamily="66" charset="0"/>
                  </a:rPr>
                  <a:t>A </a:t>
                </a:r>
                <a:r>
                  <a:rPr lang="en-US" altLang="zh-CN" sz="1600" dirty="0">
                    <a:latin typeface="Comic Sans MS" pitchFamily="66" charset="0"/>
                  </a:rPr>
                  <a:t>from </a:t>
                </a:r>
                <a:r>
                  <a:rPr lang="en-US" altLang="zh-CN" sz="1600" b="1" dirty="0">
                    <a:solidFill>
                      <a:srgbClr val="1F07CF"/>
                    </a:solidFill>
                    <a:latin typeface="Comic Sans MS" pitchFamily="66" charset="0"/>
                  </a:rPr>
                  <a:t>Y</a:t>
                </a:r>
                <a:r>
                  <a:rPr lang="en-US" altLang="zh-CN" sz="1600" dirty="0">
                    <a:latin typeface="Comic Sans MS" pitchFamily="66" charset="0"/>
                  </a:rPr>
                  <a:t>, compute</a:t>
                </a:r>
                <a:r>
                  <a:rPr lang="en-US" altLang="zh-CN" sz="1600" b="1" dirty="0">
                    <a:solidFill>
                      <a:srgbClr val="1B06BA"/>
                    </a:solidFill>
                    <a:latin typeface="Comic Sans MS" pitchFamily="66" charset="0"/>
                  </a:rPr>
                  <a:t> </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𝑿𝑨</m:t>
                        </m:r>
                        <m:r>
                          <a:rPr lang="en-US" altLang="zh-CN" sz="1600" b="1" i="1" smtClean="0">
                            <a:solidFill>
                              <a:srgbClr val="FF0000"/>
                            </a:solidFill>
                            <a:latin typeface="Cambria Math" panose="02040503050406030204" pitchFamily="18" charset="0"/>
                          </a:rPr>
                          <m:t>)</m:t>
                        </m:r>
                      </m:e>
                      <m:sup>
                        <m:r>
                          <a:rPr lang="en-US" altLang="zh-CN" sz="1600" b="1" i="1" smtClean="0">
                            <a:solidFill>
                              <a:srgbClr val="FF0000"/>
                            </a:solidFill>
                            <a:latin typeface="Cambria Math" panose="02040503050406030204" pitchFamily="18" charset="0"/>
                          </a:rPr>
                          <m:t>+</m:t>
                        </m:r>
                      </m:sup>
                    </m:sSup>
                  </m:oMath>
                </a14:m>
                <a:r>
                  <a:rPr lang="en-US" altLang="zh-CN" sz="1600" dirty="0">
                    <a:latin typeface="Comic Sans MS" pitchFamily="66" charset="0"/>
                  </a:rPr>
                  <a:t>. If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𝑿𝑨</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oMath>
                </a14:m>
                <a:r>
                  <a:rPr lang="en-US" altLang="zh-CN" sz="1600" dirty="0">
                    <a:latin typeface="Comic Sans MS" pitchFamily="66" charset="0"/>
                  </a:rPr>
                  <a:t> contains all attributes of </a:t>
                </a:r>
                <a:r>
                  <a:rPr lang="en-US" altLang="zh-CN" sz="1600" b="1" dirty="0">
                    <a:solidFill>
                      <a:srgbClr val="1F07CF"/>
                    </a:solidFill>
                    <a:latin typeface="Comic Sans MS" pitchFamily="66" charset="0"/>
                  </a:rPr>
                  <a:t>R</a:t>
                </a:r>
                <a:r>
                  <a:rPr lang="en-US" altLang="zh-CN" sz="1600" dirty="0">
                    <a:latin typeface="Comic Sans MS" pitchFamily="66" charset="0"/>
                  </a:rPr>
                  <a:t>, then </a:t>
                </a:r>
                <a:r>
                  <a:rPr lang="en-US" altLang="zh-CN" sz="1600" b="1" dirty="0">
                    <a:solidFill>
                      <a:srgbClr val="1F07CF"/>
                    </a:solidFill>
                    <a:latin typeface="Comic Sans MS" pitchFamily="66" charset="0"/>
                  </a:rPr>
                  <a:t>XA</a:t>
                </a:r>
                <a:r>
                  <a:rPr lang="en-US" altLang="zh-CN" sz="1600" dirty="0">
                    <a:latin typeface="Comic Sans MS" pitchFamily="66" charset="0"/>
                  </a:rPr>
                  <a:t> is a candidate key for </a:t>
                </a:r>
                <a:r>
                  <a:rPr lang="en-US" altLang="zh-CN" sz="1600" b="1" dirty="0">
                    <a:solidFill>
                      <a:srgbClr val="1F07CF"/>
                    </a:solidFill>
                    <a:latin typeface="Comic Sans MS" pitchFamily="66" charset="0"/>
                  </a:rPr>
                  <a:t>R</a:t>
                </a:r>
                <a:r>
                  <a:rPr lang="en-US" altLang="zh-CN" sz="1600" dirty="0">
                    <a:latin typeface="Comic Sans MS" pitchFamily="66" charset="0"/>
                  </a:rPr>
                  <a:t>. Then take another attribute from </a:t>
                </a:r>
                <a:r>
                  <a:rPr lang="en-US" altLang="zh-CN" sz="1600" b="1" dirty="0">
                    <a:solidFill>
                      <a:srgbClr val="1F07CF"/>
                    </a:solidFill>
                    <a:latin typeface="Comic Sans MS" pitchFamily="66" charset="0"/>
                  </a:rPr>
                  <a:t>Y</a:t>
                </a:r>
                <a:r>
                  <a:rPr lang="en-US" altLang="zh-CN" sz="1600" dirty="0">
                    <a:latin typeface="Comic Sans MS" pitchFamily="66" charset="0"/>
                  </a:rPr>
                  <a:t>, continue with the process until all attributes in </a:t>
                </a:r>
                <a:r>
                  <a:rPr lang="en-US" altLang="zh-CN" sz="1600" b="1" dirty="0">
                    <a:solidFill>
                      <a:srgbClr val="1F07CF"/>
                    </a:solidFill>
                    <a:latin typeface="Comic Sans MS" pitchFamily="66" charset="0"/>
                  </a:rPr>
                  <a:t>Y </a:t>
                </a:r>
                <a:r>
                  <a:rPr lang="en-US" altLang="zh-CN" sz="1600" dirty="0">
                    <a:latin typeface="Comic Sans MS" pitchFamily="66" charset="0"/>
                  </a:rPr>
                  <a:t>are tested</a:t>
                </a:r>
              </a:p>
              <a:p>
                <a:pPr marL="457200" lvl="1" indent="0">
                  <a:spcBef>
                    <a:spcPts val="600"/>
                  </a:spcBef>
                  <a:buNone/>
                </a:pPr>
                <a:r>
                  <a:rPr lang="en-US" altLang="zh-CN" sz="1600" dirty="0">
                    <a:latin typeface="Comic Sans MS" pitchFamily="66" charset="0"/>
                  </a:rPr>
                  <a:t>(4) If all candidate keys are found in step (3), then goes to (5); otherwise take 2 or 3 or more attributes from </a:t>
                </a:r>
                <a:r>
                  <a:rPr lang="en-US" altLang="zh-CN" sz="1600" b="1" dirty="0">
                    <a:solidFill>
                      <a:srgbClr val="1F07CF"/>
                    </a:solidFill>
                    <a:latin typeface="Comic Sans MS" pitchFamily="66" charset="0"/>
                  </a:rPr>
                  <a:t>Y</a:t>
                </a:r>
                <a:r>
                  <a:rPr lang="en-US" altLang="zh-CN" sz="1600" dirty="0">
                    <a:latin typeface="Comic Sans MS" pitchFamily="66" charset="0"/>
                  </a:rPr>
                  <a:t>, and compute the corresponding attribute closure (the attribute group should not contain any candidate keys already found), till the attribute closure contains all attributes of </a:t>
                </a:r>
                <a:r>
                  <a:rPr lang="en-US" altLang="zh-CN" sz="1600" b="1" dirty="0">
                    <a:solidFill>
                      <a:srgbClr val="1F07CF"/>
                    </a:solidFill>
                    <a:latin typeface="Comic Sans MS" pitchFamily="66" charset="0"/>
                  </a:rPr>
                  <a:t>R</a:t>
                </a:r>
              </a:p>
              <a:p>
                <a:pPr marL="457200" lvl="1" indent="0">
                  <a:spcBef>
                    <a:spcPts val="600"/>
                  </a:spcBef>
                  <a:buNone/>
                </a:pPr>
                <a:r>
                  <a:rPr lang="en-US" altLang="zh-CN" sz="1600" dirty="0">
                    <a:latin typeface="Comic Sans MS" pitchFamily="66" charset="0"/>
                  </a:rPr>
                  <a:t>(5) Finished, and output the result</a:t>
                </a:r>
              </a:p>
              <a:p>
                <a:pPr>
                  <a:spcBef>
                    <a:spcPts val="600"/>
                  </a:spcBef>
                </a:pPr>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52D25118-0B3E-424C-A1EB-F6EDE505071A}"/>
                  </a:ext>
                </a:extLst>
              </p:cNvPr>
              <p:cNvSpPr>
                <a:spLocks noGrp="1" noRot="1" noChangeAspect="1" noMove="1" noResize="1" noEditPoints="1" noAdjustHandles="1" noChangeArrowheads="1" noChangeShapeType="1" noTextEdit="1"/>
              </p:cNvSpPr>
              <p:nvPr>
                <p:ph idx="1"/>
              </p:nvPr>
            </p:nvSpPr>
            <p:spPr>
              <a:xfrm>
                <a:off x="0" y="699542"/>
                <a:ext cx="9036496" cy="4248472"/>
              </a:xfrm>
              <a:blipFill rotWithShape="1">
                <a:blip r:embed="rId2"/>
                <a:stretch>
                  <a:fillRect l="-945" t="-1865" r="-945" b="-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84874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A1F74-0786-4D9E-B2B6-67C602DCF471}"/>
              </a:ext>
            </a:extLst>
          </p:cNvPr>
          <p:cNvSpPr>
            <a:spLocks noGrp="1"/>
          </p:cNvSpPr>
          <p:nvPr>
            <p:ph type="title"/>
          </p:nvPr>
        </p:nvSpPr>
        <p:spPr/>
        <p:txBody>
          <a:bodyPr/>
          <a:lstStyle/>
          <a:p>
            <a:pPr algn="ctr"/>
            <a:r>
              <a:rPr lang="en-US" altLang="zh-CN" dirty="0">
                <a:latin typeface="Comic Sans MS" pitchFamily="66" charset="0"/>
              </a:rPr>
              <a:t>Find Candidate Keys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AB4B1D22-E8D7-4628-BA4C-1551DB9466A4}"/>
              </a:ext>
            </a:extLst>
          </p:cNvPr>
          <p:cNvSpPr>
            <a:spLocks noGrp="1"/>
          </p:cNvSpPr>
          <p:nvPr>
            <p:ph idx="1"/>
          </p:nvPr>
        </p:nvSpPr>
        <p:spPr/>
        <p:txBody>
          <a:bodyPr/>
          <a:lstStyle/>
          <a:p>
            <a:pPr>
              <a:lnSpc>
                <a:spcPct val="150000"/>
              </a:lnSpc>
              <a:spcBef>
                <a:spcPts val="1200"/>
              </a:spcBef>
            </a:pPr>
            <a:r>
              <a:rPr lang="en-US" altLang="zh-CN" sz="2000" dirty="0">
                <a:latin typeface="Comic Sans MS" pitchFamily="66" charset="0"/>
              </a:rPr>
              <a:t>Given </a:t>
            </a:r>
            <a:r>
              <a:rPr lang="en-US" altLang="zh-CN" sz="2000" b="1" dirty="0">
                <a:solidFill>
                  <a:srgbClr val="1F07CF"/>
                </a:solidFill>
                <a:latin typeface="Comic Sans MS" pitchFamily="66" charset="0"/>
              </a:rPr>
              <a:t>R&lt;U, F&gt;, U={X, Y, Z, W}, </a:t>
            </a:r>
            <a:r>
              <a:rPr lang="en-US" altLang="zh-CN" sz="2000" dirty="0">
                <a:latin typeface="Comic Sans MS" pitchFamily="66" charset="0"/>
              </a:rPr>
              <a:t>and</a:t>
            </a:r>
            <a:r>
              <a:rPr lang="en-US" altLang="zh-CN" sz="2000" b="1" dirty="0">
                <a:solidFill>
                  <a:srgbClr val="1F07CF"/>
                </a:solidFill>
                <a:latin typeface="Comic Sans MS" pitchFamily="66" charset="0"/>
              </a:rPr>
              <a:t> F={W→Y, Y→W, X→WY, Z→WY, XZ→W}</a:t>
            </a:r>
            <a:r>
              <a:rPr lang="en-US" altLang="zh-CN" sz="2000" dirty="0">
                <a:latin typeface="Comic Sans MS" pitchFamily="66" charset="0"/>
              </a:rPr>
              <a:t>, </a:t>
            </a:r>
            <a:r>
              <a:rPr lang="en-US" altLang="zh-CN" sz="2000" b="1" dirty="0">
                <a:solidFill>
                  <a:srgbClr val="FF0000"/>
                </a:solidFill>
                <a:latin typeface="Comic Sans MS" pitchFamily="66" charset="0"/>
              </a:rPr>
              <a:t>find all candidate keys of R </a:t>
            </a:r>
          </a:p>
          <a:p>
            <a:pPr marL="800100" lvl="1" indent="-342900">
              <a:lnSpc>
                <a:spcPct val="150000"/>
              </a:lnSpc>
              <a:spcBef>
                <a:spcPts val="1200"/>
              </a:spcBef>
              <a:buFont typeface="+mj-lt"/>
              <a:buAutoNum type="alphaLcParenR"/>
            </a:pPr>
            <a:r>
              <a:rPr lang="en-US" altLang="zh-CN" sz="1800" b="1">
                <a:solidFill>
                  <a:srgbClr val="FF0000"/>
                </a:solidFill>
                <a:latin typeface="Comic Sans MS" pitchFamily="66" charset="0"/>
              </a:rPr>
              <a:t>F</a:t>
            </a:r>
            <a:r>
              <a:rPr lang="en-US" altLang="zh-CN" sz="1800" b="1" baseline="-25000">
                <a:solidFill>
                  <a:srgbClr val="FF0000"/>
                </a:solidFill>
                <a:latin typeface="Comic Sans MS" pitchFamily="66" charset="0"/>
              </a:rPr>
              <a:t>c </a:t>
            </a:r>
            <a:r>
              <a:rPr lang="en-US" altLang="zh-CN" sz="1800">
                <a:latin typeface="Comic Sans MS" pitchFamily="66" charset="0"/>
              </a:rPr>
              <a:t>= {</a:t>
            </a:r>
            <a:r>
              <a:rPr lang="en-US" altLang="zh-CN" sz="1800" dirty="0">
                <a:latin typeface="Comic Sans MS" pitchFamily="66" charset="0"/>
              </a:rPr>
              <a:t>W→Y, Y→W, X→Y, Z→Y} </a:t>
            </a:r>
          </a:p>
          <a:p>
            <a:pPr marL="800100" lvl="1" indent="-342900">
              <a:lnSpc>
                <a:spcPct val="150000"/>
              </a:lnSpc>
              <a:spcBef>
                <a:spcPts val="1200"/>
              </a:spcBef>
              <a:buFont typeface="+mj-lt"/>
              <a:buAutoNum type="alphaLcParenR"/>
            </a:pPr>
            <a:r>
              <a:rPr lang="en-US" altLang="zh-CN" sz="1800" b="1">
                <a:solidFill>
                  <a:srgbClr val="FF0000"/>
                </a:solidFill>
                <a:latin typeface="Comic Sans MS" pitchFamily="66" charset="0"/>
              </a:rPr>
              <a:t>X</a:t>
            </a:r>
            <a:r>
              <a:rPr lang="en-US" altLang="zh-CN" sz="1800" b="1" baseline="-25000">
                <a:solidFill>
                  <a:srgbClr val="FF0000"/>
                </a:solidFill>
                <a:latin typeface="Comic Sans MS" pitchFamily="66" charset="0"/>
              </a:rPr>
              <a:t>LN</a:t>
            </a:r>
            <a:r>
              <a:rPr lang="en-US" altLang="zh-CN" sz="1800" baseline="-25000">
                <a:latin typeface="Comic Sans MS" pitchFamily="66" charset="0"/>
              </a:rPr>
              <a:t> </a:t>
            </a:r>
            <a:r>
              <a:rPr lang="en-US" altLang="zh-CN" sz="1800">
                <a:latin typeface="Comic Sans MS" pitchFamily="66" charset="0"/>
              </a:rPr>
              <a:t>= X</a:t>
            </a:r>
            <a:r>
              <a:rPr lang="en-US" altLang="zh-CN" sz="1800" baseline="-25000">
                <a:latin typeface="Comic Sans MS" pitchFamily="66" charset="0"/>
              </a:rPr>
              <a:t>L </a:t>
            </a:r>
            <a:r>
              <a:rPr lang="en-US" altLang="zh-CN" sz="1800">
                <a:latin typeface="Comic Sans MS" pitchFamily="66" charset="0"/>
              </a:rPr>
              <a:t>= XZ</a:t>
            </a:r>
            <a:r>
              <a:rPr lang="zh-CN" altLang="en-US" sz="1800">
                <a:latin typeface="Comic Sans MS" pitchFamily="66" charset="0"/>
              </a:rPr>
              <a:t>，</a:t>
            </a:r>
            <a:r>
              <a:rPr lang="en-US" altLang="zh-CN" sz="1800" b="1">
                <a:solidFill>
                  <a:srgbClr val="FF0000"/>
                </a:solidFill>
                <a:latin typeface="Comic Sans MS" pitchFamily="66" charset="0"/>
              </a:rPr>
              <a:t>Y</a:t>
            </a:r>
            <a:r>
              <a:rPr lang="en-US" altLang="zh-CN" sz="1800" b="1" baseline="-25000">
                <a:solidFill>
                  <a:srgbClr val="FF0000"/>
                </a:solidFill>
                <a:latin typeface="Comic Sans MS" pitchFamily="66" charset="0"/>
              </a:rPr>
              <a:t>LR</a:t>
            </a:r>
            <a:r>
              <a:rPr lang="en-US" altLang="zh-CN" sz="1800" baseline="-25000">
                <a:latin typeface="Comic Sans MS" pitchFamily="66" charset="0"/>
              </a:rPr>
              <a:t> </a:t>
            </a:r>
            <a:r>
              <a:rPr lang="en-US" altLang="zh-CN" sz="1800">
                <a:latin typeface="Comic Sans MS" pitchFamily="66" charset="0"/>
              </a:rPr>
              <a:t>= YW</a:t>
            </a:r>
            <a:endParaRPr lang="en-US" altLang="zh-CN" sz="1800" dirty="0">
              <a:latin typeface="Comic Sans MS" pitchFamily="66" charset="0"/>
            </a:endParaRPr>
          </a:p>
          <a:p>
            <a:pPr marL="800100" lvl="1" indent="-342900">
              <a:lnSpc>
                <a:spcPct val="150000"/>
              </a:lnSpc>
              <a:spcBef>
                <a:spcPts val="1200"/>
              </a:spcBef>
              <a:buFont typeface="+mj-lt"/>
              <a:buAutoNum type="alphaLcParenR"/>
            </a:pPr>
            <a:r>
              <a:rPr lang="en-US" altLang="zh-CN" sz="1800" b="1">
                <a:solidFill>
                  <a:srgbClr val="FF0000"/>
                </a:solidFill>
                <a:latin typeface="Comic Sans MS" pitchFamily="66" charset="0"/>
              </a:rPr>
              <a:t>X</a:t>
            </a:r>
            <a:r>
              <a:rPr lang="en-US" altLang="zh-CN" sz="1800" b="1" baseline="-25000">
                <a:solidFill>
                  <a:srgbClr val="FF0000"/>
                </a:solidFill>
                <a:latin typeface="Comic Sans MS" pitchFamily="66" charset="0"/>
              </a:rPr>
              <a:t>LN</a:t>
            </a:r>
            <a:r>
              <a:rPr lang="en-US" altLang="zh-CN" sz="1800" b="1" baseline="30000">
                <a:solidFill>
                  <a:srgbClr val="FF0000"/>
                </a:solidFill>
                <a:latin typeface="Comic Sans MS" pitchFamily="66" charset="0"/>
              </a:rPr>
              <a:t>+ </a:t>
            </a:r>
            <a:r>
              <a:rPr lang="en-US" altLang="zh-CN" sz="1800">
                <a:latin typeface="Comic Sans MS" pitchFamily="66" charset="0"/>
              </a:rPr>
              <a:t>= {X,Y,Z,W} = </a:t>
            </a:r>
            <a:r>
              <a:rPr lang="en-US" altLang="zh-CN" sz="1800" b="1">
                <a:solidFill>
                  <a:srgbClr val="FF0000"/>
                </a:solidFill>
                <a:latin typeface="Comic Sans MS" pitchFamily="66" charset="0"/>
              </a:rPr>
              <a:t>U</a:t>
            </a:r>
            <a:r>
              <a:rPr lang="zh-CN" altLang="en-US" sz="1800" dirty="0">
                <a:latin typeface="Comic Sans MS" pitchFamily="66" charset="0"/>
              </a:rPr>
              <a:t>，</a:t>
            </a:r>
            <a:r>
              <a:rPr lang="en-US" altLang="zh-CN" sz="1800" dirty="0">
                <a:latin typeface="Comic Sans MS" pitchFamily="66" charset="0"/>
              </a:rPr>
              <a:t>so </a:t>
            </a:r>
            <a:r>
              <a:rPr lang="en-US" altLang="zh-CN" sz="1800" b="1" dirty="0">
                <a:solidFill>
                  <a:srgbClr val="1F07CF"/>
                </a:solidFill>
                <a:latin typeface="Comic Sans MS" pitchFamily="66" charset="0"/>
              </a:rPr>
              <a:t>(XZ) </a:t>
            </a:r>
            <a:r>
              <a:rPr lang="en-US" altLang="zh-CN" sz="1800" dirty="0">
                <a:latin typeface="Comic Sans MS" pitchFamily="66" charset="0"/>
              </a:rPr>
              <a:t>is the only candidate key of </a:t>
            </a:r>
            <a:r>
              <a:rPr lang="en-US" altLang="zh-CN" sz="1800" b="1" dirty="0">
                <a:solidFill>
                  <a:srgbClr val="1F07CF"/>
                </a:solidFill>
                <a:latin typeface="Comic Sans MS" pitchFamily="66" charset="0"/>
              </a:rPr>
              <a:t>R</a:t>
            </a:r>
          </a:p>
          <a:p>
            <a:pPr>
              <a:lnSpc>
                <a:spcPct val="150000"/>
              </a:lnSpc>
              <a:spcBef>
                <a:spcPts val="1200"/>
              </a:spcBef>
            </a:pPr>
            <a:endParaRPr lang="zh-CN" altLang="en-US" sz="2000" dirty="0">
              <a:latin typeface="Comic Sans MS" pitchFamily="66" charset="0"/>
            </a:endParaRPr>
          </a:p>
        </p:txBody>
      </p:sp>
    </p:spTree>
    <p:extLst>
      <p:ext uri="{BB962C8B-B14F-4D97-AF65-F5344CB8AC3E}">
        <p14:creationId xmlns:p14="http://schemas.microsoft.com/office/powerpoint/2010/main" val="5670100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22628-7A14-4E5D-A7D5-B0DB8CAEBE66}"/>
              </a:ext>
            </a:extLst>
          </p:cNvPr>
          <p:cNvSpPr>
            <a:spLocks noGrp="1"/>
          </p:cNvSpPr>
          <p:nvPr>
            <p:ph type="title"/>
          </p:nvPr>
        </p:nvSpPr>
        <p:spPr/>
        <p:txBody>
          <a:bodyPr/>
          <a:lstStyle/>
          <a:p>
            <a:pPr algn="ctr"/>
            <a:r>
              <a:rPr lang="en-US" altLang="zh-CN" dirty="0">
                <a:latin typeface="Comic Sans MS" pitchFamily="66" charset="0"/>
              </a:rPr>
              <a:t>Find Candidate Keys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940FCD0-52EC-4351-BC40-A70347603DD2}"/>
              </a:ext>
            </a:extLst>
          </p:cNvPr>
          <p:cNvSpPr>
            <a:spLocks noGrp="1"/>
          </p:cNvSpPr>
          <p:nvPr>
            <p:ph idx="1"/>
          </p:nvPr>
        </p:nvSpPr>
        <p:spPr>
          <a:xfrm>
            <a:off x="251520" y="699542"/>
            <a:ext cx="8640960" cy="3805070"/>
          </a:xfrm>
        </p:spPr>
        <p:txBody>
          <a:bodyPr/>
          <a:lstStyle/>
          <a:p>
            <a:pPr>
              <a:lnSpc>
                <a:spcPct val="150000"/>
              </a:lnSpc>
              <a:spcBef>
                <a:spcPts val="1200"/>
              </a:spcBef>
            </a:pPr>
            <a:r>
              <a:rPr lang="en-US" altLang="zh-CN" sz="2000" dirty="0">
                <a:latin typeface="Comic Sans MS" pitchFamily="66" charset="0"/>
              </a:rPr>
              <a:t>Given </a:t>
            </a:r>
            <a:r>
              <a:rPr lang="en-US" altLang="zh-CN" sz="2000" b="1" dirty="0">
                <a:solidFill>
                  <a:srgbClr val="1F07CF"/>
                </a:solidFill>
                <a:latin typeface="Comic Sans MS" pitchFamily="66" charset="0"/>
              </a:rPr>
              <a:t>R&lt;U,F&gt;, U={A,B,C,D}</a:t>
            </a:r>
            <a:r>
              <a:rPr lang="en-US" altLang="zh-CN" sz="2000" dirty="0">
                <a:latin typeface="Comic Sans MS" pitchFamily="66" charset="0"/>
              </a:rPr>
              <a:t>, and </a:t>
            </a:r>
            <a:r>
              <a:rPr lang="en-US" altLang="zh-CN" sz="2000" b="1" dirty="0">
                <a:solidFill>
                  <a:srgbClr val="1F07CF"/>
                </a:solidFill>
                <a:latin typeface="Comic Sans MS" pitchFamily="66" charset="0"/>
              </a:rPr>
              <a:t>F={AB→C, C→D, D→A}</a:t>
            </a:r>
            <a:r>
              <a:rPr lang="en-US" altLang="zh-CN" sz="2000" dirty="0">
                <a:latin typeface="Comic Sans MS" pitchFamily="66" charset="0"/>
              </a:rPr>
              <a:t>, </a:t>
            </a:r>
            <a:r>
              <a:rPr lang="en-US" altLang="zh-CN" sz="2000" b="1" dirty="0">
                <a:solidFill>
                  <a:srgbClr val="FF0000"/>
                </a:solidFill>
                <a:latin typeface="Comic Sans MS" pitchFamily="66" charset="0"/>
              </a:rPr>
              <a:t>find all candidate keys of R</a:t>
            </a:r>
          </a:p>
          <a:p>
            <a:pPr marL="800100" lvl="1" indent="-342900">
              <a:lnSpc>
                <a:spcPct val="150000"/>
              </a:lnSpc>
              <a:spcBef>
                <a:spcPts val="1200"/>
              </a:spcBef>
              <a:buFont typeface="+mj-lt"/>
              <a:buAutoNum type="alphaLcParenR"/>
            </a:pPr>
            <a:r>
              <a:rPr lang="en-US" altLang="zh-CN" sz="1800">
                <a:latin typeface="Comic Sans MS" pitchFamily="66" charset="0"/>
              </a:rPr>
              <a:t>F</a:t>
            </a:r>
            <a:r>
              <a:rPr lang="en-US" altLang="zh-CN" sz="1800" baseline="-25000">
                <a:latin typeface="Comic Sans MS" pitchFamily="66" charset="0"/>
              </a:rPr>
              <a:t>c </a:t>
            </a:r>
            <a:r>
              <a:rPr lang="en-US" altLang="zh-CN" sz="1800">
                <a:latin typeface="Comic Sans MS" pitchFamily="66" charset="0"/>
              </a:rPr>
              <a:t>= {</a:t>
            </a:r>
            <a:r>
              <a:rPr lang="en-US" altLang="zh-CN" sz="1800" dirty="0">
                <a:latin typeface="Comic Sans MS" pitchFamily="66" charset="0"/>
              </a:rPr>
              <a:t>AB→C, C→D, D→A} </a:t>
            </a:r>
          </a:p>
          <a:p>
            <a:pPr marL="800100" lvl="1" indent="-342900">
              <a:lnSpc>
                <a:spcPct val="150000"/>
              </a:lnSpc>
              <a:spcBef>
                <a:spcPts val="1200"/>
              </a:spcBef>
              <a:buFont typeface="+mj-lt"/>
              <a:buAutoNum type="alphaLcParenR"/>
            </a:pPr>
            <a:r>
              <a:rPr lang="en-US" altLang="zh-CN" sz="1800">
                <a:solidFill>
                  <a:srgbClr val="FF0000"/>
                </a:solidFill>
                <a:latin typeface="Comic Sans MS" pitchFamily="66" charset="0"/>
              </a:rPr>
              <a:t>X</a:t>
            </a:r>
            <a:r>
              <a:rPr lang="en-US" altLang="zh-CN" sz="1800" baseline="-25000">
                <a:solidFill>
                  <a:srgbClr val="FF0000"/>
                </a:solidFill>
                <a:latin typeface="Comic Sans MS" pitchFamily="66" charset="0"/>
              </a:rPr>
              <a:t>LN </a:t>
            </a:r>
            <a:r>
              <a:rPr lang="en-US" altLang="zh-CN" sz="1800">
                <a:solidFill>
                  <a:srgbClr val="FF0000"/>
                </a:solidFill>
                <a:latin typeface="Comic Sans MS" pitchFamily="66" charset="0"/>
              </a:rPr>
              <a:t>= X</a:t>
            </a:r>
            <a:r>
              <a:rPr lang="en-US" altLang="zh-CN" sz="1800" baseline="-25000">
                <a:solidFill>
                  <a:srgbClr val="FF0000"/>
                </a:solidFill>
                <a:latin typeface="Comic Sans MS" pitchFamily="66" charset="0"/>
              </a:rPr>
              <a:t>L </a:t>
            </a:r>
            <a:r>
              <a:rPr lang="en-US" altLang="zh-CN" sz="1800">
                <a:solidFill>
                  <a:srgbClr val="FF0000"/>
                </a:solidFill>
                <a:latin typeface="Comic Sans MS" pitchFamily="66" charset="0"/>
              </a:rPr>
              <a:t>= B</a:t>
            </a:r>
            <a:r>
              <a:rPr lang="zh-CN" altLang="en-US" sz="1800">
                <a:latin typeface="Comic Sans MS" pitchFamily="66" charset="0"/>
              </a:rPr>
              <a:t>，</a:t>
            </a:r>
            <a:r>
              <a:rPr lang="en-US" altLang="zh-CN" sz="1800">
                <a:latin typeface="Comic Sans MS" pitchFamily="66" charset="0"/>
              </a:rPr>
              <a:t>Y</a:t>
            </a:r>
            <a:r>
              <a:rPr lang="en-US" altLang="zh-CN" sz="1800" baseline="-25000">
                <a:latin typeface="Comic Sans MS" pitchFamily="66" charset="0"/>
              </a:rPr>
              <a:t>LR </a:t>
            </a:r>
            <a:r>
              <a:rPr lang="en-US" altLang="zh-CN" sz="1800">
                <a:latin typeface="Comic Sans MS" pitchFamily="66" charset="0"/>
              </a:rPr>
              <a:t>= ACD</a:t>
            </a:r>
            <a:endParaRPr lang="en-US" altLang="zh-CN" sz="1800" dirty="0">
              <a:latin typeface="Comic Sans MS" pitchFamily="66" charset="0"/>
            </a:endParaRPr>
          </a:p>
          <a:p>
            <a:pPr marL="800100" lvl="1" indent="-342900">
              <a:lnSpc>
                <a:spcPct val="150000"/>
              </a:lnSpc>
              <a:spcBef>
                <a:spcPts val="1200"/>
              </a:spcBef>
              <a:buFont typeface="+mj-lt"/>
              <a:buAutoNum type="alphaLcParenR"/>
            </a:pPr>
            <a:r>
              <a:rPr lang="en-US" altLang="zh-CN" sz="1800">
                <a:latin typeface="Comic Sans MS" pitchFamily="66" charset="0"/>
              </a:rPr>
              <a:t>X</a:t>
            </a:r>
            <a:r>
              <a:rPr lang="en-US" altLang="zh-CN" sz="1800" baseline="-25000">
                <a:latin typeface="Comic Sans MS" pitchFamily="66" charset="0"/>
              </a:rPr>
              <a:t>LN</a:t>
            </a:r>
            <a:r>
              <a:rPr lang="en-US" altLang="zh-CN" sz="1800" baseline="30000">
                <a:latin typeface="Comic Sans MS" pitchFamily="66" charset="0"/>
              </a:rPr>
              <a:t>+ </a:t>
            </a:r>
            <a:r>
              <a:rPr lang="en-US" altLang="zh-CN" sz="1800">
                <a:latin typeface="Comic Sans MS" pitchFamily="66" charset="0"/>
              </a:rPr>
              <a:t>= {B} ≠ U</a:t>
            </a:r>
            <a:endParaRPr lang="en-US" altLang="zh-CN" sz="1800" dirty="0">
              <a:latin typeface="Comic Sans MS" pitchFamily="66" charset="0"/>
            </a:endParaRPr>
          </a:p>
          <a:p>
            <a:pPr marL="800100" lvl="1" indent="-342900">
              <a:lnSpc>
                <a:spcPct val="150000"/>
              </a:lnSpc>
              <a:spcBef>
                <a:spcPts val="1200"/>
              </a:spcBef>
              <a:buFont typeface="+mj-lt"/>
              <a:buAutoNum type="alphaLcParenR"/>
            </a:pPr>
            <a:r>
              <a:rPr lang="en-US" altLang="zh-CN" sz="1800" dirty="0">
                <a:solidFill>
                  <a:srgbClr val="1B06BA"/>
                </a:solidFill>
                <a:latin typeface="Comic Sans MS" pitchFamily="66" charset="0"/>
              </a:rPr>
              <a:t>(</a:t>
            </a:r>
            <a:r>
              <a:rPr lang="en-US" altLang="zh-CN" sz="1800">
                <a:solidFill>
                  <a:srgbClr val="1B06BA"/>
                </a:solidFill>
                <a:latin typeface="Comic Sans MS" pitchFamily="66" charset="0"/>
              </a:rPr>
              <a:t>A</a:t>
            </a:r>
            <a:r>
              <a:rPr lang="en-US" altLang="zh-CN" sz="1800">
                <a:solidFill>
                  <a:srgbClr val="FF0000"/>
                </a:solidFill>
                <a:latin typeface="Comic Sans MS" pitchFamily="66" charset="0"/>
              </a:rPr>
              <a:t>B</a:t>
            </a:r>
            <a:r>
              <a:rPr lang="en-US" altLang="zh-CN" sz="1800">
                <a:solidFill>
                  <a:srgbClr val="1B06BA"/>
                </a:solidFill>
                <a:latin typeface="Comic Sans MS" pitchFamily="66" charset="0"/>
              </a:rPr>
              <a:t>)</a:t>
            </a:r>
            <a:r>
              <a:rPr lang="en-US" altLang="zh-CN" sz="1800" baseline="30000">
                <a:solidFill>
                  <a:srgbClr val="1B06BA"/>
                </a:solidFill>
                <a:latin typeface="Comic Sans MS" pitchFamily="66" charset="0"/>
              </a:rPr>
              <a:t>+ </a:t>
            </a:r>
            <a:r>
              <a:rPr lang="en-US" altLang="zh-CN" sz="1800">
                <a:solidFill>
                  <a:srgbClr val="1B06BA"/>
                </a:solidFill>
                <a:latin typeface="Comic Sans MS" pitchFamily="66" charset="0"/>
              </a:rPr>
              <a:t>= {ABCD} = U</a:t>
            </a:r>
            <a:r>
              <a:rPr lang="en-US" altLang="zh-CN" sz="1800" dirty="0">
                <a:latin typeface="Comic Sans MS" pitchFamily="66" charset="0"/>
              </a:rPr>
              <a:t>, </a:t>
            </a:r>
            <a:r>
              <a:rPr lang="en-US" altLang="zh-CN" sz="1800" dirty="0">
                <a:solidFill>
                  <a:srgbClr val="1B06BA"/>
                </a:solidFill>
                <a:latin typeface="Comic Sans MS" pitchFamily="66" charset="0"/>
              </a:rPr>
              <a:t>(</a:t>
            </a:r>
            <a:r>
              <a:rPr lang="en-US" altLang="zh-CN" sz="1800">
                <a:solidFill>
                  <a:srgbClr val="FF0000"/>
                </a:solidFill>
                <a:latin typeface="Comic Sans MS" pitchFamily="66" charset="0"/>
              </a:rPr>
              <a:t>B</a:t>
            </a:r>
            <a:r>
              <a:rPr lang="en-US" altLang="zh-CN" sz="1800">
                <a:solidFill>
                  <a:srgbClr val="1B06BA"/>
                </a:solidFill>
                <a:latin typeface="Comic Sans MS" pitchFamily="66" charset="0"/>
              </a:rPr>
              <a:t>C)</a:t>
            </a:r>
            <a:r>
              <a:rPr lang="en-US" altLang="zh-CN" sz="1800" baseline="30000">
                <a:solidFill>
                  <a:srgbClr val="1B06BA"/>
                </a:solidFill>
                <a:latin typeface="Comic Sans MS" pitchFamily="66" charset="0"/>
              </a:rPr>
              <a:t>+ </a:t>
            </a:r>
            <a:r>
              <a:rPr lang="en-US" altLang="zh-CN" sz="1800">
                <a:solidFill>
                  <a:srgbClr val="1B06BA"/>
                </a:solidFill>
                <a:latin typeface="Comic Sans MS" pitchFamily="66" charset="0"/>
              </a:rPr>
              <a:t>= {ABCD} = U</a:t>
            </a:r>
            <a:r>
              <a:rPr lang="en-US" altLang="zh-CN" sz="1800" dirty="0">
                <a:latin typeface="Comic Sans MS" pitchFamily="66" charset="0"/>
              </a:rPr>
              <a:t>, </a:t>
            </a:r>
            <a:r>
              <a:rPr lang="en-US" altLang="zh-CN" sz="1800" dirty="0">
                <a:solidFill>
                  <a:srgbClr val="1B06BA"/>
                </a:solidFill>
                <a:latin typeface="Comic Sans MS" pitchFamily="66" charset="0"/>
              </a:rPr>
              <a:t>(</a:t>
            </a:r>
            <a:r>
              <a:rPr lang="en-US" altLang="zh-CN" sz="1800">
                <a:solidFill>
                  <a:srgbClr val="FF0000"/>
                </a:solidFill>
                <a:latin typeface="Comic Sans MS" pitchFamily="66" charset="0"/>
              </a:rPr>
              <a:t>B</a:t>
            </a:r>
            <a:r>
              <a:rPr lang="en-US" altLang="zh-CN" sz="1800">
                <a:solidFill>
                  <a:srgbClr val="1B06BA"/>
                </a:solidFill>
                <a:latin typeface="Comic Sans MS" pitchFamily="66" charset="0"/>
              </a:rPr>
              <a:t>D)</a:t>
            </a:r>
            <a:r>
              <a:rPr lang="en-US" altLang="zh-CN" sz="1800" baseline="30000">
                <a:solidFill>
                  <a:srgbClr val="1B06BA"/>
                </a:solidFill>
                <a:latin typeface="Comic Sans MS" pitchFamily="66" charset="0"/>
              </a:rPr>
              <a:t>+ </a:t>
            </a:r>
            <a:r>
              <a:rPr lang="en-US" altLang="zh-CN" sz="1800">
                <a:solidFill>
                  <a:srgbClr val="1B06BA"/>
                </a:solidFill>
                <a:latin typeface="Comic Sans MS" pitchFamily="66" charset="0"/>
              </a:rPr>
              <a:t>= {ABCD} = U</a:t>
            </a:r>
            <a:r>
              <a:rPr lang="en-US" altLang="zh-CN" sz="1800" dirty="0">
                <a:latin typeface="Comic Sans MS" pitchFamily="66" charset="0"/>
              </a:rPr>
              <a:t>,  then </a:t>
            </a:r>
            <a:r>
              <a:rPr lang="en-US" altLang="zh-CN" sz="1800" b="1" dirty="0">
                <a:solidFill>
                  <a:srgbClr val="FF0000"/>
                </a:solidFill>
                <a:latin typeface="Comic Sans MS" pitchFamily="66" charset="0"/>
              </a:rPr>
              <a:t>(AB)</a:t>
            </a:r>
            <a:r>
              <a:rPr lang="zh-CN" altLang="en-US" sz="1800" b="1" dirty="0">
                <a:solidFill>
                  <a:srgbClr val="FF0000"/>
                </a:solidFill>
                <a:latin typeface="Comic Sans MS" pitchFamily="66" charset="0"/>
              </a:rPr>
              <a:t>、</a:t>
            </a:r>
            <a:r>
              <a:rPr lang="en-US" altLang="zh-CN" sz="1800" b="1" dirty="0">
                <a:solidFill>
                  <a:srgbClr val="FF0000"/>
                </a:solidFill>
                <a:latin typeface="Comic Sans MS" pitchFamily="66" charset="0"/>
              </a:rPr>
              <a:t>(BC)</a:t>
            </a:r>
            <a:r>
              <a:rPr lang="zh-CN" altLang="en-US" sz="1800" b="1" dirty="0">
                <a:solidFill>
                  <a:srgbClr val="FF0000"/>
                </a:solidFill>
                <a:latin typeface="Comic Sans MS" pitchFamily="66" charset="0"/>
              </a:rPr>
              <a:t>、</a:t>
            </a:r>
            <a:r>
              <a:rPr lang="en-US" altLang="zh-CN" sz="1800" b="1" dirty="0">
                <a:solidFill>
                  <a:srgbClr val="FF0000"/>
                </a:solidFill>
                <a:latin typeface="Comic Sans MS" pitchFamily="66" charset="0"/>
              </a:rPr>
              <a:t>(BD)</a:t>
            </a:r>
            <a:r>
              <a:rPr lang="en-US" altLang="zh-CN" sz="1800" dirty="0">
                <a:latin typeface="Comic Sans MS" pitchFamily="66" charset="0"/>
              </a:rPr>
              <a:t> are all candidate keys of R</a:t>
            </a:r>
          </a:p>
          <a:p>
            <a:pPr>
              <a:lnSpc>
                <a:spcPct val="150000"/>
              </a:lnSpc>
              <a:spcBef>
                <a:spcPts val="1200"/>
              </a:spcBef>
            </a:pPr>
            <a:endParaRPr lang="zh-CN" altLang="en-US" sz="2000" dirty="0">
              <a:latin typeface="Comic Sans MS" pitchFamily="66" charset="0"/>
            </a:endParaRPr>
          </a:p>
        </p:txBody>
      </p:sp>
    </p:spTree>
    <p:extLst>
      <p:ext uri="{BB962C8B-B14F-4D97-AF65-F5344CB8AC3E}">
        <p14:creationId xmlns:p14="http://schemas.microsoft.com/office/powerpoint/2010/main" val="6369550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79B1F-1C03-4E3C-A049-339240906B46}"/>
              </a:ext>
            </a:extLst>
          </p:cNvPr>
          <p:cNvSpPr>
            <a:spLocks noGrp="1"/>
          </p:cNvSpPr>
          <p:nvPr>
            <p:ph type="title"/>
          </p:nvPr>
        </p:nvSpPr>
        <p:spPr/>
        <p:txBody>
          <a:bodyPr/>
          <a:lstStyle/>
          <a:p>
            <a:pPr algn="ctr"/>
            <a:r>
              <a:rPr lang="en-US" altLang="zh-CN" dirty="0">
                <a:latin typeface="Comic Sans MS" pitchFamily="66" charset="0"/>
              </a:rPr>
              <a:t>Find Candidate Keys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034D2EC-EDE4-4DD2-8FBF-985CEB13A028}"/>
              </a:ext>
            </a:extLst>
          </p:cNvPr>
          <p:cNvSpPr>
            <a:spLocks noGrp="1"/>
          </p:cNvSpPr>
          <p:nvPr>
            <p:ph idx="1"/>
          </p:nvPr>
        </p:nvSpPr>
        <p:spPr>
          <a:xfrm>
            <a:off x="251520" y="699542"/>
            <a:ext cx="8784976" cy="4032448"/>
          </a:xfrm>
        </p:spPr>
        <p:txBody>
          <a:bodyPr/>
          <a:lstStyle/>
          <a:p>
            <a:pPr>
              <a:lnSpc>
                <a:spcPct val="150000"/>
              </a:lnSpc>
              <a:spcBef>
                <a:spcPts val="600"/>
              </a:spcBef>
            </a:pPr>
            <a:r>
              <a:rPr lang="en-US" altLang="zh-CN" sz="2000" dirty="0">
                <a:latin typeface="Comic Sans MS" pitchFamily="66" charset="0"/>
              </a:rPr>
              <a:t>Given </a:t>
            </a:r>
            <a:r>
              <a:rPr lang="en-US" altLang="zh-CN" sz="2000" dirty="0">
                <a:solidFill>
                  <a:srgbClr val="1F07CF"/>
                </a:solidFill>
                <a:latin typeface="Comic Sans MS" pitchFamily="66" charset="0"/>
              </a:rPr>
              <a:t>R&lt;U,F&gt;, U={OBISQD}, F={S→D, D→S, I→B, B→I, B→O, O→B}, </a:t>
            </a:r>
            <a:r>
              <a:rPr lang="en-US" altLang="zh-CN" sz="2000" dirty="0">
                <a:latin typeface="Comic Sans MS" pitchFamily="66" charset="0"/>
              </a:rPr>
              <a:t>find all candidate keys of R  </a:t>
            </a:r>
          </a:p>
          <a:p>
            <a:pPr marL="457200" lvl="1" indent="0">
              <a:lnSpc>
                <a:spcPct val="150000"/>
              </a:lnSpc>
              <a:spcBef>
                <a:spcPts val="600"/>
              </a:spcBef>
              <a:buNone/>
            </a:pPr>
            <a:r>
              <a:rPr lang="en-US" altLang="zh-CN" sz="1800" dirty="0">
                <a:latin typeface="Comic Sans MS" pitchFamily="66" charset="0"/>
              </a:rPr>
              <a:t>(1) F</a:t>
            </a:r>
            <a:r>
              <a:rPr lang="en-US" altLang="zh-CN" sz="1800" baseline="-25000" dirty="0">
                <a:latin typeface="Comic Sans MS" pitchFamily="66" charset="0"/>
              </a:rPr>
              <a:t>c</a:t>
            </a:r>
            <a:r>
              <a:rPr lang="en-US" altLang="zh-CN" sz="1800" dirty="0">
                <a:latin typeface="Comic Sans MS" pitchFamily="66" charset="0"/>
              </a:rPr>
              <a:t>= { </a:t>
            </a:r>
            <a:r>
              <a:rPr lang="zh-CN" altLang="en-US" sz="1800" dirty="0">
                <a:latin typeface="Comic Sans MS" pitchFamily="66" charset="0"/>
              </a:rPr>
              <a:t>？</a:t>
            </a:r>
            <a:r>
              <a:rPr lang="en-US" altLang="zh-CN" sz="1800" dirty="0">
                <a:latin typeface="Comic Sans MS" pitchFamily="66" charset="0"/>
              </a:rPr>
              <a:t>}</a:t>
            </a:r>
          </a:p>
          <a:p>
            <a:pPr marL="457200" lvl="1" indent="0">
              <a:lnSpc>
                <a:spcPct val="150000"/>
              </a:lnSpc>
              <a:spcBef>
                <a:spcPts val="600"/>
              </a:spcBef>
              <a:buNone/>
            </a:pPr>
            <a:r>
              <a:rPr lang="en-US" altLang="zh-CN" sz="1800" dirty="0">
                <a:latin typeface="Comic Sans MS" pitchFamily="66" charset="0"/>
              </a:rPr>
              <a:t>(2) X</a:t>
            </a:r>
            <a:r>
              <a:rPr lang="en-US" altLang="zh-CN" sz="1800" baseline="-25000" dirty="0">
                <a:latin typeface="Comic Sans MS" pitchFamily="66" charset="0"/>
              </a:rPr>
              <a:t>LN</a:t>
            </a:r>
            <a:r>
              <a:rPr lang="en-US" altLang="zh-CN" sz="1800" dirty="0">
                <a:latin typeface="Comic Sans MS" pitchFamily="66" charset="0"/>
              </a:rPr>
              <a:t>= </a:t>
            </a:r>
            <a:r>
              <a:rPr lang="zh-CN" altLang="en-US" sz="1800" dirty="0">
                <a:latin typeface="Comic Sans MS" pitchFamily="66" charset="0"/>
              </a:rPr>
              <a:t>？，</a:t>
            </a:r>
            <a:r>
              <a:rPr lang="en-US" altLang="zh-CN" sz="1800" dirty="0">
                <a:latin typeface="Comic Sans MS" pitchFamily="66" charset="0"/>
              </a:rPr>
              <a:t>Y</a:t>
            </a:r>
            <a:r>
              <a:rPr lang="en-US" altLang="zh-CN" sz="1800" baseline="-25000" dirty="0">
                <a:latin typeface="Comic Sans MS" pitchFamily="66" charset="0"/>
              </a:rPr>
              <a:t>LR</a:t>
            </a:r>
            <a:r>
              <a:rPr lang="en-US" altLang="zh-CN" sz="1800" dirty="0">
                <a:latin typeface="Comic Sans MS" pitchFamily="66" charset="0"/>
              </a:rPr>
              <a:t>= </a:t>
            </a:r>
            <a:r>
              <a:rPr lang="zh-CN" altLang="en-US" sz="1800" dirty="0">
                <a:latin typeface="Comic Sans MS" pitchFamily="66" charset="0"/>
              </a:rPr>
              <a:t>？</a:t>
            </a:r>
          </a:p>
          <a:p>
            <a:pPr marL="457200" lvl="1" indent="0">
              <a:lnSpc>
                <a:spcPct val="150000"/>
              </a:lnSpc>
              <a:spcBef>
                <a:spcPts val="600"/>
              </a:spcBef>
              <a:buNone/>
            </a:pPr>
            <a:r>
              <a:rPr lang="en-US" altLang="zh-CN" sz="1800" dirty="0">
                <a:latin typeface="Comic Sans MS" pitchFamily="66" charset="0"/>
              </a:rPr>
              <a:t>(3) X</a:t>
            </a:r>
            <a:r>
              <a:rPr lang="en-US" altLang="zh-CN" sz="1800" baseline="-25000" dirty="0">
                <a:latin typeface="Comic Sans MS" pitchFamily="66" charset="0"/>
              </a:rPr>
              <a:t>LN</a:t>
            </a:r>
            <a:r>
              <a:rPr lang="en-US" altLang="zh-CN" sz="1800" baseline="30000" dirty="0">
                <a:latin typeface="Comic Sans MS" pitchFamily="66" charset="0"/>
              </a:rPr>
              <a:t>+</a:t>
            </a:r>
            <a:r>
              <a:rPr lang="en-US" altLang="zh-CN" sz="1800" dirty="0">
                <a:latin typeface="Comic Sans MS" pitchFamily="66" charset="0"/>
              </a:rPr>
              <a:t>={ </a:t>
            </a:r>
            <a:r>
              <a:rPr lang="zh-CN" altLang="en-US" sz="1800" dirty="0">
                <a:latin typeface="Comic Sans MS" pitchFamily="66" charset="0"/>
              </a:rPr>
              <a:t>？</a:t>
            </a:r>
            <a:r>
              <a:rPr lang="en-US" altLang="zh-CN" sz="1800" dirty="0">
                <a:latin typeface="Comic Sans MS" pitchFamily="66" charset="0"/>
              </a:rPr>
              <a:t>} = or ≠U</a:t>
            </a:r>
            <a:r>
              <a:rPr lang="zh-CN" altLang="en-US" sz="1800" dirty="0">
                <a:latin typeface="Comic Sans MS" pitchFamily="66" charset="0"/>
              </a:rPr>
              <a:t>？</a:t>
            </a:r>
            <a:endParaRPr lang="en-US" altLang="zh-CN" sz="1800" dirty="0">
              <a:latin typeface="Comic Sans MS" pitchFamily="66" charset="0"/>
            </a:endParaRPr>
          </a:p>
          <a:p>
            <a:pPr marL="457200" lvl="1" indent="0">
              <a:lnSpc>
                <a:spcPct val="150000"/>
              </a:lnSpc>
              <a:spcBef>
                <a:spcPts val="600"/>
              </a:spcBef>
              <a:buNone/>
            </a:pPr>
            <a:r>
              <a:rPr lang="en-US" altLang="zh-CN" sz="1800" dirty="0">
                <a:latin typeface="Comic Sans MS" pitchFamily="66" charset="0"/>
              </a:rPr>
              <a:t>(4) …… </a:t>
            </a:r>
            <a:r>
              <a:rPr lang="zh-CN" altLang="en-US" sz="1800" dirty="0">
                <a:latin typeface="Comic Sans MS" pitchFamily="66" charset="0"/>
              </a:rPr>
              <a:t>，</a:t>
            </a:r>
            <a:r>
              <a:rPr lang="en-US" altLang="zh-CN" sz="1800" dirty="0">
                <a:latin typeface="Comic Sans MS" pitchFamily="66" charset="0"/>
              </a:rPr>
              <a:t>……</a:t>
            </a:r>
          </a:p>
          <a:p>
            <a:pPr marL="457200" lvl="1" indent="0">
              <a:lnSpc>
                <a:spcPct val="150000"/>
              </a:lnSpc>
              <a:spcBef>
                <a:spcPts val="600"/>
              </a:spcBef>
              <a:buNone/>
            </a:pPr>
            <a:r>
              <a:rPr lang="en-US" altLang="zh-CN" sz="1800" dirty="0">
                <a:latin typeface="Comic Sans MS" pitchFamily="66" charset="0"/>
              </a:rPr>
              <a:t>candidate keys of R </a:t>
            </a:r>
            <a:r>
              <a:rPr lang="zh-CN" altLang="en-US" sz="1800" dirty="0">
                <a:latin typeface="Comic Sans MS" pitchFamily="66" charset="0"/>
              </a:rPr>
              <a:t>？</a:t>
            </a:r>
          </a:p>
          <a:p>
            <a:pPr marL="457200" lvl="1" indent="0">
              <a:lnSpc>
                <a:spcPct val="150000"/>
              </a:lnSpc>
              <a:spcBef>
                <a:spcPts val="600"/>
              </a:spcBef>
              <a:buNone/>
            </a:pPr>
            <a:r>
              <a:rPr lang="en-US" altLang="zh-CN" sz="1800" dirty="0">
                <a:solidFill>
                  <a:srgbClr val="FF0000"/>
                </a:solidFill>
                <a:latin typeface="Comic Sans MS" pitchFamily="66" charset="0"/>
              </a:rPr>
              <a:t>(QSO)</a:t>
            </a:r>
            <a:r>
              <a:rPr lang="zh-CN" altLang="en-US" sz="1800" dirty="0">
                <a:solidFill>
                  <a:srgbClr val="FF0000"/>
                </a:solidFill>
                <a:latin typeface="Comic Sans MS" pitchFamily="66" charset="0"/>
              </a:rPr>
              <a:t>、</a:t>
            </a:r>
            <a:r>
              <a:rPr lang="en-US" altLang="zh-CN" sz="1800" dirty="0">
                <a:solidFill>
                  <a:srgbClr val="FF0000"/>
                </a:solidFill>
                <a:latin typeface="Comic Sans MS" pitchFamily="66" charset="0"/>
              </a:rPr>
              <a:t>(QDO)</a:t>
            </a:r>
            <a:r>
              <a:rPr lang="zh-CN" altLang="en-US" sz="1800" dirty="0">
                <a:solidFill>
                  <a:srgbClr val="FF0000"/>
                </a:solidFill>
                <a:latin typeface="Comic Sans MS" pitchFamily="66" charset="0"/>
              </a:rPr>
              <a:t>、</a:t>
            </a:r>
            <a:r>
              <a:rPr lang="en-US" altLang="zh-CN" sz="1800" dirty="0">
                <a:solidFill>
                  <a:srgbClr val="FF0000"/>
                </a:solidFill>
                <a:latin typeface="Comic Sans MS" pitchFamily="66" charset="0"/>
              </a:rPr>
              <a:t>(QSB)</a:t>
            </a:r>
            <a:r>
              <a:rPr lang="zh-CN" altLang="en-US" sz="1800" dirty="0">
                <a:solidFill>
                  <a:srgbClr val="FF0000"/>
                </a:solidFill>
                <a:latin typeface="Comic Sans MS" pitchFamily="66" charset="0"/>
              </a:rPr>
              <a:t>、</a:t>
            </a:r>
            <a:r>
              <a:rPr lang="en-US" altLang="zh-CN" sz="1800" dirty="0">
                <a:solidFill>
                  <a:srgbClr val="FF0000"/>
                </a:solidFill>
                <a:latin typeface="Comic Sans MS" pitchFamily="66" charset="0"/>
              </a:rPr>
              <a:t>(QDB)</a:t>
            </a:r>
            <a:r>
              <a:rPr lang="zh-CN" altLang="en-US" sz="1800" dirty="0">
                <a:solidFill>
                  <a:srgbClr val="FF0000"/>
                </a:solidFill>
                <a:latin typeface="Comic Sans MS" pitchFamily="66" charset="0"/>
              </a:rPr>
              <a:t>、</a:t>
            </a:r>
            <a:r>
              <a:rPr lang="en-US" altLang="zh-CN" sz="1800" dirty="0">
                <a:solidFill>
                  <a:srgbClr val="FF0000"/>
                </a:solidFill>
                <a:latin typeface="Comic Sans MS" pitchFamily="66" charset="0"/>
              </a:rPr>
              <a:t>(QSI)</a:t>
            </a:r>
            <a:r>
              <a:rPr lang="zh-CN" altLang="en-US" sz="1800" dirty="0">
                <a:solidFill>
                  <a:srgbClr val="FF0000"/>
                </a:solidFill>
                <a:latin typeface="Comic Sans MS" pitchFamily="66" charset="0"/>
              </a:rPr>
              <a:t>、</a:t>
            </a:r>
            <a:r>
              <a:rPr lang="en-US" altLang="zh-CN" sz="1800" dirty="0">
                <a:solidFill>
                  <a:srgbClr val="FF0000"/>
                </a:solidFill>
                <a:latin typeface="Comic Sans MS" pitchFamily="66" charset="0"/>
              </a:rPr>
              <a:t>(QDI)</a:t>
            </a:r>
            <a:endParaRPr lang="zh-CN" altLang="en-US" sz="1800" dirty="0">
              <a:solidFill>
                <a:srgbClr val="FF0000"/>
              </a:solidFill>
              <a:latin typeface="Comic Sans MS" pitchFamily="66" charset="0"/>
            </a:endParaRPr>
          </a:p>
        </p:txBody>
      </p:sp>
    </p:spTree>
    <p:extLst>
      <p:ext uri="{BB962C8B-B14F-4D97-AF65-F5344CB8AC3E}">
        <p14:creationId xmlns:p14="http://schemas.microsoft.com/office/powerpoint/2010/main" val="21909845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0605-5548-4E0E-A936-C006C0E4BB80}"/>
              </a:ext>
            </a:extLst>
          </p:cNvPr>
          <p:cNvSpPr>
            <a:spLocks noGrp="1"/>
          </p:cNvSpPr>
          <p:nvPr>
            <p:ph type="title"/>
          </p:nvPr>
        </p:nvSpPr>
        <p:spPr/>
        <p:txBody>
          <a:bodyPr/>
          <a:lstStyle/>
          <a:p>
            <a:pPr algn="ctr"/>
            <a:r>
              <a:rPr lang="en-US" altLang="zh-CN" dirty="0">
                <a:latin typeface="Comic Sans MS" pitchFamily="66" charset="0"/>
              </a:rPr>
              <a:t>Find Candidate Keys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24EF68D-6462-45FB-9AFC-CC795023ABA7}"/>
              </a:ext>
            </a:extLst>
          </p:cNvPr>
          <p:cNvSpPr>
            <a:spLocks noGrp="1"/>
          </p:cNvSpPr>
          <p:nvPr>
            <p:ph idx="1"/>
          </p:nvPr>
        </p:nvSpPr>
        <p:spPr>
          <a:xfrm>
            <a:off x="222004" y="669214"/>
            <a:ext cx="8814491" cy="4134783"/>
          </a:xfrm>
        </p:spPr>
        <p:txBody>
          <a:bodyPr/>
          <a:lstStyle/>
          <a:p>
            <a:pPr>
              <a:spcBef>
                <a:spcPts val="600"/>
              </a:spcBef>
            </a:pPr>
            <a:r>
              <a:rPr lang="en-US" altLang="zh-CN" sz="2000" dirty="0">
                <a:latin typeface="Comic Sans MS" pitchFamily="66" charset="0"/>
              </a:rPr>
              <a:t>Given R&lt;U,F&gt;, U={OBISQD}, F={S→D, D→S, I→B, B→I, B→O, O→B}, find all candidate keys of </a:t>
            </a:r>
            <a:r>
              <a:rPr lang="en-US" altLang="zh-CN" sz="2000">
                <a:latin typeface="Comic Sans MS" pitchFamily="66" charset="0"/>
              </a:rPr>
              <a:t>R </a:t>
            </a:r>
          </a:p>
          <a:p>
            <a:pPr marL="0" indent="0">
              <a:spcBef>
                <a:spcPts val="600"/>
              </a:spcBef>
              <a:buNone/>
            </a:pPr>
            <a:r>
              <a:rPr lang="en-US" altLang="zh-CN" sz="2000">
                <a:latin typeface="Comic Sans MS" pitchFamily="66" charset="0"/>
              </a:rPr>
              <a:t>      </a:t>
            </a:r>
            <a:r>
              <a:rPr lang="en-US" altLang="zh-CN" sz="1800">
                <a:latin typeface="Comic Sans MS" pitchFamily="66" charset="0"/>
              </a:rPr>
              <a:t>(</a:t>
            </a:r>
            <a:r>
              <a:rPr lang="en-US" altLang="zh-CN" sz="1800" dirty="0">
                <a:latin typeface="Comic Sans MS" pitchFamily="66" charset="0"/>
              </a:rPr>
              <a:t>1) </a:t>
            </a:r>
            <a:r>
              <a:rPr lang="en-US" altLang="zh-CN" sz="1800">
                <a:latin typeface="Comic Sans MS" pitchFamily="66" charset="0"/>
              </a:rPr>
              <a:t>Fc={S→D, D→S, I→B, B→I, B→O, O→B}=F</a:t>
            </a:r>
            <a:endParaRPr lang="en-US" altLang="zh-CN" sz="1800" dirty="0">
              <a:latin typeface="Comic Sans MS" pitchFamily="66" charset="0"/>
            </a:endParaRPr>
          </a:p>
          <a:p>
            <a:pPr marL="0" indent="0">
              <a:spcBef>
                <a:spcPts val="600"/>
              </a:spcBef>
              <a:buNone/>
            </a:pPr>
            <a:r>
              <a:rPr lang="en-US" altLang="zh-CN" sz="1800">
                <a:latin typeface="Comic Sans MS" pitchFamily="66" charset="0"/>
                <a:ea typeface="华文中宋" pitchFamily="2" charset="-122"/>
              </a:rPr>
              <a:t>      (2) X</a:t>
            </a:r>
            <a:r>
              <a:rPr lang="en-US" altLang="zh-CN" sz="1800" baseline="-25000">
                <a:latin typeface="Comic Sans MS" pitchFamily="66" charset="0"/>
                <a:ea typeface="华文中宋" pitchFamily="2" charset="-122"/>
              </a:rPr>
              <a:t>LN</a:t>
            </a:r>
            <a:r>
              <a:rPr lang="en-US" altLang="zh-CN" sz="1800">
                <a:latin typeface="Comic Sans MS" pitchFamily="66" charset="0"/>
                <a:ea typeface="华文中宋" pitchFamily="2" charset="-122"/>
              </a:rPr>
              <a:t>= </a:t>
            </a:r>
            <a:r>
              <a:rPr lang="en-US" altLang="zh-CN" sz="1800">
                <a:solidFill>
                  <a:srgbClr val="FF0000"/>
                </a:solidFill>
                <a:latin typeface="Comic Sans MS" pitchFamily="66" charset="0"/>
                <a:ea typeface="华文中宋" pitchFamily="2" charset="-122"/>
              </a:rPr>
              <a:t>Q</a:t>
            </a:r>
            <a:r>
              <a:rPr lang="zh-CN" altLang="en-US" sz="1800">
                <a:latin typeface="Comic Sans MS" pitchFamily="66" charset="0"/>
                <a:ea typeface="华文中宋" pitchFamily="2" charset="-122"/>
              </a:rPr>
              <a:t>，</a:t>
            </a:r>
            <a:r>
              <a:rPr lang="en-US" altLang="zh-CN" sz="1800">
                <a:latin typeface="Comic Sans MS" pitchFamily="66" charset="0"/>
                <a:ea typeface="华文中宋" pitchFamily="2" charset="-122"/>
              </a:rPr>
              <a:t>Y</a:t>
            </a:r>
            <a:r>
              <a:rPr lang="en-US" altLang="zh-CN" sz="1800" baseline="-25000">
                <a:latin typeface="Comic Sans MS" pitchFamily="66" charset="0"/>
                <a:ea typeface="华文中宋" pitchFamily="2" charset="-122"/>
              </a:rPr>
              <a:t>LR</a:t>
            </a:r>
            <a:r>
              <a:rPr lang="en-US" altLang="zh-CN" sz="1800">
                <a:latin typeface="Comic Sans MS" pitchFamily="66" charset="0"/>
                <a:ea typeface="华文中宋" pitchFamily="2" charset="-122"/>
              </a:rPr>
              <a:t>= </a:t>
            </a:r>
            <a:r>
              <a:rPr lang="en-US" altLang="zh-CN" sz="1800">
                <a:solidFill>
                  <a:srgbClr val="1F07CF"/>
                </a:solidFill>
                <a:latin typeface="Comic Sans MS" pitchFamily="66" charset="0"/>
                <a:ea typeface="华文中宋" pitchFamily="2" charset="-122"/>
              </a:rPr>
              <a:t>SDBIO</a:t>
            </a:r>
          </a:p>
          <a:p>
            <a:pPr algn="just">
              <a:buFont typeface="Wingdings" pitchFamily="2" charset="2"/>
              <a:buNone/>
            </a:pPr>
            <a:r>
              <a:rPr lang="en-US" altLang="zh-CN" sz="1800">
                <a:latin typeface="Comic Sans MS" pitchFamily="66" charset="0"/>
                <a:ea typeface="华文中宋" pitchFamily="2" charset="-122"/>
              </a:rPr>
              <a:t>      (3) X</a:t>
            </a:r>
            <a:r>
              <a:rPr lang="en-US" altLang="zh-CN" sz="1800" baseline="-25000">
                <a:latin typeface="Comic Sans MS" pitchFamily="66" charset="0"/>
                <a:ea typeface="华文中宋" pitchFamily="2" charset="-122"/>
              </a:rPr>
              <a:t>LN</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a:t>
            </a:r>
            <a:r>
              <a:rPr lang="en-US" altLang="zh-CN" sz="1800">
                <a:solidFill>
                  <a:srgbClr val="FF0000"/>
                </a:solidFill>
                <a:latin typeface="Comic Sans MS" pitchFamily="66" charset="0"/>
                <a:ea typeface="华文中宋" pitchFamily="2" charset="-122"/>
              </a:rPr>
              <a:t>Q</a:t>
            </a:r>
            <a:r>
              <a:rPr lang="en-US" altLang="zh-CN" sz="1800">
                <a:latin typeface="Comic Sans MS" pitchFamily="66" charset="0"/>
                <a:ea typeface="华文中宋" pitchFamily="2" charset="-122"/>
              </a:rPr>
              <a:t>} </a:t>
            </a:r>
            <a:r>
              <a:rPr lang="en-US" altLang="zh-CN" sz="1800">
                <a:solidFill>
                  <a:srgbClr val="FF0000"/>
                </a:solidFill>
                <a:latin typeface="Comic Sans MS" pitchFamily="66" charset="0"/>
                <a:ea typeface="华文中宋" pitchFamily="2" charset="-122"/>
              </a:rPr>
              <a:t>≠</a:t>
            </a:r>
            <a:r>
              <a:rPr lang="en-US" altLang="zh-CN" sz="1800">
                <a:latin typeface="Comic Sans MS" pitchFamily="66" charset="0"/>
                <a:ea typeface="华文中宋" pitchFamily="2" charset="-122"/>
              </a:rPr>
              <a:t>U</a:t>
            </a:r>
          </a:p>
          <a:p>
            <a:pPr algn="just">
              <a:buFont typeface="Wingdings" pitchFamily="2" charset="2"/>
              <a:buNone/>
            </a:pPr>
            <a:r>
              <a:rPr lang="en-US" altLang="zh-CN" sz="1800">
                <a:latin typeface="Comic Sans MS" pitchFamily="66" charset="0"/>
                <a:ea typeface="华文中宋" pitchFamily="2" charset="-122"/>
              </a:rPr>
              <a:t>      (4)(QS)</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={QSD},(QD)</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={QSD},(QB)</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={QBIO},(QI)</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={QBIO},(QO)</a:t>
            </a:r>
            <a:r>
              <a:rPr lang="en-US" altLang="zh-CN" sz="1800" baseline="30000">
                <a:latin typeface="Comic Sans MS" pitchFamily="66" charset="0"/>
                <a:ea typeface="华文中宋" pitchFamily="2" charset="-122"/>
              </a:rPr>
              <a:t>+</a:t>
            </a:r>
            <a:r>
              <a:rPr lang="en-US" altLang="zh-CN" sz="1800">
                <a:latin typeface="Comic Sans MS" pitchFamily="66" charset="0"/>
                <a:ea typeface="华文中宋" pitchFamily="2" charset="-122"/>
              </a:rPr>
              <a:t>={QBIO};</a:t>
            </a:r>
          </a:p>
          <a:p>
            <a:pPr algn="just">
              <a:buFont typeface="Wingdings" pitchFamily="2" charset="2"/>
              <a:buNone/>
            </a:pPr>
            <a:r>
              <a:rPr lang="en-US" altLang="zh-CN" sz="1800">
                <a:latin typeface="Comic Sans MS" pitchFamily="66" charset="0"/>
                <a:ea typeface="华文中宋" pitchFamily="2" charset="-122"/>
              </a:rPr>
              <a:t>          </a:t>
            </a:r>
            <a:r>
              <a:rPr lang="en-US" altLang="zh-CN" sz="1800" b="1">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≠U</a:t>
            </a:r>
          </a:p>
          <a:p>
            <a:pPr algn="just">
              <a:buFont typeface="Wingdings" pitchFamily="2" charset="2"/>
              <a:buNone/>
            </a:pPr>
            <a:r>
              <a:rPr lang="en-US" altLang="zh-CN" sz="1800">
                <a:solidFill>
                  <a:srgbClr val="FF0000"/>
                </a:solidFill>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 </a:t>
            </a:r>
            <a:r>
              <a:rPr lang="en-US" altLang="zh-CN" sz="1800" b="1">
                <a:solidFill>
                  <a:srgbClr val="0000FF"/>
                </a:solidFill>
                <a:latin typeface="Comic Sans MS" pitchFamily="66" charset="0"/>
                <a:ea typeface="华文中宋" pitchFamily="2" charset="-122"/>
              </a:rPr>
              <a:t>(QSO)</a:t>
            </a:r>
            <a:r>
              <a:rPr lang="en-US" altLang="zh-CN" sz="1800" b="1" baseline="30000">
                <a:solidFill>
                  <a:srgbClr val="00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(QSB)</a:t>
            </a:r>
            <a:r>
              <a:rPr lang="en-US" altLang="zh-CN" sz="1800" b="1" baseline="30000">
                <a:solidFill>
                  <a:srgbClr val="00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(QSI)</a:t>
            </a:r>
            <a:r>
              <a:rPr lang="en-US" altLang="zh-CN" sz="1800" b="1" baseline="30000">
                <a:solidFill>
                  <a:srgbClr val="00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(QSD)</a:t>
            </a:r>
            <a:r>
              <a:rPr lang="en-US" altLang="zh-CN" sz="1800" b="1" baseline="30000">
                <a:solidFill>
                  <a:srgbClr val="FF0000"/>
                </a:solidFill>
                <a:latin typeface="Comic Sans MS" pitchFamily="66" charset="0"/>
                <a:ea typeface="华文中宋" pitchFamily="2" charset="-122"/>
              </a:rPr>
              <a:t>+</a:t>
            </a:r>
            <a:r>
              <a:rPr lang="en-US" altLang="zh-CN" sz="1800" b="1" baseline="30000">
                <a:latin typeface="Comic Sans MS" pitchFamily="66" charset="0"/>
                <a:ea typeface="华文中宋" pitchFamily="2" charset="-122"/>
              </a:rPr>
              <a:t> </a:t>
            </a:r>
            <a:r>
              <a:rPr lang="zh-CN" altLang="en-US" sz="1800" b="1">
                <a:solidFill>
                  <a:schemeClr val="tx2"/>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(QDO)</a:t>
            </a:r>
            <a:r>
              <a:rPr lang="en-US" altLang="zh-CN" sz="1800" b="1" baseline="30000">
                <a:solidFill>
                  <a:srgbClr val="00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(QDB)</a:t>
            </a:r>
            <a:r>
              <a:rPr lang="en-US" altLang="zh-CN" sz="1800" b="1" baseline="30000">
                <a:solidFill>
                  <a:srgbClr val="00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(QDI)</a:t>
            </a:r>
            <a:r>
              <a:rPr lang="en-US" altLang="zh-CN" sz="1800" b="1" baseline="30000">
                <a:solidFill>
                  <a:srgbClr val="0000FF"/>
                </a:solidFill>
                <a:latin typeface="Comic Sans MS" pitchFamily="66" charset="0"/>
                <a:ea typeface="华文中宋" pitchFamily="2" charset="-122"/>
              </a:rPr>
              <a:t>+</a:t>
            </a:r>
            <a:r>
              <a:rPr lang="en-US" altLang="zh-CN" sz="1800" b="1" baseline="30000">
                <a:latin typeface="Comic Sans MS" pitchFamily="66" charset="0"/>
                <a:ea typeface="华文中宋" pitchFamily="2" charset="-122"/>
              </a:rPr>
              <a:t> </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(QDS)</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endParaRPr lang="zh-CN" altLang="en-US" sz="1800" b="1">
              <a:solidFill>
                <a:srgbClr val="FF0000"/>
              </a:solidFill>
              <a:latin typeface="Comic Sans MS" pitchFamily="66" charset="0"/>
              <a:ea typeface="华文中宋" pitchFamily="2" charset="-122"/>
            </a:endParaRPr>
          </a:p>
          <a:p>
            <a:pPr algn="just">
              <a:buFont typeface="Wingdings" pitchFamily="2" charset="2"/>
              <a:buNone/>
            </a:pPr>
            <a:r>
              <a:rPr lang="zh-CN" altLang="en-US" sz="1800" b="1">
                <a:solidFill>
                  <a:schemeClr val="tx2"/>
                </a:solidFill>
                <a:latin typeface="Comic Sans MS" pitchFamily="66" charset="0"/>
                <a:ea typeface="华文中宋" pitchFamily="2" charset="-122"/>
              </a:rPr>
              <a:t>     </a:t>
            </a:r>
            <a:r>
              <a:rPr lang="en-US" altLang="zh-CN" sz="1800" b="1">
                <a:solidFill>
                  <a:srgbClr val="FF0000"/>
                </a:solidFill>
                <a:latin typeface="Comic Sans MS" pitchFamily="66" charset="0"/>
                <a:ea typeface="华文中宋" pitchFamily="2" charset="-122"/>
              </a:rPr>
              <a:t>(QBO)</a:t>
            </a:r>
            <a:r>
              <a:rPr lang="en-US" altLang="zh-CN" sz="1800" b="1" baseline="30000">
                <a:solidFill>
                  <a:srgbClr val="FF0000"/>
                </a:solidFill>
                <a:latin typeface="Comic Sans MS" pitchFamily="66" charset="0"/>
                <a:ea typeface="华文中宋" pitchFamily="2" charset="-122"/>
              </a:rPr>
              <a:t>+</a:t>
            </a:r>
            <a:r>
              <a:rPr lang="zh-CN" altLang="en-US" sz="1800" b="1">
                <a:solidFill>
                  <a:srgbClr val="FF0000"/>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(QBI)</a:t>
            </a:r>
            <a:r>
              <a:rPr lang="en-US" altLang="zh-CN" sz="1800" b="1" baseline="30000">
                <a:solidFill>
                  <a:srgbClr val="FF0000"/>
                </a:solidFill>
                <a:latin typeface="Comic Sans MS" pitchFamily="66" charset="0"/>
                <a:ea typeface="华文中宋" pitchFamily="2" charset="-122"/>
              </a:rPr>
              <a:t>+</a:t>
            </a:r>
            <a:r>
              <a:rPr lang="zh-CN" altLang="en-US" sz="1800" b="1">
                <a:solidFill>
                  <a:srgbClr val="FF0000"/>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(QBS)</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(QBD)</a:t>
            </a:r>
            <a:r>
              <a:rPr lang="en-US" altLang="zh-CN" sz="1800" b="1" baseline="30000">
                <a:solidFill>
                  <a:srgbClr val="FF00FF"/>
                </a:solidFill>
                <a:latin typeface="Comic Sans MS" pitchFamily="66" charset="0"/>
                <a:ea typeface="华文中宋" pitchFamily="2" charset="-122"/>
              </a:rPr>
              <a:t>+</a:t>
            </a:r>
            <a:r>
              <a:rPr lang="en-US" altLang="zh-CN" sz="1800" b="1" baseline="30000">
                <a:latin typeface="Comic Sans MS" pitchFamily="66" charset="0"/>
                <a:ea typeface="华文中宋" pitchFamily="2" charset="-122"/>
              </a:rPr>
              <a:t> </a:t>
            </a:r>
            <a:r>
              <a:rPr lang="zh-CN" altLang="en-US" sz="1800" b="1">
                <a:solidFill>
                  <a:schemeClr val="tx2"/>
                </a:solidFill>
                <a:latin typeface="Comic Sans MS" pitchFamily="66" charset="0"/>
                <a:ea typeface="华文中宋" pitchFamily="2" charset="-122"/>
              </a:rPr>
              <a:t>、</a:t>
            </a:r>
            <a:r>
              <a:rPr lang="en-US" altLang="zh-CN" sz="1800" b="1">
                <a:solidFill>
                  <a:srgbClr val="FF0000"/>
                </a:solidFill>
                <a:latin typeface="Comic Sans MS" pitchFamily="66" charset="0"/>
                <a:ea typeface="华文中宋" pitchFamily="2" charset="-122"/>
              </a:rPr>
              <a:t>(QIO)</a:t>
            </a:r>
            <a:r>
              <a:rPr lang="en-US" altLang="zh-CN" sz="1800" b="1" baseline="30000">
                <a:solidFill>
                  <a:srgbClr val="FF0000"/>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(QIB)</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(QSI)</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(QID)</a:t>
            </a:r>
            <a:r>
              <a:rPr lang="en-US" altLang="zh-CN" sz="1800" b="1" baseline="30000">
                <a:solidFill>
                  <a:srgbClr val="FF00FF"/>
                </a:solidFill>
                <a:latin typeface="Comic Sans MS" pitchFamily="66" charset="0"/>
                <a:ea typeface="华文中宋" pitchFamily="2" charset="-122"/>
              </a:rPr>
              <a:t>+</a:t>
            </a:r>
            <a:r>
              <a:rPr lang="en-US" altLang="zh-CN" sz="1800" b="1" baseline="30000">
                <a:latin typeface="Comic Sans MS" pitchFamily="66" charset="0"/>
                <a:ea typeface="华文中宋" pitchFamily="2" charset="-122"/>
              </a:rPr>
              <a:t> </a:t>
            </a:r>
            <a:r>
              <a:rPr lang="zh-CN" altLang="en-US" sz="1800" b="1">
                <a:solidFill>
                  <a:schemeClr val="tx2"/>
                </a:solidFill>
                <a:latin typeface="Comic Sans MS" pitchFamily="66" charset="0"/>
                <a:ea typeface="华文中宋" pitchFamily="2" charset="-122"/>
              </a:rPr>
              <a:t>、</a:t>
            </a:r>
          </a:p>
          <a:p>
            <a:pPr algn="just">
              <a:buFont typeface="Wingdings" pitchFamily="2" charset="2"/>
              <a:buNone/>
            </a:pPr>
            <a:r>
              <a:rPr lang="zh-CN" altLang="en-US" sz="1800" b="1">
                <a:solidFill>
                  <a:srgbClr val="FF00FF"/>
                </a:solidFill>
                <a:latin typeface="Comic Sans MS" pitchFamily="66" charset="0"/>
                <a:ea typeface="华文中宋" pitchFamily="2" charset="-122"/>
              </a:rPr>
              <a:t>     </a:t>
            </a:r>
            <a:r>
              <a:rPr lang="en-US" altLang="zh-CN" sz="1800" b="1">
                <a:solidFill>
                  <a:srgbClr val="FF00FF"/>
                </a:solidFill>
                <a:latin typeface="Comic Sans MS" pitchFamily="66" charset="0"/>
                <a:ea typeface="华文中宋" pitchFamily="2" charset="-122"/>
              </a:rPr>
              <a:t>(QOB)</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(QOI)</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(QOS)</a:t>
            </a:r>
            <a:r>
              <a:rPr lang="en-US" altLang="zh-CN" sz="1800" b="1" baseline="30000">
                <a:solidFill>
                  <a:srgbClr val="FF00FF"/>
                </a:solidFill>
                <a:latin typeface="Comic Sans MS" pitchFamily="66" charset="0"/>
                <a:ea typeface="华文中宋" pitchFamily="2" charset="-122"/>
              </a:rPr>
              <a:t>+</a:t>
            </a:r>
            <a:r>
              <a:rPr lang="zh-CN" altLang="en-US" sz="1800" b="1">
                <a:solidFill>
                  <a:schemeClr val="tx2"/>
                </a:solidFill>
                <a:latin typeface="Comic Sans MS" pitchFamily="66" charset="0"/>
                <a:ea typeface="华文中宋" pitchFamily="2" charset="-122"/>
              </a:rPr>
              <a:t>、</a:t>
            </a:r>
            <a:r>
              <a:rPr lang="en-US" altLang="zh-CN" sz="1800" b="1">
                <a:solidFill>
                  <a:srgbClr val="FF00FF"/>
                </a:solidFill>
                <a:latin typeface="Comic Sans MS" pitchFamily="66" charset="0"/>
                <a:ea typeface="华文中宋" pitchFamily="2" charset="-122"/>
              </a:rPr>
              <a:t>(QOD)</a:t>
            </a:r>
            <a:r>
              <a:rPr lang="en-US" altLang="zh-CN" sz="1800" b="1" baseline="30000">
                <a:solidFill>
                  <a:srgbClr val="FF00FF"/>
                </a:solidFill>
                <a:latin typeface="Comic Sans MS" pitchFamily="66" charset="0"/>
                <a:ea typeface="华文中宋" pitchFamily="2" charset="-122"/>
              </a:rPr>
              <a:t>+</a:t>
            </a:r>
            <a:r>
              <a:rPr lang="en-US" altLang="zh-CN" sz="1800" b="1" baseline="30000">
                <a:latin typeface="Comic Sans MS" pitchFamily="66" charset="0"/>
                <a:ea typeface="华文中宋" pitchFamily="2" charset="-122"/>
              </a:rPr>
              <a:t> </a:t>
            </a:r>
            <a:r>
              <a:rPr lang="zh-CN" altLang="en-US" sz="1800" b="1">
                <a:solidFill>
                  <a:schemeClr val="tx2"/>
                </a:solidFill>
                <a:latin typeface="Comic Sans MS" pitchFamily="66" charset="0"/>
                <a:ea typeface="华文中宋" pitchFamily="2" charset="-122"/>
              </a:rPr>
              <a:t>、</a:t>
            </a:r>
            <a:endParaRPr lang="zh-CN" altLang="en-US" sz="1800" b="1">
              <a:latin typeface="Comic Sans MS" pitchFamily="66" charset="0"/>
              <a:ea typeface="华文中宋" pitchFamily="2" charset="-122"/>
            </a:endParaRPr>
          </a:p>
          <a:p>
            <a:pPr algn="just">
              <a:buFont typeface="Wingdings" pitchFamily="2" charset="2"/>
              <a:buNone/>
            </a:pPr>
            <a:r>
              <a:rPr lang="en-US" altLang="zh-CN" sz="1800" b="1">
                <a:latin typeface="Comic Sans MS" pitchFamily="66" charset="0"/>
                <a:ea typeface="华文中宋" pitchFamily="2" charset="-122"/>
              </a:rPr>
              <a:t>candidate keys of R: </a:t>
            </a:r>
            <a:endParaRPr lang="en-US" altLang="zh-CN" sz="1800" b="1">
              <a:solidFill>
                <a:schemeClr val="tx2"/>
              </a:solidFill>
              <a:latin typeface="Comic Sans MS" pitchFamily="66" charset="0"/>
              <a:ea typeface="华文中宋" pitchFamily="2" charset="-122"/>
            </a:endParaRPr>
          </a:p>
          <a:p>
            <a:pPr algn="just">
              <a:buFont typeface="Wingdings" pitchFamily="2" charset="2"/>
              <a:buNone/>
            </a:pPr>
            <a:r>
              <a:rPr lang="en-US" altLang="zh-CN" sz="1800" b="1">
                <a:solidFill>
                  <a:srgbClr val="0000FF"/>
                </a:solidFill>
                <a:latin typeface="Comic Sans MS" pitchFamily="66" charset="0"/>
                <a:ea typeface="华文中宋" pitchFamily="2" charset="-122"/>
              </a:rPr>
              <a:t>    (QSO)</a:t>
            </a:r>
            <a:r>
              <a:rPr lang="zh-CN" altLang="en-US" sz="1800" b="1">
                <a:solidFill>
                  <a:srgbClr val="0000FF"/>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(QSB)</a:t>
            </a:r>
            <a:r>
              <a:rPr lang="zh-CN" altLang="en-US" sz="1800" b="1">
                <a:solidFill>
                  <a:srgbClr val="0000FF"/>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(QSI)</a:t>
            </a:r>
            <a:r>
              <a:rPr lang="zh-CN" altLang="en-US" sz="1800" b="1">
                <a:solidFill>
                  <a:srgbClr val="0000FF"/>
                </a:solidFill>
                <a:latin typeface="Comic Sans MS" pitchFamily="66" charset="0"/>
                <a:ea typeface="华文中宋" pitchFamily="2" charset="-122"/>
              </a:rPr>
              <a:t>、 </a:t>
            </a:r>
            <a:r>
              <a:rPr lang="en-US" altLang="zh-CN" sz="1800" b="1">
                <a:solidFill>
                  <a:srgbClr val="0000FF"/>
                </a:solidFill>
                <a:latin typeface="Comic Sans MS" pitchFamily="66" charset="0"/>
                <a:ea typeface="华文中宋" pitchFamily="2" charset="-122"/>
              </a:rPr>
              <a:t>(QDO)</a:t>
            </a:r>
            <a:r>
              <a:rPr lang="zh-CN" altLang="en-US" sz="1800" b="1">
                <a:solidFill>
                  <a:srgbClr val="0000FF"/>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 (QDB)</a:t>
            </a:r>
            <a:r>
              <a:rPr lang="zh-CN" altLang="en-US" sz="1800" b="1">
                <a:solidFill>
                  <a:srgbClr val="0000FF"/>
                </a:solidFill>
                <a:latin typeface="Comic Sans MS" pitchFamily="66" charset="0"/>
                <a:ea typeface="华文中宋" pitchFamily="2" charset="-122"/>
              </a:rPr>
              <a:t>、</a:t>
            </a:r>
            <a:r>
              <a:rPr lang="en-US" altLang="zh-CN" sz="1800" b="1">
                <a:solidFill>
                  <a:srgbClr val="0000FF"/>
                </a:solidFill>
                <a:latin typeface="Comic Sans MS" pitchFamily="66" charset="0"/>
                <a:ea typeface="华文中宋" pitchFamily="2" charset="-122"/>
              </a:rPr>
              <a:t> (QDI)</a:t>
            </a:r>
            <a:endParaRPr lang="zh-CN" altLang="en-US" sz="1800" b="1" dirty="0">
              <a:solidFill>
                <a:srgbClr val="FF0000"/>
              </a:solidFill>
              <a:latin typeface="Comic Sans MS" pitchFamily="66" charset="0"/>
            </a:endParaRPr>
          </a:p>
        </p:txBody>
      </p:sp>
    </p:spTree>
    <p:extLst>
      <p:ext uri="{BB962C8B-B14F-4D97-AF65-F5344CB8AC3E}">
        <p14:creationId xmlns:p14="http://schemas.microsoft.com/office/powerpoint/2010/main" val="17067047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3805070"/>
          </a:xfrm>
        </p:spPr>
        <p:txBody>
          <a:bodyPr/>
          <a:lstStyle/>
          <a:p>
            <a:pPr>
              <a:spcBef>
                <a:spcPts val="400"/>
              </a:spcBef>
            </a:pPr>
            <a:r>
              <a:rPr lang="en-US" altLang="zh-CN" sz="2000"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a:t>
            </a:r>
            <a:r>
              <a:rPr lang="en-US" altLang="zh-CN" sz="2000" b="1" dirty="0">
                <a:solidFill>
                  <a:srgbClr val="FF0000"/>
                </a:solidFill>
                <a:latin typeface="Comic Sans MS" pitchFamily="66" charset="0"/>
              </a:rPr>
              <a:t>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Lossless-join </a:t>
            </a:r>
            <a:r>
              <a:rPr lang="en-US" altLang="zh-CN" b="1" dirty="0">
                <a:solidFill>
                  <a:srgbClr val="FF0000"/>
                </a:solidFill>
                <a:latin typeface="Comic Sans MS" pitchFamily="66" charset="0"/>
              </a:rPr>
              <a:t>Decomposition</a:t>
            </a:r>
          </a:p>
          <a:p>
            <a:pPr lvl="1">
              <a:spcBef>
                <a:spcPts val="400"/>
              </a:spcBef>
            </a:pPr>
            <a:r>
              <a:rPr lang="en-US" altLang="zh-CN" dirty="0">
                <a:latin typeface="Comic Sans MS" pitchFamily="66" charset="0"/>
              </a:rPr>
              <a:t>Dependency 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24064214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0" y="-20538"/>
            <a:ext cx="9143999" cy="559594"/>
          </a:xfrm>
        </p:spPr>
        <p:txBody>
          <a:bodyPr/>
          <a:lstStyle/>
          <a:p>
            <a:pPr algn="ctr"/>
            <a:r>
              <a:rPr lang="en-US" altLang="zh-CN" sz="2800">
                <a:effectLst/>
                <a:latin typeface="Comic Sans MS" pitchFamily="66" charset="0"/>
                <a:ea typeface="宋体" charset="-122"/>
              </a:rPr>
              <a:t>Goals of Normalization</a:t>
            </a:r>
          </a:p>
        </p:txBody>
      </p:sp>
      <p:sp>
        <p:nvSpPr>
          <p:cNvPr id="52229" name="Rectangle 3"/>
          <p:cNvSpPr>
            <a:spLocks noGrp="1" noChangeArrowheads="1"/>
          </p:cNvSpPr>
          <p:nvPr>
            <p:ph type="body" idx="1"/>
          </p:nvPr>
        </p:nvSpPr>
        <p:spPr>
          <a:xfrm>
            <a:off x="251520" y="627534"/>
            <a:ext cx="8700393" cy="4140920"/>
          </a:xfrm>
        </p:spPr>
        <p:txBody>
          <a:bodyPr/>
          <a:lstStyle/>
          <a:p>
            <a:r>
              <a:rPr lang="en-US" altLang="zh-CN" sz="2000" b="1">
                <a:latin typeface="Comic Sans MS" pitchFamily="66" charset="0"/>
                <a:ea typeface="宋体" charset="-122"/>
              </a:rPr>
              <a:t>Decide whether a particular relation </a:t>
            </a:r>
            <a:r>
              <a:rPr lang="en-US" altLang="zh-CN" sz="2000" b="1" i="1">
                <a:solidFill>
                  <a:srgbClr val="0000FF"/>
                </a:solidFill>
                <a:latin typeface="Comic Sans MS" pitchFamily="66" charset="0"/>
                <a:ea typeface="宋体" charset="-122"/>
              </a:rPr>
              <a:t>R</a:t>
            </a:r>
            <a:r>
              <a:rPr lang="en-US" altLang="zh-CN" sz="2000" b="1">
                <a:latin typeface="Comic Sans MS" pitchFamily="66" charset="0"/>
                <a:ea typeface="宋体" charset="-122"/>
              </a:rPr>
              <a:t> is in </a:t>
            </a:r>
            <a:r>
              <a:rPr lang="en-US" altLang="zh-CN" sz="2000" b="1">
                <a:solidFill>
                  <a:srgbClr val="FF0000"/>
                </a:solidFill>
                <a:latin typeface="Comic Sans MS" pitchFamily="66" charset="0"/>
                <a:ea typeface="宋体" charset="-122"/>
              </a:rPr>
              <a:t>good</a:t>
            </a:r>
            <a:r>
              <a:rPr lang="en-US" altLang="zh-CN" sz="2000" b="1">
                <a:latin typeface="Comic Sans MS" pitchFamily="66" charset="0"/>
                <a:ea typeface="宋体" charset="-122"/>
              </a:rPr>
              <a:t> form</a:t>
            </a:r>
          </a:p>
          <a:p>
            <a:r>
              <a:rPr lang="en-US" altLang="zh-CN" sz="2000" b="1">
                <a:latin typeface="Comic Sans MS" pitchFamily="66" charset="0"/>
                <a:ea typeface="宋体" charset="-122"/>
              </a:rPr>
              <a:t>In the case that </a:t>
            </a:r>
            <a:r>
              <a:rPr lang="en-US" altLang="zh-CN" sz="2000" b="1" i="1">
                <a:solidFill>
                  <a:srgbClr val="0000FF"/>
                </a:solidFill>
                <a:latin typeface="Comic Sans MS" pitchFamily="66" charset="0"/>
                <a:ea typeface="宋体" charset="-122"/>
              </a:rPr>
              <a:t>R</a:t>
            </a:r>
            <a:r>
              <a:rPr lang="en-US" altLang="zh-CN" sz="2000" b="1">
                <a:latin typeface="Comic Sans MS" pitchFamily="66" charset="0"/>
                <a:ea typeface="宋体" charset="-122"/>
              </a:rPr>
              <a:t> is </a:t>
            </a:r>
            <a:r>
              <a:rPr lang="en-US" altLang="zh-CN" sz="2000" b="1">
                <a:solidFill>
                  <a:srgbClr val="FF0000"/>
                </a:solidFill>
                <a:latin typeface="Comic Sans MS" pitchFamily="66" charset="0"/>
                <a:ea typeface="宋体" charset="-122"/>
              </a:rPr>
              <a:t>not in “good” form</a:t>
            </a:r>
            <a:r>
              <a:rPr lang="en-US" altLang="zh-CN" sz="2000" b="1">
                <a:latin typeface="Comic Sans MS" pitchFamily="66" charset="0"/>
                <a:ea typeface="宋体" charset="-122"/>
              </a:rPr>
              <a:t>, </a:t>
            </a:r>
            <a:r>
              <a:rPr lang="en-US" altLang="zh-CN" sz="2000" b="1">
                <a:solidFill>
                  <a:srgbClr val="FF0000"/>
                </a:solidFill>
                <a:latin typeface="Comic Sans MS" pitchFamily="66" charset="0"/>
                <a:ea typeface="宋体" charset="-122"/>
              </a:rPr>
              <a:t>decompose</a:t>
            </a:r>
            <a:r>
              <a:rPr lang="en-US" altLang="zh-CN" sz="2000" b="1">
                <a:latin typeface="Comic Sans MS" pitchFamily="66" charset="0"/>
                <a:ea typeface="宋体" charset="-122"/>
              </a:rPr>
              <a:t> it into a set of relations </a:t>
            </a:r>
            <a:r>
              <a:rPr lang="en-US" altLang="zh-CN" sz="2000" b="1">
                <a:solidFill>
                  <a:srgbClr val="0000FF"/>
                </a:solidFill>
                <a:latin typeface="Comic Sans MS" pitchFamily="66" charset="0"/>
                <a:ea typeface="宋体" charset="-122"/>
              </a:rPr>
              <a:t>{</a:t>
            </a:r>
            <a:r>
              <a:rPr lang="en-US" altLang="zh-CN" sz="2000" b="1" i="1">
                <a:solidFill>
                  <a:srgbClr val="0000FF"/>
                </a:solidFill>
                <a:latin typeface="Comic Sans MS" pitchFamily="66" charset="0"/>
                <a:ea typeface="宋体" charset="-122"/>
              </a:rPr>
              <a:t>R</a:t>
            </a:r>
            <a:r>
              <a:rPr lang="en-US" altLang="zh-CN" sz="2000" b="1" baseline="-25000">
                <a:solidFill>
                  <a:srgbClr val="0000FF"/>
                </a:solidFill>
                <a:latin typeface="Comic Sans MS" pitchFamily="66" charset="0"/>
                <a:ea typeface="宋体" charset="-122"/>
              </a:rPr>
              <a:t>1</a:t>
            </a:r>
            <a:r>
              <a:rPr lang="en-US" altLang="zh-CN" sz="2000" b="1" i="1">
                <a:solidFill>
                  <a:srgbClr val="0000FF"/>
                </a:solidFill>
                <a:latin typeface="Comic Sans MS" pitchFamily="66" charset="0"/>
                <a:ea typeface="宋体" charset="-122"/>
              </a:rPr>
              <a:t>,R</a:t>
            </a:r>
            <a:r>
              <a:rPr lang="en-US" altLang="zh-CN" sz="2000" b="1" baseline="-25000">
                <a:solidFill>
                  <a:srgbClr val="0000FF"/>
                </a:solidFill>
                <a:latin typeface="Comic Sans MS" pitchFamily="66" charset="0"/>
                <a:ea typeface="宋体" charset="-122"/>
              </a:rPr>
              <a:t>2</a:t>
            </a:r>
            <a:r>
              <a:rPr lang="en-US" altLang="zh-CN" sz="2000" b="1" i="1">
                <a:solidFill>
                  <a:srgbClr val="0000FF"/>
                </a:solidFill>
                <a:latin typeface="Comic Sans MS" pitchFamily="66" charset="0"/>
                <a:ea typeface="宋体" charset="-122"/>
              </a:rPr>
              <a:t>,...,R</a:t>
            </a:r>
            <a:r>
              <a:rPr lang="en-US" altLang="zh-CN" sz="2000" b="1" i="1" baseline="-25000">
                <a:solidFill>
                  <a:srgbClr val="0000FF"/>
                </a:solidFill>
                <a:latin typeface="Comic Sans MS" pitchFamily="66" charset="0"/>
                <a:ea typeface="宋体" charset="-122"/>
              </a:rPr>
              <a:t>n</a:t>
            </a:r>
            <a:r>
              <a:rPr lang="en-US" altLang="zh-CN" sz="2000" b="1">
                <a:solidFill>
                  <a:srgbClr val="0000FF"/>
                </a:solidFill>
                <a:latin typeface="Comic Sans MS" pitchFamily="66" charset="0"/>
                <a:ea typeface="宋体" charset="-122"/>
              </a:rPr>
              <a:t>}</a:t>
            </a:r>
            <a:r>
              <a:rPr lang="en-US" altLang="zh-CN" sz="2000" b="1">
                <a:latin typeface="Comic Sans MS" pitchFamily="66" charset="0"/>
                <a:ea typeface="宋体" charset="-122"/>
              </a:rPr>
              <a:t> such that </a:t>
            </a:r>
          </a:p>
          <a:p>
            <a:pPr lvl="1"/>
            <a:r>
              <a:rPr lang="en-US" altLang="zh-CN" b="1">
                <a:solidFill>
                  <a:srgbClr val="0000FF"/>
                </a:solidFill>
                <a:latin typeface="Comic Sans MS" pitchFamily="66" charset="0"/>
                <a:ea typeface="宋体" charset="-122"/>
              </a:rPr>
              <a:t>each relation is in good form </a:t>
            </a:r>
          </a:p>
          <a:p>
            <a:pPr lvl="1"/>
            <a:r>
              <a:rPr lang="en-US" altLang="zh-CN" b="1">
                <a:solidFill>
                  <a:srgbClr val="0000FF"/>
                </a:solidFill>
                <a:latin typeface="Comic Sans MS" pitchFamily="66" charset="0"/>
                <a:ea typeface="宋体" charset="-122"/>
              </a:rPr>
              <a:t>the decomposition is a lossless-join decomposition</a:t>
            </a:r>
          </a:p>
          <a:p>
            <a:pPr lvl="1"/>
            <a:r>
              <a:rPr lang="en-US" altLang="zh-CN" b="1">
                <a:solidFill>
                  <a:srgbClr val="0000FF"/>
                </a:solidFill>
                <a:latin typeface="Comic Sans MS" pitchFamily="66" charset="0"/>
                <a:ea typeface="宋体" charset="-122"/>
              </a:rPr>
              <a:t>the decomposition is dependency-preservation</a:t>
            </a:r>
          </a:p>
          <a:p>
            <a:r>
              <a:rPr lang="en-US" altLang="zh-CN" sz="2000" b="1">
                <a:latin typeface="Comic Sans MS" pitchFamily="66" charset="0"/>
                <a:ea typeface="宋体" charset="-122"/>
              </a:rPr>
              <a:t>Our theory is based on:</a:t>
            </a:r>
          </a:p>
          <a:p>
            <a:pPr lvl="1"/>
            <a:r>
              <a:rPr lang="en-US" altLang="zh-CN" b="1">
                <a:solidFill>
                  <a:srgbClr val="FF0000"/>
                </a:solidFill>
                <a:latin typeface="Comic Sans MS" pitchFamily="66" charset="0"/>
                <a:ea typeface="宋体" charset="-122"/>
              </a:rPr>
              <a:t>functional dependencies</a:t>
            </a:r>
          </a:p>
          <a:p>
            <a:pPr lvl="1"/>
            <a:r>
              <a:rPr lang="en-US" altLang="zh-CN" b="1">
                <a:latin typeface="Comic Sans MS" pitchFamily="66" charset="0"/>
                <a:ea typeface="宋体" charset="-122"/>
              </a:rPr>
              <a:t>Multi-valued dependencies</a:t>
            </a:r>
          </a:p>
        </p:txBody>
      </p:sp>
    </p:spTree>
    <p:extLst>
      <p:ext uri="{BB962C8B-B14F-4D97-AF65-F5344CB8AC3E}">
        <p14:creationId xmlns:p14="http://schemas.microsoft.com/office/powerpoint/2010/main" val="6188684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2">
            <a:extLst>
              <a:ext uri="{28A0092B-C50C-407E-A947-70E740481C1C}">
                <a14:useLocalDpi xmlns:a14="http://schemas.microsoft.com/office/drawing/2010/main" val="0"/>
              </a:ext>
            </a:extLst>
          </a:blip>
          <a:srcRect l="13913" t="874" r="14110" b="1357"/>
          <a:stretch>
            <a:fillRect/>
          </a:stretch>
        </p:blipFill>
        <p:spPr bwMode="auto">
          <a:xfrm>
            <a:off x="985838" y="696517"/>
            <a:ext cx="7643812" cy="412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
        <p:nvSpPr>
          <p:cNvPr id="7171" name="Rectangle 4"/>
          <p:cNvSpPr>
            <a:spLocks noGrp="1" noChangeArrowheads="1"/>
          </p:cNvSpPr>
          <p:nvPr>
            <p:ph type="title"/>
          </p:nvPr>
        </p:nvSpPr>
        <p:spPr>
          <a:xfrm>
            <a:off x="0" y="-20538"/>
            <a:ext cx="9144000" cy="576064"/>
          </a:xfrm>
        </p:spPr>
        <p:txBody>
          <a:bodyPr/>
          <a:lstStyle/>
          <a:p>
            <a:pPr algn="ctr"/>
            <a:r>
              <a:rPr lang="pt-BR" altLang="zh-CN" sz="2800">
                <a:effectLst/>
                <a:latin typeface="Comic Sans MS" pitchFamily="66" charset="0"/>
                <a:ea typeface="宋体" charset="-122"/>
              </a:rPr>
              <a:t>E-R Diagram for a Banking Enterprise</a:t>
            </a:r>
            <a:endParaRPr lang="en-US" altLang="zh-CN" sz="2800">
              <a:effectLst/>
              <a:latin typeface="Comic Sans MS" pitchFamily="66" charset="0"/>
              <a:ea typeface="宋体" charset="-122"/>
            </a:endParaRPr>
          </a:p>
        </p:txBody>
      </p:sp>
      <p:sp>
        <p:nvSpPr>
          <p:cNvPr id="7172" name="AutoShape 8"/>
          <p:cNvSpPr>
            <a:spLocks noChangeArrowheads="1"/>
          </p:cNvSpPr>
          <p:nvPr/>
        </p:nvSpPr>
        <p:spPr bwMode="auto">
          <a:xfrm>
            <a:off x="68263" y="3651870"/>
            <a:ext cx="1295400" cy="448643"/>
          </a:xfrm>
          <a:prstGeom prst="wedgeRoundRectCallout">
            <a:avLst>
              <a:gd name="adj1" fmla="val 42769"/>
              <a:gd name="adj2" fmla="val 135662"/>
              <a:gd name="adj3" fmla="val 16667"/>
            </a:avLst>
          </a:prstGeom>
          <a:solidFill>
            <a:srgbClr val="99FF66"/>
          </a:solidFill>
          <a:ln w="9525">
            <a:solidFill>
              <a:schemeClr val="tx1"/>
            </a:solidFill>
            <a:miter lim="800000"/>
            <a:headEnd/>
            <a:tailEnd/>
          </a:ln>
        </p:spPr>
        <p:txBody>
          <a:bodyPr/>
          <a:lstStyle/>
          <a:p>
            <a:pPr algn="ctr">
              <a:lnSpc>
                <a:spcPct val="90000"/>
              </a:lnSpc>
            </a:pPr>
            <a:r>
              <a:rPr kumimoji="1" lang="en-US" altLang="zh-CN" sz="1200" b="1">
                <a:ea typeface="宋体" charset="-122"/>
              </a:rPr>
              <a:t>multi-valued attribute</a:t>
            </a:r>
            <a:endParaRPr kumimoji="1" lang="zh-CN" altLang="en-US" sz="1200" b="1">
              <a:ea typeface="宋体" charset="-122"/>
            </a:endParaRPr>
          </a:p>
        </p:txBody>
      </p:sp>
      <p:sp>
        <p:nvSpPr>
          <p:cNvPr id="7173" name="AutoShape 9"/>
          <p:cNvSpPr>
            <a:spLocks noChangeArrowheads="1"/>
          </p:cNvSpPr>
          <p:nvPr/>
        </p:nvSpPr>
        <p:spPr bwMode="auto">
          <a:xfrm>
            <a:off x="2085975" y="4886325"/>
            <a:ext cx="1695450" cy="209550"/>
          </a:xfrm>
          <a:prstGeom prst="wedgeRoundRectCallout">
            <a:avLst>
              <a:gd name="adj1" fmla="val -31245"/>
              <a:gd name="adj2" fmla="val -102907"/>
              <a:gd name="adj3" fmla="val 16667"/>
            </a:avLst>
          </a:prstGeom>
          <a:solidFill>
            <a:schemeClr val="accent1">
              <a:lumMod val="20000"/>
              <a:lumOff val="80000"/>
            </a:schemeClr>
          </a:solidFill>
          <a:ln w="9525">
            <a:solidFill>
              <a:schemeClr val="tx1"/>
            </a:solidFill>
            <a:miter lim="800000"/>
            <a:headEnd/>
            <a:tailEnd/>
          </a:ln>
        </p:spPr>
        <p:txBody>
          <a:bodyPr/>
          <a:lstStyle/>
          <a:p>
            <a:pPr algn="ctr">
              <a:lnSpc>
                <a:spcPct val="90000"/>
              </a:lnSpc>
            </a:pPr>
            <a:r>
              <a:rPr kumimoji="1" lang="en-US" altLang="zh-CN" sz="1200" b="1">
                <a:ea typeface="宋体" charset="-122"/>
              </a:rPr>
              <a:t>derived attribute</a:t>
            </a:r>
            <a:endParaRPr kumimoji="1" lang="zh-CN" altLang="en-US" sz="1200" b="1">
              <a:ea typeface="宋体" charset="-122"/>
            </a:endParaRPr>
          </a:p>
        </p:txBody>
      </p:sp>
      <p:sp>
        <p:nvSpPr>
          <p:cNvPr id="7174" name="AutoShape 10"/>
          <p:cNvSpPr>
            <a:spLocks noChangeArrowheads="1"/>
          </p:cNvSpPr>
          <p:nvPr/>
        </p:nvSpPr>
        <p:spPr bwMode="auto">
          <a:xfrm>
            <a:off x="7638603" y="2787774"/>
            <a:ext cx="1469901" cy="296266"/>
          </a:xfrm>
          <a:prstGeom prst="wedgeRoundRectCallout">
            <a:avLst>
              <a:gd name="adj1" fmla="val -40165"/>
              <a:gd name="adj2" fmla="val -91029"/>
              <a:gd name="adj3" fmla="val 16667"/>
            </a:avLst>
          </a:prstGeom>
          <a:solidFill>
            <a:srgbClr val="FFFF66"/>
          </a:solidFill>
          <a:ln w="9525">
            <a:solidFill>
              <a:schemeClr val="tx1"/>
            </a:solidFill>
            <a:miter lim="800000"/>
            <a:headEnd/>
            <a:tailEnd/>
          </a:ln>
        </p:spPr>
        <p:txBody>
          <a:bodyPr/>
          <a:lstStyle/>
          <a:p>
            <a:pPr algn="ctr">
              <a:lnSpc>
                <a:spcPct val="90000"/>
              </a:lnSpc>
            </a:pPr>
            <a:r>
              <a:rPr kumimoji="1" lang="en-US" altLang="zh-CN" sz="1200" b="1">
                <a:ea typeface="宋体" charset="-122"/>
              </a:rPr>
              <a:t>Weak entity sets</a:t>
            </a:r>
            <a:endParaRPr kumimoji="1" lang="zh-CN" altLang="en-US" sz="1200" b="1">
              <a:ea typeface="宋体" charset="-122"/>
            </a:endParaRPr>
          </a:p>
        </p:txBody>
      </p:sp>
      <p:cxnSp>
        <p:nvCxnSpPr>
          <p:cNvPr id="7178" name="肘形连接符 16"/>
          <p:cNvCxnSpPr>
            <a:cxnSpLocks noChangeShapeType="1"/>
          </p:cNvCxnSpPr>
          <p:nvPr/>
        </p:nvCxnSpPr>
        <p:spPr bwMode="auto">
          <a:xfrm rot="10800000">
            <a:off x="4356101" y="1221581"/>
            <a:ext cx="3095625" cy="2268141"/>
          </a:xfrm>
          <a:prstGeom prst="bentConnector3">
            <a:avLst>
              <a:gd name="adj1" fmla="val -4375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1" name="菱形 10"/>
          <p:cNvSpPr/>
          <p:nvPr/>
        </p:nvSpPr>
        <p:spPr bwMode="auto">
          <a:xfrm>
            <a:off x="6660232" y="897731"/>
            <a:ext cx="1079772" cy="685800"/>
          </a:xfrm>
          <a:prstGeom prst="diamond">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en-US">
              <a:ea typeface="宋体" pitchFamily="2" charset="-122"/>
            </a:endParaRPr>
          </a:p>
        </p:txBody>
      </p:sp>
      <p:sp>
        <p:nvSpPr>
          <p:cNvPr id="7180" name="TextBox 20"/>
          <p:cNvSpPr txBox="1">
            <a:spLocks noChangeArrowheads="1"/>
          </p:cNvSpPr>
          <p:nvPr/>
        </p:nvSpPr>
        <p:spPr bwMode="auto">
          <a:xfrm>
            <a:off x="6660232" y="1131590"/>
            <a:ext cx="10795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Helvetica" pitchFamily="34" charset="0"/>
              </a:defRPr>
            </a:lvl1pPr>
            <a:lvl2pPr marL="742950" indent="-285750">
              <a:defRPr b="1">
                <a:solidFill>
                  <a:schemeClr val="tx1"/>
                </a:solidFill>
                <a:latin typeface="Helvetica" pitchFamily="34" charset="0"/>
              </a:defRPr>
            </a:lvl2pPr>
            <a:lvl3pPr marL="1143000" indent="-228600">
              <a:defRPr b="1">
                <a:solidFill>
                  <a:schemeClr val="tx1"/>
                </a:solidFill>
                <a:latin typeface="Helvetica" pitchFamily="34" charset="0"/>
              </a:defRPr>
            </a:lvl3pPr>
            <a:lvl4pPr marL="1600200" indent="-228600">
              <a:defRPr b="1">
                <a:solidFill>
                  <a:schemeClr val="tx1"/>
                </a:solidFill>
                <a:latin typeface="Helvetica" pitchFamily="34" charset="0"/>
              </a:defRPr>
            </a:lvl4pPr>
            <a:lvl5pPr marL="2057400" indent="-228600">
              <a:defRPr b="1">
                <a:solidFill>
                  <a:schemeClr val="tx1"/>
                </a:solidFill>
                <a:latin typeface="Helvetica" pitchFamily="34" charset="0"/>
              </a:defRPr>
            </a:lvl5pPr>
            <a:lvl6pPr marL="2514600" indent="-228600" eaLnBrk="0" fontAlgn="base" hangingPunct="0">
              <a:spcBef>
                <a:spcPct val="0"/>
              </a:spcBef>
              <a:spcAft>
                <a:spcPct val="0"/>
              </a:spcAft>
              <a:defRPr b="1">
                <a:solidFill>
                  <a:schemeClr val="tx1"/>
                </a:solidFill>
                <a:latin typeface="Helvetica" pitchFamily="34" charset="0"/>
              </a:defRPr>
            </a:lvl6pPr>
            <a:lvl7pPr marL="2971800" indent="-228600" eaLnBrk="0" fontAlgn="base" hangingPunct="0">
              <a:spcBef>
                <a:spcPct val="0"/>
              </a:spcBef>
              <a:spcAft>
                <a:spcPct val="0"/>
              </a:spcAft>
              <a:defRPr b="1">
                <a:solidFill>
                  <a:schemeClr val="tx1"/>
                </a:solidFill>
                <a:latin typeface="Helvetica" pitchFamily="34" charset="0"/>
              </a:defRPr>
            </a:lvl7pPr>
            <a:lvl8pPr marL="3429000" indent="-228600" eaLnBrk="0" fontAlgn="base" hangingPunct="0">
              <a:spcBef>
                <a:spcPct val="0"/>
              </a:spcBef>
              <a:spcAft>
                <a:spcPct val="0"/>
              </a:spcAft>
              <a:defRPr b="1">
                <a:solidFill>
                  <a:schemeClr val="tx1"/>
                </a:solidFill>
                <a:latin typeface="Helvetica" pitchFamily="34" charset="0"/>
              </a:defRPr>
            </a:lvl8pPr>
            <a:lvl9pPr marL="3886200" indent="-228600" eaLnBrk="0" fontAlgn="base" hangingPunct="0">
              <a:spcBef>
                <a:spcPct val="0"/>
              </a:spcBef>
              <a:spcAft>
                <a:spcPct val="0"/>
              </a:spcAft>
              <a:defRPr b="1">
                <a:solidFill>
                  <a:schemeClr val="tx1"/>
                </a:solidFill>
                <a:latin typeface="Helvetica" pitchFamily="34" charset="0"/>
              </a:defRPr>
            </a:lvl9pPr>
          </a:lstStyle>
          <a:p>
            <a:r>
              <a:rPr lang="en-US" altLang="zh-CN" sz="900" i="1">
                <a:ea typeface="宋体" charset="-122"/>
              </a:rPr>
              <a:t>account-branch</a:t>
            </a:r>
            <a:endParaRPr lang="zh-CN" altLang="en-US" sz="900" i="1">
              <a:ea typeface="宋体" charset="-122"/>
            </a:endParaRPr>
          </a:p>
        </p:txBody>
      </p:sp>
    </p:spTree>
    <p:extLst>
      <p:ext uri="{BB962C8B-B14F-4D97-AF65-F5344CB8AC3E}">
        <p14:creationId xmlns:p14="http://schemas.microsoft.com/office/powerpoint/2010/main" val="183688260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lgn="ctr"/>
            <a:r>
              <a:rPr lang="en-US" altLang="zh-CN">
                <a:effectLst/>
                <a:latin typeface="Comic Sans MS" pitchFamily="66" charset="0"/>
                <a:ea typeface="宋体" charset="-122"/>
              </a:rPr>
              <a:t>Decomposition</a:t>
            </a:r>
          </a:p>
        </p:txBody>
      </p:sp>
      <p:sp>
        <p:nvSpPr>
          <p:cNvPr id="53253" name="Rectangle 3"/>
          <p:cNvSpPr>
            <a:spLocks noGrp="1" noChangeArrowheads="1"/>
          </p:cNvSpPr>
          <p:nvPr>
            <p:ph type="body" idx="1"/>
          </p:nvPr>
        </p:nvSpPr>
        <p:spPr>
          <a:xfrm>
            <a:off x="48070" y="627534"/>
            <a:ext cx="8988426" cy="4176464"/>
          </a:xfrm>
          <a:solidFill>
            <a:srgbClr val="FFFFFF"/>
          </a:solidFill>
        </p:spPr>
        <p:txBody>
          <a:bodyPr/>
          <a:lstStyle/>
          <a:p>
            <a:pPr>
              <a:spcBef>
                <a:spcPts val="0"/>
              </a:spcBef>
              <a:tabLst>
                <a:tab pos="2292350" algn="l"/>
                <a:tab pos="2976563" algn="l"/>
              </a:tabLst>
            </a:pPr>
            <a:r>
              <a:rPr lang="en-US" altLang="zh-CN" sz="2000" b="1" dirty="0">
                <a:latin typeface="Comic Sans MS" pitchFamily="66" charset="0"/>
                <a:ea typeface="宋体" charset="-122"/>
              </a:rPr>
              <a:t>Decompose the relation schema </a:t>
            </a:r>
            <a:r>
              <a:rPr lang="en-US" altLang="zh-CN" sz="2000" b="1" i="1" dirty="0" err="1">
                <a:latin typeface="Comic Sans MS" pitchFamily="66" charset="0"/>
                <a:ea typeface="宋体" charset="-122"/>
              </a:rPr>
              <a:t>Lending_schema</a:t>
            </a:r>
            <a:r>
              <a:rPr lang="en-US" altLang="zh-CN" sz="2000" b="1" i="1" dirty="0">
                <a:latin typeface="Comic Sans MS" pitchFamily="66" charset="0"/>
                <a:ea typeface="宋体" charset="-122"/>
              </a:rPr>
              <a:t> </a:t>
            </a:r>
            <a:r>
              <a:rPr lang="en-US" altLang="zh-CN" sz="2000" b="1" dirty="0">
                <a:latin typeface="Comic Sans MS" pitchFamily="66" charset="0"/>
                <a:ea typeface="宋体" charset="-122"/>
              </a:rPr>
              <a:t>into:</a:t>
            </a:r>
          </a:p>
          <a:p>
            <a:pPr>
              <a:spcBef>
                <a:spcPts val="0"/>
              </a:spcBef>
              <a:buFont typeface="Wingdings" pitchFamily="2" charset="2"/>
              <a:buNone/>
              <a:tabLst>
                <a:tab pos="2292350" algn="l"/>
                <a:tab pos="2976563" algn="l"/>
              </a:tabLst>
            </a:pPr>
            <a:r>
              <a:rPr lang="en-US" altLang="zh-CN" sz="2000" b="1" i="1" dirty="0">
                <a:solidFill>
                  <a:srgbClr val="0000FF"/>
                </a:solidFill>
                <a:latin typeface="Comic Sans MS" pitchFamily="66" charset="0"/>
                <a:ea typeface="宋体" charset="-122"/>
              </a:rPr>
              <a:t>	</a:t>
            </a:r>
            <a:r>
              <a:rPr lang="en-US" altLang="zh-CN" sz="2000" b="1" i="1" dirty="0" err="1">
                <a:solidFill>
                  <a:srgbClr val="0000FF"/>
                </a:solidFill>
                <a:latin typeface="Comic Sans MS" pitchFamily="66" charset="0"/>
                <a:ea typeface="宋体" charset="-122"/>
              </a:rPr>
              <a:t>Branch_schema</a:t>
            </a:r>
            <a:r>
              <a:rPr lang="en-US" altLang="zh-CN" sz="2000" b="1" i="1" dirty="0">
                <a:solidFill>
                  <a:srgbClr val="0000FF"/>
                </a:solidFill>
                <a:latin typeface="Comic Sans MS" pitchFamily="66" charset="0"/>
                <a:ea typeface="宋体" charset="-122"/>
              </a:rPr>
              <a:t> = (</a:t>
            </a:r>
            <a:r>
              <a:rPr lang="en-US" altLang="zh-CN" sz="2000" b="1" i="1" dirty="0" err="1">
                <a:solidFill>
                  <a:srgbClr val="0000FF"/>
                </a:solidFill>
                <a:latin typeface="Comic Sans MS" pitchFamily="66" charset="0"/>
                <a:ea typeface="宋体" charset="-122"/>
              </a:rPr>
              <a:t>branch_name</a:t>
            </a:r>
            <a:r>
              <a:rPr lang="en-US" altLang="zh-CN" sz="2000" b="1" i="1" dirty="0">
                <a:solidFill>
                  <a:srgbClr val="0000FF"/>
                </a:solidFill>
                <a:latin typeface="Comic Sans MS" pitchFamily="66" charset="0"/>
                <a:ea typeface="宋体" charset="-122"/>
              </a:rPr>
              <a:t>, </a:t>
            </a:r>
            <a:r>
              <a:rPr lang="en-US" altLang="zh-CN" sz="2000" b="1" i="1" dirty="0" err="1">
                <a:solidFill>
                  <a:srgbClr val="0000FF"/>
                </a:solidFill>
                <a:latin typeface="Comic Sans MS" pitchFamily="66" charset="0"/>
                <a:ea typeface="宋体" charset="-122"/>
              </a:rPr>
              <a:t>branch_city,assets</a:t>
            </a:r>
            <a:r>
              <a:rPr lang="en-US" altLang="zh-CN" sz="2000" b="1" i="1" dirty="0">
                <a:solidFill>
                  <a:srgbClr val="0000FF"/>
                </a:solidFill>
                <a:latin typeface="Comic Sans MS" pitchFamily="66" charset="0"/>
                <a:ea typeface="宋体" charset="-122"/>
              </a:rPr>
              <a:t>)</a:t>
            </a:r>
          </a:p>
          <a:p>
            <a:pPr>
              <a:spcBef>
                <a:spcPts val="0"/>
              </a:spcBef>
              <a:buFont typeface="Wingdings" pitchFamily="2" charset="2"/>
              <a:buNone/>
              <a:tabLst>
                <a:tab pos="2292350" algn="l"/>
                <a:tab pos="2976563" algn="l"/>
              </a:tabLst>
            </a:pPr>
            <a:r>
              <a:rPr lang="en-US" altLang="zh-CN" sz="2000" b="1" i="1" dirty="0">
                <a:solidFill>
                  <a:srgbClr val="0000FF"/>
                </a:solidFill>
                <a:latin typeface="Comic Sans MS" pitchFamily="66" charset="0"/>
                <a:ea typeface="宋体" charset="-122"/>
              </a:rPr>
              <a:t>	</a:t>
            </a:r>
            <a:r>
              <a:rPr lang="en-US" altLang="zh-CN" sz="2000" b="1" i="1" dirty="0" err="1">
                <a:solidFill>
                  <a:srgbClr val="0000FF"/>
                </a:solidFill>
                <a:latin typeface="Comic Sans MS" pitchFamily="66" charset="0"/>
                <a:ea typeface="宋体" charset="-122"/>
              </a:rPr>
              <a:t>Loan_info_schema</a:t>
            </a:r>
            <a:r>
              <a:rPr lang="en-US" altLang="zh-CN" sz="2000" b="1" i="1" dirty="0">
                <a:solidFill>
                  <a:srgbClr val="0000FF"/>
                </a:solidFill>
                <a:latin typeface="Comic Sans MS" pitchFamily="66" charset="0"/>
                <a:ea typeface="宋体" charset="-122"/>
              </a:rPr>
              <a:t> = (</a:t>
            </a:r>
            <a:r>
              <a:rPr lang="en-US" altLang="zh-CN" sz="2000" b="1" i="1" dirty="0" err="1">
                <a:solidFill>
                  <a:srgbClr val="0000FF"/>
                </a:solidFill>
                <a:latin typeface="Comic Sans MS" pitchFamily="66" charset="0"/>
                <a:ea typeface="宋体" charset="-122"/>
              </a:rPr>
              <a:t>customer_name</a:t>
            </a:r>
            <a:r>
              <a:rPr lang="en-US" altLang="zh-CN" sz="2000" b="1" i="1" dirty="0">
                <a:solidFill>
                  <a:srgbClr val="0000FF"/>
                </a:solidFill>
                <a:latin typeface="Comic Sans MS" pitchFamily="66" charset="0"/>
                <a:ea typeface="宋体" charset="-122"/>
              </a:rPr>
              <a:t>, </a:t>
            </a:r>
            <a:r>
              <a:rPr lang="en-US" altLang="zh-CN" sz="2000" b="1" i="1" dirty="0" err="1">
                <a:solidFill>
                  <a:srgbClr val="0000FF"/>
                </a:solidFill>
                <a:latin typeface="Comic Sans MS" pitchFamily="66" charset="0"/>
                <a:ea typeface="宋体" charset="-122"/>
              </a:rPr>
              <a:t>loan_number</a:t>
            </a:r>
            <a:r>
              <a:rPr lang="en-US" altLang="zh-CN" sz="2000" b="1" i="1" dirty="0">
                <a:solidFill>
                  <a:srgbClr val="0000FF"/>
                </a:solidFill>
                <a:latin typeface="Comic Sans MS" pitchFamily="66" charset="0"/>
                <a:ea typeface="宋体" charset="-122"/>
              </a:rPr>
              <a:t>,</a:t>
            </a:r>
            <a:br>
              <a:rPr lang="en-US" altLang="zh-CN" sz="2000" b="1" i="1" dirty="0">
                <a:solidFill>
                  <a:srgbClr val="0000FF"/>
                </a:solidFill>
                <a:latin typeface="Comic Sans MS" pitchFamily="66" charset="0"/>
                <a:ea typeface="宋体" charset="-122"/>
              </a:rPr>
            </a:br>
            <a:r>
              <a:rPr lang="en-US" altLang="zh-CN" sz="2000" b="1" i="1" dirty="0">
                <a:solidFill>
                  <a:srgbClr val="0000FF"/>
                </a:solidFill>
                <a:latin typeface="Comic Sans MS" pitchFamily="66" charset="0"/>
                <a:ea typeface="宋体" charset="-122"/>
              </a:rPr>
              <a:t>                        </a:t>
            </a:r>
            <a:r>
              <a:rPr lang="en-US" altLang="zh-CN" sz="2000" b="1" i="1" dirty="0" err="1">
                <a:solidFill>
                  <a:srgbClr val="0000FF"/>
                </a:solidFill>
                <a:latin typeface="Comic Sans MS" pitchFamily="66" charset="0"/>
                <a:ea typeface="宋体" charset="-122"/>
              </a:rPr>
              <a:t>branch_name</a:t>
            </a:r>
            <a:r>
              <a:rPr lang="en-US" altLang="zh-CN" sz="2000" b="1" i="1" dirty="0">
                <a:solidFill>
                  <a:srgbClr val="0000FF"/>
                </a:solidFill>
                <a:latin typeface="Comic Sans MS" pitchFamily="66" charset="0"/>
                <a:ea typeface="宋体" charset="-122"/>
              </a:rPr>
              <a:t>, amount)</a:t>
            </a:r>
          </a:p>
          <a:p>
            <a:pPr>
              <a:spcBef>
                <a:spcPts val="0"/>
              </a:spcBef>
              <a:tabLst>
                <a:tab pos="2292350" algn="l"/>
                <a:tab pos="2976563" algn="l"/>
              </a:tabLst>
            </a:pPr>
            <a:r>
              <a:rPr lang="en-US" altLang="zh-CN" sz="2000" b="1" dirty="0">
                <a:latin typeface="Comic Sans MS" pitchFamily="66" charset="0"/>
                <a:ea typeface="宋体" charset="-122"/>
              </a:rPr>
              <a:t>All attributes of an original schema </a:t>
            </a:r>
            <a:r>
              <a:rPr lang="en-US" altLang="zh-CN" sz="2000" b="1" dirty="0">
                <a:solidFill>
                  <a:srgbClr val="0000FF"/>
                </a:solidFill>
                <a:latin typeface="Comic Sans MS" pitchFamily="66" charset="0"/>
                <a:ea typeface="宋体" charset="-122"/>
              </a:rPr>
              <a:t>(</a:t>
            </a:r>
            <a:r>
              <a:rPr lang="en-US" altLang="zh-CN" sz="2000" b="1" i="1" dirty="0">
                <a:solidFill>
                  <a:srgbClr val="0000FF"/>
                </a:solidFill>
                <a:latin typeface="Comic Sans MS" pitchFamily="66" charset="0"/>
                <a:ea typeface="宋体" charset="-122"/>
              </a:rPr>
              <a:t>R)</a:t>
            </a:r>
            <a:r>
              <a:rPr lang="en-US" altLang="zh-CN" sz="2000" b="1" i="1" dirty="0">
                <a:latin typeface="Comic Sans MS" pitchFamily="66" charset="0"/>
                <a:ea typeface="宋体" charset="-122"/>
              </a:rPr>
              <a:t> </a:t>
            </a:r>
            <a:r>
              <a:rPr lang="en-US" altLang="zh-CN" sz="2000" b="1" dirty="0">
                <a:latin typeface="Comic Sans MS" pitchFamily="66" charset="0"/>
                <a:ea typeface="宋体" charset="-122"/>
              </a:rPr>
              <a:t>must appear in the decomposition </a:t>
            </a:r>
            <a:r>
              <a:rPr lang="en-US" altLang="zh-CN" sz="2000" b="1" dirty="0">
                <a:solidFill>
                  <a:srgbClr val="0000FF"/>
                </a:solidFill>
                <a:latin typeface="Comic Sans MS" pitchFamily="66" charset="0"/>
                <a:ea typeface="宋体" charset="-122"/>
              </a:rPr>
              <a:t>(</a:t>
            </a:r>
            <a:r>
              <a:rPr lang="en-US" altLang="zh-CN" sz="2000" b="1" i="1" dirty="0">
                <a:solidFill>
                  <a:srgbClr val="0000FF"/>
                </a:solidFill>
                <a:latin typeface="Comic Sans MS" pitchFamily="66" charset="0"/>
                <a:ea typeface="宋体" charset="-122"/>
              </a:rPr>
              <a:t>R</a:t>
            </a:r>
            <a:r>
              <a:rPr lang="en-US" altLang="zh-CN" sz="2000" b="1" baseline="-25000" dirty="0">
                <a:solidFill>
                  <a:srgbClr val="0000FF"/>
                </a:solidFill>
                <a:latin typeface="Comic Sans MS" pitchFamily="66" charset="0"/>
                <a:ea typeface="宋体" charset="-122"/>
              </a:rPr>
              <a:t>1</a:t>
            </a:r>
            <a:r>
              <a:rPr lang="en-US" altLang="zh-CN" sz="2000" b="1" i="1" dirty="0">
                <a:solidFill>
                  <a:srgbClr val="0000FF"/>
                </a:solidFill>
                <a:latin typeface="Comic Sans MS" pitchFamily="66" charset="0"/>
                <a:ea typeface="宋体" charset="-122"/>
              </a:rPr>
              <a:t>, R</a:t>
            </a:r>
            <a:r>
              <a:rPr lang="en-US" altLang="zh-CN" sz="2000" b="1" baseline="-25000" dirty="0">
                <a:solidFill>
                  <a:srgbClr val="0000FF"/>
                </a:solidFill>
                <a:latin typeface="Comic Sans MS" pitchFamily="66" charset="0"/>
                <a:ea typeface="宋体" charset="-122"/>
              </a:rPr>
              <a:t>2</a:t>
            </a:r>
            <a:r>
              <a:rPr lang="en-US" altLang="zh-CN" sz="2000" b="1" i="1" dirty="0">
                <a:solidFill>
                  <a:srgbClr val="0000FF"/>
                </a:solidFill>
                <a:latin typeface="Comic Sans MS" pitchFamily="66" charset="0"/>
                <a:ea typeface="宋体" charset="-122"/>
              </a:rPr>
              <a:t>):</a:t>
            </a:r>
          </a:p>
          <a:p>
            <a:pPr>
              <a:spcBef>
                <a:spcPts val="0"/>
              </a:spcBef>
              <a:buFont typeface="Wingdings" pitchFamily="2" charset="2"/>
              <a:buNone/>
              <a:tabLst>
                <a:tab pos="2292350" algn="l"/>
                <a:tab pos="2976563" algn="l"/>
              </a:tabLst>
            </a:pPr>
            <a:r>
              <a:rPr lang="en-US" altLang="zh-CN" sz="2000" b="1" dirty="0">
                <a:latin typeface="Comic Sans MS" pitchFamily="66" charset="0"/>
                <a:ea typeface="宋体" charset="-122"/>
              </a:rPr>
              <a:t>		</a:t>
            </a:r>
            <a:r>
              <a:rPr lang="en-US" altLang="zh-CN" sz="2000" b="1" i="1" dirty="0">
                <a:solidFill>
                  <a:srgbClr val="0000FF"/>
                </a:solidFill>
                <a:latin typeface="Comic Sans MS" pitchFamily="66" charset="0"/>
                <a:ea typeface="宋体" charset="-122"/>
              </a:rPr>
              <a:t>R = R</a:t>
            </a:r>
            <a:r>
              <a:rPr lang="en-US" altLang="zh-CN" sz="2000" b="1" baseline="-25000" dirty="0">
                <a:solidFill>
                  <a:srgbClr val="0000FF"/>
                </a:solidFill>
                <a:latin typeface="Comic Sans MS" pitchFamily="66" charset="0"/>
                <a:ea typeface="宋体" charset="-122"/>
              </a:rPr>
              <a:t>1 </a:t>
            </a:r>
            <a:r>
              <a:rPr lang="en-US" altLang="zh-CN" sz="2000" b="1" dirty="0">
                <a:solidFill>
                  <a:srgbClr val="0000FF"/>
                </a:solidFill>
                <a:latin typeface="Comic Sans MS" pitchFamily="66" charset="0"/>
                <a:ea typeface="宋体" charset="-122"/>
                <a:sym typeface="Symbol" pitchFamily="18" charset="2"/>
              </a:rPr>
              <a:t> </a:t>
            </a:r>
            <a:r>
              <a:rPr lang="en-US" altLang="zh-CN" sz="2000" b="1" i="1" dirty="0">
                <a:solidFill>
                  <a:srgbClr val="0000FF"/>
                </a:solidFill>
                <a:latin typeface="Comic Sans MS" pitchFamily="66" charset="0"/>
                <a:ea typeface="宋体" charset="-122"/>
              </a:rPr>
              <a:t>R</a:t>
            </a:r>
            <a:r>
              <a:rPr lang="en-US" altLang="zh-CN" sz="2000" b="1" baseline="-25000" dirty="0">
                <a:solidFill>
                  <a:srgbClr val="0000FF"/>
                </a:solidFill>
                <a:latin typeface="Comic Sans MS" pitchFamily="66" charset="0"/>
                <a:ea typeface="宋体" charset="-122"/>
              </a:rPr>
              <a:t>2</a:t>
            </a:r>
            <a:endParaRPr lang="en-US" altLang="zh-CN" sz="2000" b="1" dirty="0">
              <a:solidFill>
                <a:srgbClr val="0000FF"/>
              </a:solidFill>
              <a:latin typeface="Comic Sans MS" pitchFamily="66" charset="0"/>
              <a:ea typeface="宋体" charset="-122"/>
            </a:endParaRPr>
          </a:p>
          <a:p>
            <a:pPr>
              <a:spcBef>
                <a:spcPts val="0"/>
              </a:spcBef>
              <a:tabLst>
                <a:tab pos="2292350" algn="l"/>
                <a:tab pos="2976563" algn="l"/>
              </a:tabLst>
            </a:pPr>
            <a:r>
              <a:rPr lang="en-US" altLang="zh-CN" sz="2000" b="1" dirty="0">
                <a:solidFill>
                  <a:srgbClr val="FF0000"/>
                </a:solidFill>
                <a:latin typeface="Comic Sans MS" pitchFamily="66" charset="0"/>
                <a:ea typeface="宋体" charset="-122"/>
              </a:rPr>
              <a:t>Lossless-join </a:t>
            </a:r>
            <a:r>
              <a:rPr lang="en-US" altLang="zh-CN" sz="2000" b="1" dirty="0" err="1">
                <a:solidFill>
                  <a:srgbClr val="FF0000"/>
                </a:solidFill>
                <a:latin typeface="Comic Sans MS" pitchFamily="66" charset="0"/>
                <a:ea typeface="宋体" charset="-122"/>
              </a:rPr>
              <a:t>decomposition.</a:t>
            </a:r>
            <a:r>
              <a:rPr lang="en-US" altLang="zh-CN" sz="2000" b="1" dirty="0" err="1">
                <a:latin typeface="Comic Sans MS" pitchFamily="66" charset="0"/>
                <a:ea typeface="宋体" charset="-122"/>
              </a:rPr>
              <a:t>For</a:t>
            </a:r>
            <a:r>
              <a:rPr lang="en-US" altLang="zh-CN" sz="2000" b="1" dirty="0">
                <a:latin typeface="Comic Sans MS" pitchFamily="66" charset="0"/>
                <a:ea typeface="宋体" charset="-122"/>
              </a:rPr>
              <a:t> all possible relations </a:t>
            </a:r>
            <a:r>
              <a:rPr lang="en-US" altLang="zh-CN" sz="2000" b="1" i="1" dirty="0">
                <a:solidFill>
                  <a:srgbClr val="0000FF"/>
                </a:solidFill>
                <a:latin typeface="Comic Sans MS" pitchFamily="66" charset="0"/>
                <a:ea typeface="宋体" charset="-122"/>
              </a:rPr>
              <a:t>r</a:t>
            </a:r>
            <a:r>
              <a:rPr lang="en-US" altLang="zh-CN" sz="2000" b="1" dirty="0">
                <a:latin typeface="Comic Sans MS" pitchFamily="66" charset="0"/>
                <a:ea typeface="宋体" charset="-122"/>
              </a:rPr>
              <a:t> on schema </a:t>
            </a:r>
            <a:r>
              <a:rPr lang="en-US" altLang="zh-CN" sz="2000" b="1" i="1" dirty="0">
                <a:solidFill>
                  <a:srgbClr val="0000FF"/>
                </a:solidFill>
                <a:latin typeface="Comic Sans MS" pitchFamily="66" charset="0"/>
                <a:ea typeface="宋体" charset="-122"/>
              </a:rPr>
              <a:t>R</a:t>
            </a:r>
          </a:p>
          <a:p>
            <a:pPr>
              <a:spcBef>
                <a:spcPts val="0"/>
              </a:spcBef>
              <a:buFont typeface="Wingdings" pitchFamily="2" charset="2"/>
              <a:buNone/>
              <a:tabLst>
                <a:tab pos="2292350" algn="l"/>
                <a:tab pos="2976563" algn="l"/>
              </a:tabLst>
            </a:pPr>
            <a:r>
              <a:rPr lang="en-US" altLang="zh-CN" sz="2000" b="1" baseline="-25000" dirty="0">
                <a:latin typeface="Comic Sans MS" pitchFamily="66" charset="0"/>
                <a:ea typeface="宋体" charset="-122"/>
              </a:rPr>
              <a:t>		</a:t>
            </a:r>
            <a:r>
              <a:rPr lang="en-US" altLang="zh-CN" sz="2000" b="1" i="1" dirty="0">
                <a:solidFill>
                  <a:srgbClr val="0000FF"/>
                </a:solidFill>
                <a:latin typeface="Comic Sans MS" pitchFamily="66" charset="0"/>
                <a:ea typeface="宋体" charset="-122"/>
              </a:rPr>
              <a:t>r = </a:t>
            </a:r>
            <a:r>
              <a:rPr lang="en-US" altLang="zh-CN" sz="2000" b="1" dirty="0">
                <a:solidFill>
                  <a:srgbClr val="0000FF"/>
                </a:solidFill>
                <a:latin typeface="Comic Sans MS" pitchFamily="66" charset="0"/>
                <a:ea typeface="宋体" charset="-122"/>
                <a:sym typeface="Symbol" pitchFamily="18" charset="2"/>
              </a:rPr>
              <a:t></a:t>
            </a:r>
            <a:r>
              <a:rPr lang="en-US" altLang="zh-CN" sz="2000" b="1" baseline="-25000" dirty="0">
                <a:solidFill>
                  <a:srgbClr val="0000FF"/>
                </a:solidFill>
                <a:latin typeface="Comic Sans MS" pitchFamily="66" charset="0"/>
                <a:ea typeface="宋体" charset="-122"/>
                <a:sym typeface="Symbol" pitchFamily="18" charset="2"/>
              </a:rPr>
              <a:t>R1 </a:t>
            </a:r>
            <a:r>
              <a:rPr lang="en-US" altLang="zh-CN" sz="2000" b="1" dirty="0">
                <a:solidFill>
                  <a:srgbClr val="0000FF"/>
                </a:solidFill>
                <a:latin typeface="Comic Sans MS" pitchFamily="66" charset="0"/>
                <a:ea typeface="宋体" charset="-122"/>
                <a:sym typeface="Symbol" pitchFamily="18" charset="2"/>
              </a:rPr>
              <a:t>(</a:t>
            </a:r>
            <a:r>
              <a:rPr lang="en-US" altLang="zh-CN" sz="2000" b="1" i="1" dirty="0">
                <a:solidFill>
                  <a:srgbClr val="0000FF"/>
                </a:solidFill>
                <a:latin typeface="Comic Sans MS" pitchFamily="66" charset="0"/>
                <a:ea typeface="宋体" charset="-122"/>
                <a:sym typeface="Symbol" pitchFamily="18" charset="2"/>
              </a:rPr>
              <a:t>r</a:t>
            </a:r>
            <a:r>
              <a:rPr lang="en-US" altLang="zh-CN" sz="2000" b="1" dirty="0">
                <a:solidFill>
                  <a:srgbClr val="0000FF"/>
                </a:solidFill>
                <a:latin typeface="Comic Sans MS" pitchFamily="66" charset="0"/>
                <a:ea typeface="宋体" charset="-122"/>
                <a:sym typeface="Symbol" pitchFamily="18" charset="2"/>
              </a:rPr>
              <a:t>)    </a:t>
            </a:r>
            <a:r>
              <a:rPr lang="en-US" altLang="zh-CN" sz="2000" b="1" baseline="-25000" dirty="0">
                <a:solidFill>
                  <a:srgbClr val="0000FF"/>
                </a:solidFill>
                <a:latin typeface="Comic Sans MS" pitchFamily="66" charset="0"/>
                <a:ea typeface="宋体" charset="-122"/>
                <a:sym typeface="Symbol" pitchFamily="18" charset="2"/>
              </a:rPr>
              <a:t>R2 </a:t>
            </a:r>
            <a:r>
              <a:rPr lang="en-US" altLang="zh-CN" sz="2000" b="1" dirty="0">
                <a:solidFill>
                  <a:srgbClr val="0000FF"/>
                </a:solidFill>
                <a:latin typeface="Comic Sans MS" pitchFamily="66" charset="0"/>
                <a:ea typeface="宋体" charset="-122"/>
                <a:sym typeface="Symbol" pitchFamily="18" charset="2"/>
              </a:rPr>
              <a:t>(</a:t>
            </a:r>
            <a:r>
              <a:rPr lang="en-US" altLang="zh-CN" sz="2000" b="1" i="1" dirty="0">
                <a:solidFill>
                  <a:srgbClr val="0000FF"/>
                </a:solidFill>
                <a:latin typeface="Comic Sans MS" pitchFamily="66" charset="0"/>
                <a:ea typeface="宋体" charset="-122"/>
                <a:sym typeface="Symbol" pitchFamily="18" charset="2"/>
              </a:rPr>
              <a:t>r</a:t>
            </a:r>
            <a:r>
              <a:rPr lang="en-US" altLang="zh-CN" sz="2000" b="1" dirty="0">
                <a:solidFill>
                  <a:srgbClr val="0000FF"/>
                </a:solidFill>
                <a:latin typeface="Comic Sans MS" pitchFamily="66" charset="0"/>
                <a:ea typeface="宋体" charset="-122"/>
                <a:sym typeface="Symbol" pitchFamily="18" charset="2"/>
              </a:rPr>
              <a:t>)</a:t>
            </a:r>
            <a:r>
              <a:rPr lang="en-US" altLang="zh-CN" sz="2000" b="1" dirty="0">
                <a:latin typeface="Comic Sans MS" pitchFamily="66" charset="0"/>
                <a:ea typeface="宋体" charset="-122"/>
                <a:sym typeface="Symbol" pitchFamily="18" charset="2"/>
              </a:rPr>
              <a:t> </a:t>
            </a:r>
          </a:p>
          <a:p>
            <a:pPr>
              <a:spcBef>
                <a:spcPts val="0"/>
              </a:spcBef>
              <a:tabLst>
                <a:tab pos="2292350" algn="l"/>
                <a:tab pos="2976563" algn="l"/>
              </a:tabLst>
            </a:pPr>
            <a:r>
              <a:rPr lang="en-US" altLang="zh-CN" sz="2000" b="1" dirty="0">
                <a:solidFill>
                  <a:srgbClr val="FF0000"/>
                </a:solidFill>
                <a:latin typeface="Comic Sans MS" pitchFamily="66" charset="0"/>
                <a:ea typeface="宋体" charset="-122"/>
              </a:rPr>
              <a:t>Theorem:</a:t>
            </a:r>
            <a:r>
              <a:rPr lang="en-US" altLang="zh-CN" sz="2000" b="1" dirty="0">
                <a:latin typeface="Comic Sans MS" pitchFamily="66" charset="0"/>
                <a:ea typeface="宋体" charset="-122"/>
              </a:rPr>
              <a:t> A decomposition of </a:t>
            </a:r>
            <a:r>
              <a:rPr lang="en-US" altLang="zh-CN" sz="2000" b="1" dirty="0">
                <a:solidFill>
                  <a:srgbClr val="1F07CF"/>
                </a:solidFill>
                <a:latin typeface="Comic Sans MS" pitchFamily="66" charset="0"/>
                <a:ea typeface="宋体" charset="-122"/>
              </a:rPr>
              <a:t>R</a:t>
            </a:r>
            <a:r>
              <a:rPr lang="en-US" altLang="zh-CN" sz="2000" b="1" dirty="0">
                <a:latin typeface="Comic Sans MS" pitchFamily="66" charset="0"/>
                <a:ea typeface="宋体" charset="-122"/>
              </a:rPr>
              <a:t> into </a:t>
            </a:r>
            <a:r>
              <a:rPr kumimoji="0" lang="en-US" altLang="zh-CN" sz="2000" b="1" i="1" dirty="0">
                <a:solidFill>
                  <a:srgbClr val="1F07CF"/>
                </a:solidFill>
                <a:latin typeface="Comic Sans MS" pitchFamily="66" charset="0"/>
                <a:ea typeface="宋体" charset="-122"/>
              </a:rPr>
              <a:t>R</a:t>
            </a:r>
            <a:r>
              <a:rPr kumimoji="0" lang="en-US" altLang="zh-CN" sz="2000" b="1" baseline="-25000" dirty="0">
                <a:solidFill>
                  <a:srgbClr val="1F07CF"/>
                </a:solidFill>
                <a:latin typeface="Comic Sans MS" pitchFamily="66" charset="0"/>
                <a:ea typeface="宋体" charset="-122"/>
              </a:rPr>
              <a:t>1</a:t>
            </a:r>
            <a:r>
              <a:rPr kumimoji="0" lang="en-US" altLang="zh-CN" sz="2000" b="1" dirty="0">
                <a:latin typeface="Comic Sans MS" pitchFamily="66" charset="0"/>
                <a:ea typeface="宋体" charset="-122"/>
              </a:rPr>
              <a:t> and </a:t>
            </a:r>
            <a:r>
              <a:rPr kumimoji="0" lang="en-US" altLang="zh-CN" sz="2000" b="1" i="1" dirty="0">
                <a:solidFill>
                  <a:srgbClr val="1F07CF"/>
                </a:solidFill>
                <a:latin typeface="Comic Sans MS" pitchFamily="66" charset="0"/>
                <a:ea typeface="宋体" charset="-122"/>
              </a:rPr>
              <a:t>R</a:t>
            </a:r>
            <a:r>
              <a:rPr kumimoji="0" lang="en-US" altLang="zh-CN" sz="2000" b="1" baseline="-25000" dirty="0">
                <a:solidFill>
                  <a:srgbClr val="1F07CF"/>
                </a:solidFill>
                <a:latin typeface="Comic Sans MS" pitchFamily="66" charset="0"/>
                <a:ea typeface="宋体" charset="-122"/>
              </a:rPr>
              <a:t>2</a:t>
            </a:r>
            <a:r>
              <a:rPr kumimoji="0" lang="en-US" altLang="zh-CN" sz="2000" b="1" dirty="0">
                <a:latin typeface="Comic Sans MS" pitchFamily="66" charset="0"/>
                <a:ea typeface="宋体" charset="-122"/>
              </a:rPr>
              <a:t> is </a:t>
            </a:r>
            <a:r>
              <a:rPr kumimoji="0" lang="en-US" altLang="zh-CN" sz="2000" b="1" dirty="0">
                <a:solidFill>
                  <a:srgbClr val="FF0000"/>
                </a:solidFill>
                <a:latin typeface="Comic Sans MS" pitchFamily="66" charset="0"/>
                <a:ea typeface="宋体" charset="-122"/>
              </a:rPr>
              <a:t>lossless join</a:t>
            </a:r>
            <a:r>
              <a:rPr kumimoji="0" lang="en-US" altLang="zh-CN" sz="2000" b="1" dirty="0">
                <a:latin typeface="Comic Sans MS" pitchFamily="66" charset="0"/>
                <a:ea typeface="宋体" charset="-122"/>
              </a:rPr>
              <a:t> </a:t>
            </a:r>
            <a:r>
              <a:rPr kumimoji="0" lang="en-US" altLang="zh-CN" sz="2000" b="1" dirty="0" err="1">
                <a:solidFill>
                  <a:srgbClr val="0000FF"/>
                </a:solidFill>
                <a:latin typeface="Comic Sans MS" pitchFamily="66" charset="0"/>
                <a:ea typeface="宋体" charset="-122"/>
              </a:rPr>
              <a:t>iff</a:t>
            </a:r>
            <a:r>
              <a:rPr kumimoji="0" lang="en-US" altLang="zh-CN" sz="2000" b="1" dirty="0">
                <a:solidFill>
                  <a:srgbClr val="0000FF"/>
                </a:solidFill>
                <a:latin typeface="Comic Sans MS" pitchFamily="66" charset="0"/>
                <a:ea typeface="宋体" charset="-122"/>
              </a:rPr>
              <a:t> </a:t>
            </a:r>
            <a:r>
              <a:rPr kumimoji="0" lang="en-US" altLang="zh-CN" sz="2000" b="1" dirty="0">
                <a:solidFill>
                  <a:srgbClr val="00B050"/>
                </a:solidFill>
                <a:latin typeface="Comic Sans MS" pitchFamily="66" charset="0"/>
                <a:ea typeface="宋体" charset="-122"/>
              </a:rPr>
              <a:t>at</a:t>
            </a:r>
            <a:r>
              <a:rPr lang="en-US" altLang="zh-CN" sz="2000" b="1" dirty="0">
                <a:solidFill>
                  <a:srgbClr val="00B050"/>
                </a:solidFill>
                <a:latin typeface="Comic Sans MS" pitchFamily="66" charset="0"/>
                <a:ea typeface="宋体" charset="-122"/>
              </a:rPr>
              <a:t> least one of</a:t>
            </a:r>
            <a:r>
              <a:rPr lang="en-US" altLang="zh-CN" sz="2000" b="1" dirty="0">
                <a:solidFill>
                  <a:srgbClr val="CC0099"/>
                </a:solidFill>
                <a:latin typeface="Comic Sans MS" pitchFamily="66" charset="0"/>
                <a:ea typeface="宋体" charset="-122"/>
              </a:rPr>
              <a:t> </a:t>
            </a:r>
            <a:r>
              <a:rPr lang="en-US" altLang="zh-CN" sz="2000" b="1" dirty="0">
                <a:latin typeface="Comic Sans MS" pitchFamily="66" charset="0"/>
                <a:ea typeface="宋体" charset="-122"/>
              </a:rPr>
              <a:t>the following dependencies is in </a:t>
            </a:r>
            <a:r>
              <a:rPr lang="en-US" altLang="zh-CN" sz="2000" b="1" dirty="0">
                <a:solidFill>
                  <a:srgbClr val="1F07CF"/>
                </a:solidFill>
                <a:latin typeface="Comic Sans MS" pitchFamily="66" charset="0"/>
                <a:ea typeface="宋体" charset="-122"/>
              </a:rPr>
              <a:t>F</a:t>
            </a:r>
            <a:r>
              <a:rPr lang="en-US" altLang="zh-CN" sz="2000" b="1" baseline="30000" dirty="0">
                <a:solidFill>
                  <a:srgbClr val="1F07CF"/>
                </a:solidFill>
                <a:latin typeface="Comic Sans MS" pitchFamily="66" charset="0"/>
                <a:ea typeface="宋体" charset="-122"/>
              </a:rPr>
              <a:t>+</a:t>
            </a:r>
            <a:r>
              <a:rPr lang="en-US" altLang="zh-CN" sz="2000" b="1" dirty="0">
                <a:latin typeface="Comic Sans MS" pitchFamily="66" charset="0"/>
                <a:ea typeface="宋体" charset="-122"/>
              </a:rPr>
              <a:t>:</a:t>
            </a:r>
          </a:p>
          <a:p>
            <a:pPr lvl="1">
              <a:spcBef>
                <a:spcPts val="0"/>
              </a:spcBef>
              <a:tabLst>
                <a:tab pos="2292350" algn="l"/>
                <a:tab pos="2976563" algn="l"/>
              </a:tabLst>
            </a:pP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1</a:t>
            </a:r>
            <a:r>
              <a:rPr lang="en-US" altLang="zh-CN" b="1" dirty="0">
                <a:solidFill>
                  <a:srgbClr val="0000FF"/>
                </a:solidFill>
                <a:latin typeface="Comic Sans MS" pitchFamily="66" charset="0"/>
                <a:ea typeface="宋体" charset="-122"/>
              </a:rPr>
              <a:t> </a:t>
            </a:r>
            <a:r>
              <a:rPr lang="en-US" altLang="zh-CN" b="1" dirty="0">
                <a:solidFill>
                  <a:srgbClr val="0000FF"/>
                </a:solidFill>
                <a:latin typeface="Comic Sans MS" pitchFamily="66" charset="0"/>
                <a:ea typeface="宋体" charset="-122"/>
                <a:sym typeface="Symbol" pitchFamily="18" charset="2"/>
              </a:rPr>
              <a:t> </a:t>
            </a: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2</a:t>
            </a:r>
            <a:r>
              <a:rPr lang="en-US" altLang="zh-CN" b="1" dirty="0">
                <a:solidFill>
                  <a:srgbClr val="0000FF"/>
                </a:solidFill>
                <a:latin typeface="Comic Sans MS" pitchFamily="66" charset="0"/>
                <a:ea typeface="宋体" charset="-122"/>
              </a:rPr>
              <a:t> </a:t>
            </a:r>
            <a:r>
              <a:rPr lang="en-US" altLang="zh-CN" b="1" dirty="0">
                <a:solidFill>
                  <a:srgbClr val="0000FF"/>
                </a:solidFill>
                <a:latin typeface="Comic Sans MS" pitchFamily="66" charset="0"/>
                <a:ea typeface="宋体" charset="-122"/>
                <a:sym typeface="Symbol" pitchFamily="18" charset="2"/>
              </a:rPr>
              <a:t></a:t>
            </a:r>
            <a:r>
              <a:rPr lang="en-US" altLang="zh-CN" b="1" dirty="0">
                <a:solidFill>
                  <a:srgbClr val="0000FF"/>
                </a:solidFill>
                <a:latin typeface="Comic Sans MS" pitchFamily="66" charset="0"/>
                <a:ea typeface="宋体" charset="-122"/>
                <a:sym typeface="Monotype Sorts" pitchFamily="96" charset="2"/>
              </a:rPr>
              <a:t> </a:t>
            </a: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1</a:t>
            </a:r>
          </a:p>
          <a:p>
            <a:pPr lvl="1">
              <a:spcBef>
                <a:spcPts val="0"/>
              </a:spcBef>
              <a:tabLst>
                <a:tab pos="2292350" algn="l"/>
                <a:tab pos="2976563" algn="l"/>
              </a:tabLst>
            </a:pP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1</a:t>
            </a:r>
            <a:r>
              <a:rPr lang="en-US" altLang="zh-CN" b="1" dirty="0">
                <a:solidFill>
                  <a:srgbClr val="0000FF"/>
                </a:solidFill>
                <a:latin typeface="Comic Sans MS" pitchFamily="66" charset="0"/>
                <a:ea typeface="宋体" charset="-122"/>
              </a:rPr>
              <a:t> </a:t>
            </a:r>
            <a:r>
              <a:rPr lang="en-US" altLang="zh-CN" b="1" dirty="0">
                <a:solidFill>
                  <a:srgbClr val="0000FF"/>
                </a:solidFill>
                <a:latin typeface="Comic Sans MS" pitchFamily="66" charset="0"/>
                <a:ea typeface="宋体" charset="-122"/>
                <a:sym typeface="Symbol" pitchFamily="18" charset="2"/>
              </a:rPr>
              <a:t> </a:t>
            </a: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2</a:t>
            </a:r>
            <a:r>
              <a:rPr lang="en-US" altLang="zh-CN" b="1" dirty="0">
                <a:solidFill>
                  <a:srgbClr val="0000FF"/>
                </a:solidFill>
                <a:latin typeface="Comic Sans MS" pitchFamily="66" charset="0"/>
                <a:ea typeface="宋体" charset="-122"/>
              </a:rPr>
              <a:t> </a:t>
            </a:r>
            <a:r>
              <a:rPr lang="en-US" altLang="zh-CN" b="1" dirty="0">
                <a:solidFill>
                  <a:srgbClr val="0000FF"/>
                </a:solidFill>
                <a:latin typeface="Comic Sans MS" pitchFamily="66" charset="0"/>
                <a:ea typeface="宋体" charset="-122"/>
                <a:sym typeface="Symbol" pitchFamily="18" charset="2"/>
              </a:rPr>
              <a:t></a:t>
            </a:r>
            <a:r>
              <a:rPr lang="en-US" altLang="zh-CN" b="1" dirty="0">
                <a:solidFill>
                  <a:srgbClr val="0000FF"/>
                </a:solidFill>
                <a:latin typeface="Comic Sans MS" pitchFamily="66" charset="0"/>
                <a:ea typeface="宋体" charset="-122"/>
                <a:sym typeface="Monotype Sorts" pitchFamily="96" charset="2"/>
              </a:rPr>
              <a:t> </a:t>
            </a:r>
            <a:r>
              <a:rPr lang="en-US" altLang="zh-CN" b="1" i="1" dirty="0">
                <a:solidFill>
                  <a:srgbClr val="0000FF"/>
                </a:solidFill>
                <a:latin typeface="Comic Sans MS" pitchFamily="66" charset="0"/>
                <a:ea typeface="宋体" charset="-122"/>
              </a:rPr>
              <a:t>R</a:t>
            </a:r>
            <a:r>
              <a:rPr lang="en-US" altLang="zh-CN" b="1" baseline="-25000" dirty="0">
                <a:solidFill>
                  <a:srgbClr val="0000FF"/>
                </a:solidFill>
                <a:latin typeface="Comic Sans MS" pitchFamily="66" charset="0"/>
                <a:ea typeface="宋体" charset="-122"/>
              </a:rPr>
              <a:t>2</a:t>
            </a:r>
            <a:endParaRPr lang="zh-CN" altLang="en-US" b="1" dirty="0">
              <a:solidFill>
                <a:srgbClr val="0000FF"/>
              </a:solidFill>
              <a:latin typeface="Comic Sans MS" pitchFamily="66" charset="0"/>
              <a:ea typeface="宋体" charset="-122"/>
              <a:sym typeface="Symbol" pitchFamily="18" charset="2"/>
            </a:endParaRPr>
          </a:p>
        </p:txBody>
      </p:sp>
      <p:sp>
        <p:nvSpPr>
          <p:cNvPr id="53254" name="Freeform 4"/>
          <p:cNvSpPr>
            <a:spLocks/>
          </p:cNvSpPr>
          <p:nvPr/>
        </p:nvSpPr>
        <p:spPr bwMode="auto">
          <a:xfrm>
            <a:off x="3872682" y="3247157"/>
            <a:ext cx="195262" cy="116681"/>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3137623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C2773-1FFB-4E25-8839-44E44BA6C9DD}"/>
              </a:ext>
            </a:extLst>
          </p:cNvPr>
          <p:cNvSpPr>
            <a:spLocks noGrp="1"/>
          </p:cNvSpPr>
          <p:nvPr>
            <p:ph type="title"/>
          </p:nvPr>
        </p:nvSpPr>
        <p:spPr/>
        <p:txBody>
          <a:bodyPr/>
          <a:lstStyle/>
          <a:p>
            <a:pPr algn="ctr"/>
            <a:r>
              <a:rPr lang="en-US" altLang="zh-CN" sz="2800" dirty="0">
                <a:latin typeface="Comic Sans MS" pitchFamily="66" charset="0"/>
              </a:rPr>
              <a:t>Example of Non Lossless-Join Decomposition </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2637397D-10B8-4752-8117-0B95B657FDC0}"/>
              </a:ext>
            </a:extLst>
          </p:cNvPr>
          <p:cNvSpPr>
            <a:spLocks noGrp="1"/>
          </p:cNvSpPr>
          <p:nvPr>
            <p:ph idx="1"/>
          </p:nvPr>
        </p:nvSpPr>
        <p:spPr>
          <a:xfrm>
            <a:off x="251520" y="789552"/>
            <a:ext cx="8712968" cy="4158461"/>
          </a:xfrm>
        </p:spPr>
        <p:txBody>
          <a:bodyPr/>
          <a:lstStyle/>
          <a:p>
            <a:r>
              <a:rPr lang="en-US" altLang="zh-CN" sz="2000" b="1" dirty="0">
                <a:latin typeface="Comic Sans MS" pitchFamily="66" charset="0"/>
              </a:rPr>
              <a:t>Decomposition of </a:t>
            </a:r>
            <a:r>
              <a:rPr lang="en-US" altLang="zh-CN" sz="2000" b="1" dirty="0">
                <a:solidFill>
                  <a:srgbClr val="1F07CF"/>
                </a:solidFill>
                <a:latin typeface="Comic Sans MS" pitchFamily="66" charset="0"/>
              </a:rPr>
              <a:t>R = (A, B, C), </a:t>
            </a:r>
            <a:r>
              <a:rPr lang="en-US" altLang="zh-CN" sz="2000" b="1" i="1" dirty="0">
                <a:solidFill>
                  <a:srgbClr val="00B050"/>
                </a:solidFill>
                <a:latin typeface="Comic Sans MS" pitchFamily="66" charset="0"/>
                <a:ea typeface="宋体" charset="-122"/>
              </a:rPr>
              <a:t>F = {A </a:t>
            </a:r>
            <a:r>
              <a:rPr lang="en-US" altLang="zh-CN" sz="2000" b="1" dirty="0">
                <a:solidFill>
                  <a:srgbClr val="00B050"/>
                </a:solidFill>
                <a:latin typeface="Comic Sans MS" pitchFamily="66" charset="0"/>
                <a:ea typeface="宋体" charset="-122"/>
                <a:sym typeface="Symbol" pitchFamily="18" charset="2"/>
              </a:rPr>
              <a:t></a:t>
            </a:r>
            <a:r>
              <a:rPr lang="en-US" altLang="zh-CN" sz="2000" b="1" dirty="0">
                <a:solidFill>
                  <a:srgbClr val="00B050"/>
                </a:solidFill>
                <a:latin typeface="Comic Sans MS" pitchFamily="66" charset="0"/>
                <a:ea typeface="宋体" charset="-122"/>
                <a:sym typeface="Monotype Sorts" pitchFamily="96" charset="2"/>
              </a:rPr>
              <a:t> </a:t>
            </a:r>
            <a:r>
              <a:rPr lang="en-US" altLang="zh-CN" sz="2000" b="1" i="1" dirty="0">
                <a:solidFill>
                  <a:srgbClr val="00B050"/>
                </a:solidFill>
                <a:latin typeface="Comic Sans MS" pitchFamily="66" charset="0"/>
                <a:ea typeface="宋体" charset="-122"/>
                <a:sym typeface="Monotype Sorts" pitchFamily="96" charset="2"/>
              </a:rPr>
              <a:t>C, B </a:t>
            </a:r>
            <a:r>
              <a:rPr lang="en-US" altLang="zh-CN" sz="2000" b="1" dirty="0">
                <a:solidFill>
                  <a:srgbClr val="00B050"/>
                </a:solidFill>
                <a:latin typeface="Comic Sans MS" pitchFamily="66" charset="0"/>
                <a:ea typeface="宋体" charset="-122"/>
                <a:sym typeface="Symbol" pitchFamily="18" charset="2"/>
              </a:rPr>
              <a:t></a:t>
            </a:r>
            <a:r>
              <a:rPr lang="en-US" altLang="zh-CN" sz="2000" b="1" dirty="0">
                <a:solidFill>
                  <a:srgbClr val="00B050"/>
                </a:solidFill>
                <a:latin typeface="Comic Sans MS" pitchFamily="66" charset="0"/>
                <a:ea typeface="宋体" charset="-122"/>
                <a:sym typeface="Monotype Sorts" pitchFamily="96" charset="2"/>
              </a:rPr>
              <a:t> </a:t>
            </a:r>
            <a:r>
              <a:rPr lang="en-US" altLang="zh-CN" sz="2000" b="1" i="1" dirty="0">
                <a:solidFill>
                  <a:srgbClr val="00B050"/>
                </a:solidFill>
                <a:latin typeface="Comic Sans MS" pitchFamily="66" charset="0"/>
                <a:ea typeface="宋体" charset="-122"/>
                <a:sym typeface="Monotype Sorts" pitchFamily="96" charset="2"/>
              </a:rPr>
              <a:t>C)</a:t>
            </a:r>
            <a:endParaRPr lang="en-US" altLang="zh-CN" sz="2000" b="1" dirty="0">
              <a:solidFill>
                <a:srgbClr val="00B050"/>
              </a:solidFill>
              <a:latin typeface="Comic Sans MS" pitchFamily="66" charset="0"/>
            </a:endParaRPr>
          </a:p>
          <a:p>
            <a:pPr marL="457200" lvl="1" indent="0">
              <a:buNone/>
            </a:pPr>
            <a:r>
              <a:rPr lang="pt-BR" altLang="zh-CN" b="1" i="1" kern="1200" dirty="0">
                <a:solidFill>
                  <a:srgbClr val="0000FF"/>
                </a:solidFill>
                <a:latin typeface="Comic Sans MS" panose="030F0702030302020204" pitchFamily="66" charset="0"/>
                <a:ea typeface="宋体" charset="-122"/>
                <a:cs typeface="+mn-cs"/>
              </a:rPr>
              <a:t>R1 = (A,</a:t>
            </a:r>
            <a:r>
              <a:rPr lang="pt-BR" altLang="zh-CN" b="1" i="1" kern="1200" dirty="0">
                <a:solidFill>
                  <a:srgbClr val="FF0000"/>
                </a:solidFill>
                <a:latin typeface="Comic Sans MS" panose="030F0702030302020204" pitchFamily="66" charset="0"/>
                <a:ea typeface="宋体" charset="-122"/>
                <a:cs typeface="+mn-cs"/>
              </a:rPr>
              <a:t>C</a:t>
            </a:r>
            <a:r>
              <a:rPr lang="pt-BR" altLang="zh-CN" b="1" i="1" kern="1200" dirty="0">
                <a:solidFill>
                  <a:srgbClr val="0000FF"/>
                </a:solidFill>
                <a:latin typeface="Comic Sans MS" panose="030F0702030302020204" pitchFamily="66" charset="0"/>
                <a:ea typeface="宋体" charset="-122"/>
                <a:cs typeface="+mn-cs"/>
              </a:rPr>
              <a:t>), R2 = (B,</a:t>
            </a:r>
            <a:r>
              <a:rPr lang="pt-BR" altLang="zh-CN" b="1" i="1" kern="1200" dirty="0">
                <a:solidFill>
                  <a:srgbClr val="FF0000"/>
                </a:solidFill>
                <a:latin typeface="Comic Sans MS" panose="030F0702030302020204" pitchFamily="66" charset="0"/>
                <a:ea typeface="宋体" charset="-122"/>
                <a:cs typeface="+mn-cs"/>
              </a:rPr>
              <a:t>C</a:t>
            </a:r>
            <a:r>
              <a:rPr lang="pt-BR" altLang="zh-CN" b="1" i="1" kern="1200" dirty="0">
                <a:solidFill>
                  <a:srgbClr val="0000FF"/>
                </a:solidFill>
                <a:latin typeface="Comic Sans MS" panose="030F0702030302020204" pitchFamily="66" charset="0"/>
                <a:ea typeface="宋体" charset="-122"/>
                <a:cs typeface="+mn-cs"/>
              </a:rPr>
              <a:t>)</a:t>
            </a:r>
            <a:endParaRPr lang="zh-CN" altLang="en-US" b="1" i="1" kern="1200" dirty="0">
              <a:solidFill>
                <a:srgbClr val="0000FF"/>
              </a:solidFill>
              <a:latin typeface="Comic Sans MS" panose="030F0702030302020204" pitchFamily="66" charset="0"/>
              <a:ea typeface="宋体" charset="-122"/>
              <a:cs typeface="+mn-cs"/>
            </a:endParaRPr>
          </a:p>
        </p:txBody>
      </p:sp>
      <p:graphicFrame>
        <p:nvGraphicFramePr>
          <p:cNvPr id="4" name="表格 3">
            <a:extLst>
              <a:ext uri="{FF2B5EF4-FFF2-40B4-BE49-F238E27FC236}">
                <a16:creationId xmlns:a16="http://schemas.microsoft.com/office/drawing/2014/main" id="{59265602-0DE7-4D7E-8BF7-BF19E14D3490}"/>
              </a:ext>
            </a:extLst>
          </p:cNvPr>
          <p:cNvGraphicFramePr>
            <a:graphicFrameLocks noGrp="1"/>
          </p:cNvGraphicFramePr>
          <p:nvPr/>
        </p:nvGraphicFramePr>
        <p:xfrm>
          <a:off x="1400555" y="1981061"/>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p:graphicFrame>
        <p:nvGraphicFramePr>
          <p:cNvPr id="5" name="表格 4">
            <a:extLst>
              <a:ext uri="{FF2B5EF4-FFF2-40B4-BE49-F238E27FC236}">
                <a16:creationId xmlns:a16="http://schemas.microsoft.com/office/drawing/2014/main" id="{B43025B9-98B7-4C4C-9F58-F2AEE5F383ED}"/>
              </a:ext>
            </a:extLst>
          </p:cNvPr>
          <p:cNvGraphicFramePr>
            <a:graphicFrameLocks noGrp="1"/>
          </p:cNvGraphicFramePr>
          <p:nvPr>
            <p:extLst>
              <p:ext uri="{D42A27DB-BD31-4B8C-83A1-F6EECF244321}">
                <p14:modId xmlns:p14="http://schemas.microsoft.com/office/powerpoint/2010/main" val="3737860201"/>
              </p:ext>
            </p:extLst>
          </p:nvPr>
        </p:nvGraphicFramePr>
        <p:xfrm>
          <a:off x="3915898" y="2050177"/>
          <a:ext cx="667941" cy="84582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p:graphicFrame>
        <p:nvGraphicFramePr>
          <p:cNvPr id="6" name="表格 5">
            <a:extLst>
              <a:ext uri="{FF2B5EF4-FFF2-40B4-BE49-F238E27FC236}">
                <a16:creationId xmlns:a16="http://schemas.microsoft.com/office/drawing/2014/main" id="{340DB12A-CE85-4389-BC06-C28B531238A1}"/>
              </a:ext>
            </a:extLst>
          </p:cNvPr>
          <p:cNvGraphicFramePr>
            <a:graphicFrameLocks noGrp="1"/>
          </p:cNvGraphicFramePr>
          <p:nvPr>
            <p:extLst>
              <p:ext uri="{D42A27DB-BD31-4B8C-83A1-F6EECF244321}">
                <p14:modId xmlns:p14="http://schemas.microsoft.com/office/powerpoint/2010/main" val="2766237110"/>
              </p:ext>
            </p:extLst>
          </p:nvPr>
        </p:nvGraphicFramePr>
        <p:xfrm>
          <a:off x="5054997" y="2055093"/>
          <a:ext cx="669131" cy="845820"/>
        </p:xfrm>
        <a:graphic>
          <a:graphicData uri="http://schemas.openxmlformats.org/drawingml/2006/table">
            <a:tbl>
              <a:tblPr/>
              <a:tblGrid>
                <a:gridCol w="334566">
                  <a:extLst>
                    <a:ext uri="{9D8B030D-6E8A-4147-A177-3AD203B41FA5}">
                      <a16:colId xmlns:a16="http://schemas.microsoft.com/office/drawing/2014/main" val="20000"/>
                    </a:ext>
                  </a:extLst>
                </a:gridCol>
                <a:gridCol w="334565">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0D2496-9DF8-47A2-B479-26D6B7380C96}"/>
                  </a:ext>
                </a:extLst>
              </p:cNvPr>
              <p:cNvSpPr txBox="1"/>
              <p:nvPr/>
            </p:nvSpPr>
            <p:spPr>
              <a:xfrm>
                <a:off x="1559318" y="1687909"/>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7" name="文本框 6">
                <a:extLst>
                  <a:ext uri="{FF2B5EF4-FFF2-40B4-BE49-F238E27FC236}">
                    <a16:creationId xmlns:a16="http://schemas.microsoft.com/office/drawing/2014/main" xmlns="" xmlns:a14="http://schemas.microsoft.com/office/drawing/2010/main" id="{5F0D2496-9DF8-47A2-B479-26D6B7380C96}"/>
                  </a:ext>
                </a:extLst>
              </p:cNvPr>
              <p:cNvSpPr txBox="1">
                <a:spLocks noRot="1" noChangeAspect="1" noMove="1" noResize="1" noEditPoints="1" noAdjustHandles="1" noChangeArrowheads="1" noChangeShapeType="1" noTextEdit="1"/>
              </p:cNvSpPr>
              <p:nvPr/>
            </p:nvSpPr>
            <p:spPr>
              <a:xfrm>
                <a:off x="1559318" y="1687909"/>
                <a:ext cx="648072" cy="30777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F69F45-2DB4-4A81-92FA-B4DEE6FCFE2E}"/>
                  </a:ext>
                </a:extLst>
              </p:cNvPr>
              <p:cNvSpPr txBox="1"/>
              <p:nvPr/>
            </p:nvSpPr>
            <p:spPr>
              <a:xfrm>
                <a:off x="3851920"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8" name="文本框 7">
                <a:extLst>
                  <a:ext uri="{FF2B5EF4-FFF2-40B4-BE49-F238E27FC236}">
                    <a16:creationId xmlns:a16="http://schemas.microsoft.com/office/drawing/2014/main" id="{B3F69F45-2DB4-4A81-92FA-B4DEE6FCFE2E}"/>
                  </a:ext>
                </a:extLst>
              </p:cNvPr>
              <p:cNvSpPr txBox="1">
                <a:spLocks noRot="1" noChangeAspect="1" noMove="1" noResize="1" noEditPoints="1" noAdjustHandles="1" noChangeArrowheads="1" noChangeShapeType="1" noTextEdit="1"/>
              </p:cNvSpPr>
              <p:nvPr/>
            </p:nvSpPr>
            <p:spPr>
              <a:xfrm>
                <a:off x="3851920" y="1733733"/>
                <a:ext cx="648072" cy="317203"/>
              </a:xfrm>
              <a:prstGeom prst="rect">
                <a:avLst/>
              </a:prstGeom>
              <a:blipFill>
                <a:blip r:embed="rId4"/>
                <a:stretch>
                  <a:fillRect r="-16981"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32C0A1-A357-4CDC-9411-F1ECDD149F31}"/>
                  </a:ext>
                </a:extLst>
              </p:cNvPr>
              <p:cNvSpPr txBox="1"/>
              <p:nvPr/>
            </p:nvSpPr>
            <p:spPr>
              <a:xfrm>
                <a:off x="5054997"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9" name="文本框 8">
                <a:extLst>
                  <a:ext uri="{FF2B5EF4-FFF2-40B4-BE49-F238E27FC236}">
                    <a16:creationId xmlns:a16="http://schemas.microsoft.com/office/drawing/2014/main" id="{DA32C0A1-A357-4CDC-9411-F1ECDD149F31}"/>
                  </a:ext>
                </a:extLst>
              </p:cNvPr>
              <p:cNvSpPr txBox="1">
                <a:spLocks noRot="1" noChangeAspect="1" noMove="1" noResize="1" noEditPoints="1" noAdjustHandles="1" noChangeArrowheads="1" noChangeShapeType="1" noTextEdit="1"/>
              </p:cNvSpPr>
              <p:nvPr/>
            </p:nvSpPr>
            <p:spPr>
              <a:xfrm>
                <a:off x="5054997" y="1733733"/>
                <a:ext cx="648072" cy="317203"/>
              </a:xfrm>
              <a:prstGeom prst="rect">
                <a:avLst/>
              </a:prstGeom>
              <a:blipFill>
                <a:blip r:embed="rId5"/>
                <a:stretch>
                  <a:fillRect r="-17757" b="-5769"/>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054C8443-12CC-485A-A73F-590FB30CDD4B}"/>
              </a:ext>
            </a:extLst>
          </p:cNvPr>
          <p:cNvGraphicFramePr>
            <a:graphicFrameLocks noGrp="1"/>
          </p:cNvGraphicFramePr>
          <p:nvPr/>
        </p:nvGraphicFramePr>
        <p:xfrm>
          <a:off x="2987824" y="3507854"/>
          <a:ext cx="973931" cy="1422795"/>
        </p:xfrm>
        <a:graphic>
          <a:graphicData uri="http://schemas.openxmlformats.org/drawingml/2006/table">
            <a:tbl>
              <a:tblPr/>
              <a:tblGrid>
                <a:gridCol w="325041">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5040">
                  <a:extLst>
                    <a:ext uri="{9D8B030D-6E8A-4147-A177-3AD203B41FA5}">
                      <a16:colId xmlns:a16="http://schemas.microsoft.com/office/drawing/2014/main" val="20002"/>
                    </a:ext>
                  </a:extLst>
                </a:gridCol>
              </a:tblGrid>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4"/>
                  </a:ext>
                </a:extLst>
              </a:tr>
            </a:tbl>
          </a:graphicData>
        </a:graphic>
      </p:graphicFrame>
      <p:sp>
        <p:nvSpPr>
          <p:cNvPr id="11" name="Rounded Rectangle 27">
            <a:extLst>
              <a:ext uri="{FF2B5EF4-FFF2-40B4-BE49-F238E27FC236}">
                <a16:creationId xmlns:a16="http://schemas.microsoft.com/office/drawing/2014/main" id="{2C65C845-6116-4A9A-B4C0-1A518DD64158}"/>
              </a:ext>
            </a:extLst>
          </p:cNvPr>
          <p:cNvSpPr>
            <a:spLocks noChangeArrowheads="1"/>
          </p:cNvSpPr>
          <p:nvPr/>
        </p:nvSpPr>
        <p:spPr bwMode="auto">
          <a:xfrm>
            <a:off x="2797920" y="4659982"/>
            <a:ext cx="1342032" cy="288032"/>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a:solidFill>
                <a:srgbClr val="000000"/>
              </a:solidFill>
              <a:latin typeface="Helvetica" panose="020B0604020202020204" pitchFamily="34" charset="0"/>
              <a:ea typeface="宋体" panose="02010600030101010101" pitchFamily="2" charset="-122"/>
            </a:endParaRPr>
          </a:p>
        </p:txBody>
      </p:sp>
      <p:grpSp>
        <p:nvGrpSpPr>
          <p:cNvPr id="12" name="Group 23">
            <a:extLst>
              <a:ext uri="{FF2B5EF4-FFF2-40B4-BE49-F238E27FC236}">
                <a16:creationId xmlns:a16="http://schemas.microsoft.com/office/drawing/2014/main" id="{10AD3CF9-02E3-462E-9625-5C796FAED93C}"/>
              </a:ext>
            </a:extLst>
          </p:cNvPr>
          <p:cNvGrpSpPr>
            <a:grpSpLocks/>
          </p:cNvGrpSpPr>
          <p:nvPr/>
        </p:nvGrpSpPr>
        <p:grpSpPr bwMode="auto">
          <a:xfrm>
            <a:off x="4007338" y="3291251"/>
            <a:ext cx="2233613" cy="434579"/>
            <a:chOff x="212" y="2163"/>
            <a:chExt cx="1876" cy="365"/>
          </a:xfrm>
        </p:grpSpPr>
        <p:sp>
          <p:nvSpPr>
            <p:cNvPr id="13" name="Rectangle 15">
              <a:extLst>
                <a:ext uri="{FF2B5EF4-FFF2-40B4-BE49-F238E27FC236}">
                  <a16:creationId xmlns:a16="http://schemas.microsoft.com/office/drawing/2014/main" id="{799196CD-3401-4172-8CA3-AEE3D6E3F576}"/>
                </a:ext>
              </a:extLst>
            </p:cNvPr>
            <p:cNvSpPr>
              <a:spLocks noChangeArrowheads="1"/>
            </p:cNvSpPr>
            <p:nvPr/>
          </p:nvSpPr>
          <p:spPr bwMode="auto">
            <a:xfrm>
              <a:off x="212" y="2163"/>
              <a:ext cx="18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14" name="Freeform 22">
              <a:extLst>
                <a:ext uri="{FF2B5EF4-FFF2-40B4-BE49-F238E27FC236}">
                  <a16:creationId xmlns:a16="http://schemas.microsoft.com/office/drawing/2014/main" id="{75B92FD3-2D29-4DE7-BCE0-5C9EEF3DFE5F}"/>
                </a:ext>
              </a:extLst>
            </p:cNvPr>
            <p:cNvSpPr>
              <a:spLocks/>
            </p:cNvSpPr>
            <p:nvPr/>
          </p:nvSpPr>
          <p:spPr bwMode="auto">
            <a:xfrm>
              <a:off x="942" y="2279"/>
              <a:ext cx="90" cy="90"/>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grpSp>
      <p:sp>
        <p:nvSpPr>
          <p:cNvPr id="15" name="不等号 14">
            <a:extLst>
              <a:ext uri="{FF2B5EF4-FFF2-40B4-BE49-F238E27FC236}">
                <a16:creationId xmlns:a16="http://schemas.microsoft.com/office/drawing/2014/main" id="{62FFA17E-3246-413A-A1C5-99BF87EDFD82}"/>
              </a:ext>
            </a:extLst>
          </p:cNvPr>
          <p:cNvSpPr/>
          <p:nvPr/>
        </p:nvSpPr>
        <p:spPr>
          <a:xfrm rot="2629609">
            <a:off x="2292736" y="3067048"/>
            <a:ext cx="792088" cy="480951"/>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a:spLocks noChangeArrowheads="1"/>
          </p:cNvSpPr>
          <p:nvPr/>
        </p:nvSpPr>
        <p:spPr bwMode="auto">
          <a:xfrm>
            <a:off x="5724128" y="1131590"/>
            <a:ext cx="33361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2336800" algn="l"/>
                <a:tab pos="3765550" algn="l"/>
              </a:tabLst>
            </a:pPr>
            <a:r>
              <a:rPr lang="en-US" altLang="zh-CN" sz="2000" b="1" i="1" dirty="0">
                <a:solidFill>
                  <a:srgbClr val="0000FF"/>
                </a:solidFill>
                <a:latin typeface="Comic Sans MS" panose="030F0702030302020204" pitchFamily="66" charset="0"/>
              </a:rPr>
              <a:t>R</a:t>
            </a:r>
            <a:r>
              <a:rPr lang="en-US" altLang="zh-CN" sz="2000" b="1" i="1" baseline="-25000" dirty="0">
                <a:solidFill>
                  <a:srgbClr val="0000FF"/>
                </a:solidFill>
                <a:latin typeface="Comic Sans MS" panose="030F0702030302020204" pitchFamily="66" charset="0"/>
              </a:rPr>
              <a:t>1</a:t>
            </a:r>
            <a:r>
              <a:rPr lang="en-US" altLang="zh-CN" sz="2000" b="1" i="1" dirty="0">
                <a:solidFill>
                  <a:srgbClr val="0000FF"/>
                </a:solidFill>
                <a:latin typeface="Comic Sans MS" panose="030F0702030302020204" pitchFamily="66" charset="0"/>
              </a:rPr>
              <a:t> = (A,</a:t>
            </a:r>
            <a:r>
              <a:rPr lang="en-US" altLang="zh-CN" sz="2000" b="1" i="1" dirty="0">
                <a:solidFill>
                  <a:srgbClr val="FF0000"/>
                </a:solidFill>
                <a:latin typeface="Comic Sans MS" panose="030F0702030302020204" pitchFamily="66" charset="0"/>
              </a:rPr>
              <a:t>B</a:t>
            </a:r>
            <a:r>
              <a:rPr lang="en-US" altLang="zh-CN" sz="2000" b="1" i="1" dirty="0">
                <a:solidFill>
                  <a:srgbClr val="0000FF"/>
                </a:solidFill>
                <a:latin typeface="Comic Sans MS" panose="030F0702030302020204" pitchFamily="66" charset="0"/>
              </a:rPr>
              <a:t>)   R</a:t>
            </a:r>
            <a:r>
              <a:rPr lang="en-US" altLang="zh-CN" sz="2000" b="1" baseline="-25000" dirty="0">
                <a:solidFill>
                  <a:srgbClr val="0000FF"/>
                </a:solidFill>
                <a:latin typeface="Comic Sans MS" panose="030F0702030302020204" pitchFamily="66" charset="0"/>
              </a:rPr>
              <a:t>2</a:t>
            </a:r>
            <a:r>
              <a:rPr lang="en-US" altLang="zh-CN" sz="2000" b="1" i="1" dirty="0">
                <a:solidFill>
                  <a:srgbClr val="0000FF"/>
                </a:solidFill>
                <a:latin typeface="Comic Sans MS" panose="030F0702030302020204" pitchFamily="66" charset="0"/>
              </a:rPr>
              <a:t> = (</a:t>
            </a:r>
            <a:r>
              <a:rPr lang="en-US" altLang="zh-CN" sz="2000" b="1" i="1" dirty="0">
                <a:solidFill>
                  <a:srgbClr val="FF0000"/>
                </a:solidFill>
                <a:latin typeface="Comic Sans MS" panose="030F0702030302020204" pitchFamily="66" charset="0"/>
              </a:rPr>
              <a:t>B</a:t>
            </a:r>
            <a:r>
              <a:rPr lang="en-US" altLang="zh-CN" sz="2000" b="1" i="1" dirty="0">
                <a:solidFill>
                  <a:srgbClr val="0000FF"/>
                </a:solidFill>
                <a:latin typeface="Comic Sans MS" panose="030F0702030302020204" pitchFamily="66" charset="0"/>
              </a:rPr>
              <a:t>,C)</a:t>
            </a:r>
            <a:r>
              <a:rPr lang="zh-CN" altLang="en-US" sz="2000" b="1" i="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p:txBody>
      </p:sp>
      <p:graphicFrame>
        <p:nvGraphicFramePr>
          <p:cNvPr id="17" name="表格 16">
            <a:extLst>
              <a:ext uri="{FF2B5EF4-FFF2-40B4-BE49-F238E27FC236}">
                <a16:creationId xmlns:a16="http://schemas.microsoft.com/office/drawing/2014/main" id="{B43025B9-98B7-4C4C-9F58-F2AEE5F383ED}"/>
              </a:ext>
            </a:extLst>
          </p:cNvPr>
          <p:cNvGraphicFramePr>
            <a:graphicFrameLocks noGrp="1"/>
          </p:cNvGraphicFramePr>
          <p:nvPr>
            <p:extLst>
              <p:ext uri="{D42A27DB-BD31-4B8C-83A1-F6EECF244321}">
                <p14:modId xmlns:p14="http://schemas.microsoft.com/office/powerpoint/2010/main" val="1570982743"/>
              </p:ext>
            </p:extLst>
          </p:nvPr>
        </p:nvGraphicFramePr>
        <p:xfrm>
          <a:off x="6280323" y="2088634"/>
          <a:ext cx="667941" cy="105918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8" name="文本框 7">
                <a:extLst>
                  <a:ext uri="{FF2B5EF4-FFF2-40B4-BE49-F238E27FC236}">
                    <a16:creationId xmlns:a16="http://schemas.microsoft.com/office/drawing/2014/main" id="{B3F69F45-2DB4-4A81-92FA-B4DEE6FCFE2E}"/>
                  </a:ext>
                </a:extLst>
              </p:cNvPr>
              <p:cNvSpPr txBox="1"/>
              <p:nvPr/>
            </p:nvSpPr>
            <p:spPr>
              <a:xfrm>
                <a:off x="6156176" y="1707654"/>
                <a:ext cx="864096"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a:rPr>
                            <m:t>𝑩</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18" name="文本框 7">
                <a:extLst>
                  <a:ext uri="{FF2B5EF4-FFF2-40B4-BE49-F238E27FC236}">
                    <a16:creationId xmlns:a16="http://schemas.microsoft.com/office/drawing/2014/main" id="{B3F69F45-2DB4-4A81-92FA-B4DEE6FCFE2E}"/>
                  </a:ext>
                </a:extLst>
              </p:cNvPr>
              <p:cNvSpPr txBox="1">
                <a:spLocks noRot="1" noChangeAspect="1" noMove="1" noResize="1" noEditPoints="1" noAdjustHandles="1" noChangeArrowheads="1" noChangeShapeType="1" noTextEdit="1"/>
              </p:cNvSpPr>
              <p:nvPr/>
            </p:nvSpPr>
            <p:spPr>
              <a:xfrm>
                <a:off x="6156176" y="1707654"/>
                <a:ext cx="864096" cy="317203"/>
              </a:xfrm>
              <a:prstGeom prst="rect">
                <a:avLst/>
              </a:prstGeom>
              <a:blipFill>
                <a:blip r:embed="rId6"/>
                <a:stretch>
                  <a:fillRect b="-5769"/>
                </a:stretch>
              </a:blipFill>
            </p:spPr>
            <p:txBody>
              <a:bodyPr/>
              <a:lstStyle/>
              <a:p>
                <a:r>
                  <a:rPr lang="zh-CN" altLang="en-US">
                    <a:noFill/>
                  </a:rPr>
                  <a:t> </a:t>
                </a:r>
              </a:p>
            </p:txBody>
          </p:sp>
        </mc:Fallback>
      </mc:AlternateContent>
      <p:sp>
        <p:nvSpPr>
          <p:cNvPr id="19" name="Rectangle 15">
            <a:extLst>
              <a:ext uri="{FF2B5EF4-FFF2-40B4-BE49-F238E27FC236}">
                <a16:creationId xmlns:a16="http://schemas.microsoft.com/office/drawing/2014/main" id="{799196CD-3401-4172-8CA3-AEE3D6E3F576}"/>
              </a:ext>
            </a:extLst>
          </p:cNvPr>
          <p:cNvSpPr>
            <a:spLocks noChangeArrowheads="1"/>
          </p:cNvSpPr>
          <p:nvPr/>
        </p:nvSpPr>
        <p:spPr bwMode="auto">
          <a:xfrm>
            <a:off x="6298827" y="3291830"/>
            <a:ext cx="2233613"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zh-CN" altLang="en-US" sz="1500" b="1">
                <a:solidFill>
                  <a:srgbClr val="1F07CF"/>
                </a:solidFill>
                <a:latin typeface="Helvetica" panose="020B0604020202020204" pitchFamily="34" charset="0"/>
                <a:ea typeface="宋体" panose="02010600030101010101" pitchFamily="2" charset="-122"/>
                <a:sym typeface="Symbol" panose="05050102010706020507" pitchFamily="18" charset="2"/>
              </a:rPr>
              <a:t></a:t>
            </a:r>
            <a:r>
              <a:rPr lang="en-US" altLang="zh-CN" sz="1500" b="1" baseline="-2500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(r)      </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20" name="Freeform 22">
            <a:extLst>
              <a:ext uri="{FF2B5EF4-FFF2-40B4-BE49-F238E27FC236}">
                <a16:creationId xmlns:a16="http://schemas.microsoft.com/office/drawing/2014/main" id="{75B92FD3-2D29-4DE7-BCE0-5C9EEF3DFE5F}"/>
              </a:ext>
            </a:extLst>
          </p:cNvPr>
          <p:cNvSpPr>
            <a:spLocks/>
          </p:cNvSpPr>
          <p:nvPr/>
        </p:nvSpPr>
        <p:spPr bwMode="auto">
          <a:xfrm>
            <a:off x="7201148" y="3400698"/>
            <a:ext cx="107156" cy="107156"/>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sp>
        <p:nvSpPr>
          <p:cNvPr id="21" name="TextBox 20"/>
          <p:cNvSpPr txBox="1"/>
          <p:nvPr/>
        </p:nvSpPr>
        <p:spPr>
          <a:xfrm>
            <a:off x="2667096" y="1548538"/>
            <a:ext cx="879040" cy="400110"/>
          </a:xfrm>
          <a:prstGeom prst="rect">
            <a:avLst/>
          </a:prstGeom>
          <a:noFill/>
        </p:spPr>
        <p:txBody>
          <a:bodyPr wrap="square" rtlCol="0">
            <a:spAutoFit/>
          </a:bodyPr>
          <a:lstStyle/>
          <a:p>
            <a:r>
              <a:rPr lang="pt-BR" altLang="zh-CN" sz="2000" b="1" dirty="0">
                <a:solidFill>
                  <a:srgbClr val="FF0000"/>
                </a:solidFill>
                <a:latin typeface="Comic Sans MS" pitchFamily="66" charset="0"/>
              </a:rPr>
              <a:t>lossy</a:t>
            </a:r>
            <a:endParaRPr lang="zh-CN" altLang="en-US" sz="2000" b="1" dirty="0">
              <a:solidFill>
                <a:srgbClr val="FF0000"/>
              </a:solidFill>
            </a:endParaRPr>
          </a:p>
        </p:txBody>
      </p:sp>
      <p:graphicFrame>
        <p:nvGraphicFramePr>
          <p:cNvPr id="22" name="表格 21">
            <a:extLst>
              <a:ext uri="{FF2B5EF4-FFF2-40B4-BE49-F238E27FC236}">
                <a16:creationId xmlns:a16="http://schemas.microsoft.com/office/drawing/2014/main" id="{59265602-0DE7-4D7E-8BF7-BF19E14D3490}"/>
              </a:ext>
            </a:extLst>
          </p:cNvPr>
          <p:cNvGraphicFramePr>
            <a:graphicFrameLocks noGrp="1"/>
          </p:cNvGraphicFramePr>
          <p:nvPr>
            <p:extLst>
              <p:ext uri="{D42A27DB-BD31-4B8C-83A1-F6EECF244321}">
                <p14:modId xmlns:p14="http://schemas.microsoft.com/office/powerpoint/2010/main" val="267026416"/>
              </p:ext>
            </p:extLst>
          </p:nvPr>
        </p:nvGraphicFramePr>
        <p:xfrm>
          <a:off x="6660232" y="3801006"/>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3" name="文本框 6">
                <a:extLst>
                  <a:ext uri="{FF2B5EF4-FFF2-40B4-BE49-F238E27FC236}">
                    <a16:creationId xmlns:a16="http://schemas.microsoft.com/office/drawing/2014/main" id="{5F0D2496-9DF8-47A2-B479-26D6B7380C96}"/>
                  </a:ext>
                </a:extLst>
              </p:cNvPr>
              <p:cNvSpPr txBox="1"/>
              <p:nvPr/>
            </p:nvSpPr>
            <p:spPr>
              <a:xfrm>
                <a:off x="6818995" y="3507854"/>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23" name="文本框 6">
                <a:extLst>
                  <a:ext uri="{FF2B5EF4-FFF2-40B4-BE49-F238E27FC236}">
                    <a16:creationId xmlns:a16="http://schemas.microsoft.com/office/drawing/2014/main" id="{5F0D2496-9DF8-47A2-B479-26D6B7380C96}"/>
                  </a:ext>
                </a:extLst>
              </p:cNvPr>
              <p:cNvSpPr txBox="1">
                <a:spLocks noRot="1" noChangeAspect="1" noMove="1" noResize="1" noEditPoints="1" noAdjustHandles="1" noChangeArrowheads="1" noChangeShapeType="1" noTextEdit="1"/>
              </p:cNvSpPr>
              <p:nvPr/>
            </p:nvSpPr>
            <p:spPr>
              <a:xfrm>
                <a:off x="6818995" y="3507854"/>
                <a:ext cx="648072" cy="307777"/>
              </a:xfrm>
              <a:prstGeom prst="rect">
                <a:avLst/>
              </a:prstGeom>
              <a:blipFill>
                <a:blip r:embed="rId7"/>
                <a:stretch>
                  <a:fillRect/>
                </a:stretch>
              </a:blipFill>
            </p:spPr>
            <p:txBody>
              <a:bodyPr/>
              <a:lstStyle/>
              <a:p>
                <a:r>
                  <a:rPr lang="zh-CN" altLang="en-US">
                    <a:noFill/>
                  </a:rPr>
                  <a:t> </a:t>
                </a:r>
              </a:p>
            </p:txBody>
          </p:sp>
        </mc:Fallback>
      </mc:AlternateContent>
      <p:sp>
        <p:nvSpPr>
          <p:cNvPr id="24" name="TextBox 23"/>
          <p:cNvSpPr txBox="1"/>
          <p:nvPr/>
        </p:nvSpPr>
        <p:spPr>
          <a:xfrm>
            <a:off x="7437376" y="1595576"/>
            <a:ext cx="1239080" cy="400110"/>
          </a:xfrm>
          <a:prstGeom prst="rect">
            <a:avLst/>
          </a:prstGeom>
          <a:noFill/>
        </p:spPr>
        <p:txBody>
          <a:bodyPr wrap="square" rtlCol="0">
            <a:spAutoFit/>
          </a:bodyPr>
          <a:lstStyle/>
          <a:p>
            <a:r>
              <a:rPr lang="pt-BR" altLang="zh-CN" sz="2000" b="1" dirty="0">
                <a:solidFill>
                  <a:srgbClr val="00B050"/>
                </a:solidFill>
                <a:latin typeface="Comic Sans MS" pitchFamily="66" charset="0"/>
              </a:rPr>
              <a:t>lossless</a:t>
            </a:r>
            <a:endParaRPr lang="zh-CN" altLang="en-US" sz="2000" b="1" dirty="0">
              <a:solidFill>
                <a:srgbClr val="00B050"/>
              </a:solidFill>
            </a:endParaRPr>
          </a:p>
        </p:txBody>
      </p:sp>
      <p:sp>
        <p:nvSpPr>
          <p:cNvPr id="25" name="文本框 24">
            <a:extLst>
              <a:ext uri="{FF2B5EF4-FFF2-40B4-BE49-F238E27FC236}">
                <a16:creationId xmlns:a16="http://schemas.microsoft.com/office/drawing/2014/main" id="{6BBCAF50-23F6-62B1-911C-CC79150989BF}"/>
              </a:ext>
            </a:extLst>
          </p:cNvPr>
          <p:cNvSpPr txBox="1"/>
          <p:nvPr/>
        </p:nvSpPr>
        <p:spPr>
          <a:xfrm>
            <a:off x="83302" y="3781424"/>
            <a:ext cx="2258648" cy="646331"/>
          </a:xfrm>
          <a:prstGeom prst="rect">
            <a:avLst/>
          </a:prstGeom>
          <a:noFill/>
        </p:spPr>
        <p:txBody>
          <a:bodyPr wrap="square" rtlCol="0">
            <a:spAutoFit/>
          </a:bodyPr>
          <a:lstStyle/>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 </a:t>
            </a:r>
            <a:r>
              <a:rPr lang="en-US" altLang="zh-CN" sz="1800" b="1" i="1" dirty="0">
                <a:solidFill>
                  <a:srgbClr val="00B050"/>
                </a:solidFill>
                <a:latin typeface="Comic Sans MS" pitchFamily="66" charset="0"/>
                <a:ea typeface="宋体" charset="-122"/>
              </a:rPr>
              <a:t>?</a:t>
            </a:r>
            <a:r>
              <a:rPr lang="en-US" altLang="zh-CN" sz="1800" b="1" baseline="-25000" dirty="0">
                <a:solidFill>
                  <a:srgbClr val="00B050"/>
                </a:solidFill>
                <a:latin typeface="Comic Sans MS" pitchFamily="66" charset="0"/>
                <a:ea typeface="宋体" charset="-122"/>
              </a:rPr>
              <a:t> </a:t>
            </a:r>
          </a:p>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 </a:t>
            </a:r>
            <a:r>
              <a:rPr lang="en-US" altLang="zh-CN" sz="1800" b="1" i="1" dirty="0">
                <a:solidFill>
                  <a:srgbClr val="00B050"/>
                </a:solidFill>
                <a:latin typeface="Comic Sans MS" pitchFamily="66" charset="0"/>
                <a:ea typeface="宋体" charset="-122"/>
              </a:rPr>
              <a:t>?</a:t>
            </a:r>
            <a:endParaRPr lang="zh-CN" altLang="en-US" sz="1800" b="1" dirty="0">
              <a:solidFill>
                <a:srgbClr val="00B050"/>
              </a:solidFill>
              <a:latin typeface="Comic Sans MS" pitchFamily="66" charset="0"/>
              <a:ea typeface="宋体" charset="-122"/>
              <a:sym typeface="Symbol" pitchFamily="18" charset="2"/>
            </a:endParaRPr>
          </a:p>
        </p:txBody>
      </p:sp>
      <p:sp>
        <p:nvSpPr>
          <p:cNvPr id="26" name="文本框 25">
            <a:extLst>
              <a:ext uri="{FF2B5EF4-FFF2-40B4-BE49-F238E27FC236}">
                <a16:creationId xmlns:a16="http://schemas.microsoft.com/office/drawing/2014/main" id="{65D7E544-CB8F-6CA1-41AE-FA9261C95C9F}"/>
              </a:ext>
            </a:extLst>
          </p:cNvPr>
          <p:cNvSpPr txBox="1"/>
          <p:nvPr/>
        </p:nvSpPr>
        <p:spPr>
          <a:xfrm>
            <a:off x="6777848" y="2139702"/>
            <a:ext cx="2258648" cy="369332"/>
          </a:xfrm>
          <a:prstGeom prst="rect">
            <a:avLst/>
          </a:prstGeom>
          <a:noFill/>
        </p:spPr>
        <p:txBody>
          <a:bodyPr wrap="square" rtlCol="0">
            <a:spAutoFit/>
          </a:bodyPr>
          <a:lstStyle/>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endParaRPr lang="zh-CN" altLang="en-US" sz="1800" b="1" dirty="0">
              <a:solidFill>
                <a:srgbClr val="00B050"/>
              </a:solidFill>
              <a:latin typeface="Comic Sans MS" pitchFamily="66" charset="0"/>
              <a:ea typeface="宋体" charset="-122"/>
              <a:sym typeface="Symbol" pitchFamily="18" charset="2"/>
            </a:endParaRPr>
          </a:p>
        </p:txBody>
      </p:sp>
    </p:spTree>
    <p:extLst>
      <p:ext uri="{BB962C8B-B14F-4D97-AF65-F5344CB8AC3E}">
        <p14:creationId xmlns:p14="http://schemas.microsoft.com/office/powerpoint/2010/main" val="82274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p:bldP spid="18" grpId="0"/>
      <p:bldP spid="19" grpId="0"/>
      <p:bldP spid="20" grpId="0" animBg="1"/>
      <p:bldP spid="21" grpId="0"/>
      <p:bldP spid="23" grpId="0"/>
      <p:bldP spid="24" grpId="0"/>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a:r>
              <a:rPr lang="en-US" altLang="zh-CN">
                <a:effectLst/>
                <a:latin typeface="Comic Sans MS" pitchFamily="66" charset="0"/>
                <a:ea typeface="宋体" charset="-122"/>
              </a:rPr>
              <a:t>Example</a:t>
            </a:r>
          </a:p>
        </p:txBody>
      </p:sp>
      <p:sp>
        <p:nvSpPr>
          <p:cNvPr id="200707" name="Rectangle 3"/>
          <p:cNvSpPr>
            <a:spLocks noGrp="1" noChangeArrowheads="1"/>
          </p:cNvSpPr>
          <p:nvPr>
            <p:ph type="body" idx="1"/>
          </p:nvPr>
        </p:nvSpPr>
        <p:spPr>
          <a:xfrm>
            <a:off x="251520" y="627534"/>
            <a:ext cx="8627369" cy="4176464"/>
          </a:xfrm>
        </p:spPr>
        <p:txBody>
          <a:bodyPr/>
          <a:lstStyle/>
          <a:p>
            <a:pPr>
              <a:spcBef>
                <a:spcPts val="600"/>
              </a:spcBef>
              <a:tabLst>
                <a:tab pos="2054225" algn="l"/>
              </a:tabLst>
            </a:pPr>
            <a:r>
              <a:rPr lang="en-US" altLang="zh-CN" sz="1800" b="1" i="1" dirty="0">
                <a:solidFill>
                  <a:srgbClr val="1F07CF"/>
                </a:solidFill>
                <a:latin typeface="Comic Sans MS" pitchFamily="66" charset="0"/>
                <a:ea typeface="宋体" charset="-122"/>
              </a:rPr>
              <a:t>R = (A, B, C)</a:t>
            </a:r>
            <a:br>
              <a:rPr lang="en-US" altLang="zh-CN" sz="1800" b="1" i="1" dirty="0">
                <a:solidFill>
                  <a:srgbClr val="1F07CF"/>
                </a:solidFill>
                <a:latin typeface="Comic Sans MS" pitchFamily="66" charset="0"/>
                <a:ea typeface="宋体" charset="-122"/>
              </a:rPr>
            </a:br>
            <a:r>
              <a:rPr lang="en-US" altLang="zh-CN" sz="1800" b="1" i="1" dirty="0">
                <a:solidFill>
                  <a:srgbClr val="1F07CF"/>
                </a:solidFill>
                <a:latin typeface="Comic Sans MS" pitchFamily="66" charset="0"/>
                <a:ea typeface="宋体" charset="-122"/>
              </a:rPr>
              <a:t>F = {A </a:t>
            </a:r>
            <a:r>
              <a:rPr lang="en-US" altLang="zh-CN" sz="1800" b="1" dirty="0">
                <a:solidFill>
                  <a:srgbClr val="1F07CF"/>
                </a:solidFill>
                <a:latin typeface="Comic Sans MS" pitchFamily="66" charset="0"/>
                <a:ea typeface="宋体" charset="-122"/>
                <a:sym typeface="Symbol" pitchFamily="18" charset="2"/>
              </a:rPr>
              <a:t></a:t>
            </a:r>
            <a:r>
              <a:rPr lang="en-US" altLang="zh-CN" sz="1800" b="1" dirty="0">
                <a:solidFill>
                  <a:srgbClr val="1F07CF"/>
                </a:solidFill>
                <a:latin typeface="Comic Sans MS" pitchFamily="66" charset="0"/>
                <a:ea typeface="宋体" charset="-122"/>
                <a:sym typeface="Monotype Sorts" pitchFamily="96" charset="2"/>
              </a:rPr>
              <a:t> </a:t>
            </a:r>
            <a:r>
              <a:rPr lang="en-US" altLang="zh-CN" sz="1800" b="1" i="1" dirty="0">
                <a:solidFill>
                  <a:srgbClr val="1F07CF"/>
                </a:solidFill>
                <a:latin typeface="Comic Sans MS" pitchFamily="66" charset="0"/>
                <a:ea typeface="宋体" charset="-122"/>
                <a:sym typeface="Monotype Sorts" pitchFamily="96" charset="2"/>
              </a:rPr>
              <a:t>B, B </a:t>
            </a:r>
            <a:r>
              <a:rPr lang="en-US" altLang="zh-CN" sz="1800" b="1" dirty="0">
                <a:solidFill>
                  <a:srgbClr val="1F07CF"/>
                </a:solidFill>
                <a:latin typeface="Comic Sans MS" pitchFamily="66" charset="0"/>
                <a:ea typeface="宋体" charset="-122"/>
                <a:sym typeface="Symbol" pitchFamily="18" charset="2"/>
              </a:rPr>
              <a:t></a:t>
            </a:r>
            <a:r>
              <a:rPr lang="en-US" altLang="zh-CN" sz="1800" b="1" dirty="0">
                <a:solidFill>
                  <a:srgbClr val="1F07CF"/>
                </a:solidFill>
                <a:latin typeface="Comic Sans MS" pitchFamily="66" charset="0"/>
                <a:ea typeface="宋体" charset="-122"/>
                <a:sym typeface="Monotype Sorts" pitchFamily="96" charset="2"/>
              </a:rPr>
              <a:t> </a:t>
            </a:r>
            <a:r>
              <a:rPr lang="en-US" altLang="zh-CN" sz="1800" b="1" i="1" dirty="0">
                <a:solidFill>
                  <a:srgbClr val="1F07CF"/>
                </a:solidFill>
                <a:latin typeface="Comic Sans MS" pitchFamily="66" charset="0"/>
                <a:ea typeface="宋体" charset="-122"/>
                <a:sym typeface="Monotype Sorts" pitchFamily="96" charset="2"/>
              </a:rPr>
              <a:t>C)</a:t>
            </a:r>
          </a:p>
          <a:p>
            <a:pPr lvl="1">
              <a:spcBef>
                <a:spcPts val="600"/>
              </a:spcBef>
              <a:tabLst>
                <a:tab pos="2054225" algn="l"/>
              </a:tabLst>
            </a:pPr>
            <a:r>
              <a:rPr lang="en-US" altLang="zh-CN" sz="1800" b="1" dirty="0">
                <a:latin typeface="Comic Sans MS" pitchFamily="66" charset="0"/>
                <a:ea typeface="宋体" charset="-122"/>
                <a:sym typeface="Monotype Sorts" pitchFamily="96" charset="2"/>
              </a:rPr>
              <a:t>Can be decomposed in two different ways</a:t>
            </a:r>
          </a:p>
          <a:p>
            <a:pPr>
              <a:spcBef>
                <a:spcPts val="600"/>
              </a:spcBef>
              <a:tabLst>
                <a:tab pos="2054225" algn="l"/>
              </a:tabLst>
            </a:pPr>
            <a:r>
              <a:rPr lang="en-US" altLang="zh-CN" sz="1800" b="1" i="1" dirty="0">
                <a:solidFill>
                  <a:srgbClr val="1F07CF"/>
                </a:solidFill>
                <a:latin typeface="Comic Sans MS" pitchFamily="66" charset="0"/>
                <a:ea typeface="宋体" charset="-122"/>
                <a:sym typeface="Monotype Sorts" pitchFamily="96" charset="2"/>
              </a:rPr>
              <a:t>R</a:t>
            </a:r>
            <a:r>
              <a:rPr lang="en-US" altLang="zh-CN" sz="1800" b="1" baseline="-25000" dirty="0">
                <a:solidFill>
                  <a:srgbClr val="1F07CF"/>
                </a:solidFill>
                <a:latin typeface="Comic Sans MS" pitchFamily="66" charset="0"/>
                <a:ea typeface="宋体" charset="-122"/>
                <a:sym typeface="Monotype Sorts" pitchFamily="96" charset="2"/>
              </a:rPr>
              <a:t>1</a:t>
            </a:r>
            <a:r>
              <a:rPr lang="en-US" altLang="zh-CN" sz="1800" b="1" i="1" dirty="0">
                <a:solidFill>
                  <a:srgbClr val="1F07CF"/>
                </a:solidFill>
                <a:latin typeface="Comic Sans MS" pitchFamily="66" charset="0"/>
                <a:ea typeface="宋体" charset="-122"/>
                <a:sym typeface="Monotype Sorts" pitchFamily="96" charset="2"/>
              </a:rPr>
              <a:t> = (A, B),   R</a:t>
            </a:r>
            <a:r>
              <a:rPr lang="en-US" altLang="zh-CN" sz="1800" b="1" baseline="-25000" dirty="0">
                <a:solidFill>
                  <a:srgbClr val="1F07CF"/>
                </a:solidFill>
                <a:latin typeface="Comic Sans MS" pitchFamily="66" charset="0"/>
                <a:ea typeface="宋体" charset="-122"/>
                <a:sym typeface="Monotype Sorts" pitchFamily="96" charset="2"/>
              </a:rPr>
              <a:t>2</a:t>
            </a:r>
            <a:r>
              <a:rPr lang="en-US" altLang="zh-CN" sz="1800" b="1" i="1" dirty="0">
                <a:solidFill>
                  <a:srgbClr val="1F07CF"/>
                </a:solidFill>
                <a:latin typeface="Comic Sans MS" pitchFamily="66" charset="0"/>
                <a:ea typeface="宋体" charset="-122"/>
                <a:sym typeface="Monotype Sorts" pitchFamily="96" charset="2"/>
              </a:rPr>
              <a:t> = (B, C)</a:t>
            </a:r>
          </a:p>
          <a:p>
            <a:pPr lvl="1">
              <a:spcBef>
                <a:spcPts val="600"/>
              </a:spcBef>
              <a:tabLst>
                <a:tab pos="2054225" algn="l"/>
              </a:tabLst>
            </a:pPr>
            <a:r>
              <a:rPr lang="en-US" altLang="zh-CN" sz="1800" b="1" dirty="0">
                <a:solidFill>
                  <a:srgbClr val="FF0000"/>
                </a:solidFill>
                <a:latin typeface="Comic Sans MS" pitchFamily="66" charset="0"/>
                <a:ea typeface="宋体" charset="-122"/>
                <a:sym typeface="Monotype Sorts" pitchFamily="96" charset="2"/>
              </a:rPr>
              <a:t>Lossless-join decomposition:</a:t>
            </a:r>
          </a:p>
          <a:p>
            <a:pPr lvl="1">
              <a:spcBef>
                <a:spcPts val="600"/>
              </a:spcBef>
              <a:buFont typeface="Monotype Sorts" pitchFamily="96" charset="2"/>
              <a:buNone/>
              <a:tabLst>
                <a:tab pos="2054225" algn="l"/>
              </a:tabLst>
            </a:pP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1  </a:t>
            </a:r>
            <a:r>
              <a:rPr lang="en-US" altLang="zh-CN" sz="1800" b="1" dirty="0">
                <a:solidFill>
                  <a:srgbClr val="0000FF"/>
                </a:solidFill>
                <a:latin typeface="Comic Sans MS" pitchFamily="66" charset="0"/>
                <a:ea typeface="宋体" charset="-122"/>
                <a:sym typeface="Symbol" pitchFamily="18"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2</a:t>
            </a:r>
            <a:r>
              <a:rPr lang="en-US" altLang="zh-CN" sz="1800" b="1" i="1" dirty="0">
                <a:solidFill>
                  <a:srgbClr val="0000FF"/>
                </a:solidFill>
                <a:latin typeface="Comic Sans MS" pitchFamily="66" charset="0"/>
                <a:ea typeface="宋体" charset="-122"/>
                <a:sym typeface="Monotype Sorts" pitchFamily="96" charset="2"/>
              </a:rPr>
              <a:t> = </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B</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and </a:t>
            </a:r>
            <a:r>
              <a:rPr lang="en-US" altLang="zh-CN" sz="1800" b="1" i="1" dirty="0">
                <a:solidFill>
                  <a:srgbClr val="0000FF"/>
                </a:solidFill>
                <a:latin typeface="Comic Sans MS" pitchFamily="66" charset="0"/>
                <a:ea typeface="宋体" charset="-122"/>
                <a:sym typeface="Monotype Sorts" pitchFamily="96" charset="2"/>
              </a:rPr>
              <a:t>B </a:t>
            </a:r>
            <a:r>
              <a:rPr lang="en-US" altLang="zh-CN" sz="1800" b="1" dirty="0">
                <a:solidFill>
                  <a:srgbClr val="0000FF"/>
                </a:solidFill>
                <a:latin typeface="Comic Sans MS" pitchFamily="66" charset="0"/>
                <a:ea typeface="宋体" charset="-122"/>
                <a:sym typeface="Symbol" pitchFamily="18" charset="2"/>
              </a:rPr>
              <a:t></a:t>
            </a: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BC</a:t>
            </a:r>
          </a:p>
          <a:p>
            <a:pPr lvl="1">
              <a:spcBef>
                <a:spcPts val="600"/>
              </a:spcBef>
              <a:tabLst>
                <a:tab pos="2054225" algn="l"/>
              </a:tabLst>
            </a:pPr>
            <a:r>
              <a:rPr lang="en-US" altLang="zh-CN" sz="1800" b="1" dirty="0">
                <a:solidFill>
                  <a:srgbClr val="339933"/>
                </a:solidFill>
                <a:latin typeface="Comic Sans MS" pitchFamily="66" charset="0"/>
                <a:ea typeface="宋体" charset="-122"/>
                <a:sym typeface="Monotype Sorts" pitchFamily="96" charset="2"/>
              </a:rPr>
              <a:t>Dependency preserving</a:t>
            </a:r>
          </a:p>
          <a:p>
            <a:pPr>
              <a:spcBef>
                <a:spcPts val="600"/>
              </a:spcBef>
              <a:tabLst>
                <a:tab pos="2054225" algn="l"/>
              </a:tabLst>
            </a:pPr>
            <a:r>
              <a:rPr lang="en-US" altLang="zh-CN" sz="1800" b="1" i="1" dirty="0">
                <a:solidFill>
                  <a:srgbClr val="1F07CF"/>
                </a:solidFill>
                <a:latin typeface="Comic Sans MS" pitchFamily="66" charset="0"/>
                <a:ea typeface="宋体" charset="-122"/>
                <a:sym typeface="Monotype Sorts" pitchFamily="96" charset="2"/>
              </a:rPr>
              <a:t>R</a:t>
            </a:r>
            <a:r>
              <a:rPr lang="en-US" altLang="zh-CN" sz="1800" b="1" i="1" baseline="-25000" dirty="0">
                <a:solidFill>
                  <a:srgbClr val="1F07CF"/>
                </a:solidFill>
                <a:latin typeface="Comic Sans MS" pitchFamily="66" charset="0"/>
                <a:ea typeface="宋体" charset="-122"/>
                <a:sym typeface="Monotype Sorts" pitchFamily="96" charset="2"/>
              </a:rPr>
              <a:t>1 </a:t>
            </a:r>
            <a:r>
              <a:rPr lang="en-US" altLang="zh-CN" sz="1800" b="1" i="1" dirty="0">
                <a:solidFill>
                  <a:srgbClr val="1F07CF"/>
                </a:solidFill>
                <a:latin typeface="Comic Sans MS" pitchFamily="66" charset="0"/>
                <a:ea typeface="宋体" charset="-122"/>
                <a:sym typeface="Monotype Sorts" pitchFamily="96" charset="2"/>
              </a:rPr>
              <a:t>= (A, B),   R</a:t>
            </a:r>
            <a:r>
              <a:rPr lang="en-US" altLang="zh-CN" sz="1800" b="1" baseline="-25000" dirty="0">
                <a:solidFill>
                  <a:srgbClr val="1F07CF"/>
                </a:solidFill>
                <a:latin typeface="Comic Sans MS" pitchFamily="66" charset="0"/>
                <a:ea typeface="宋体" charset="-122"/>
                <a:sym typeface="Monotype Sorts" pitchFamily="96" charset="2"/>
              </a:rPr>
              <a:t>2</a:t>
            </a:r>
            <a:r>
              <a:rPr lang="en-US" altLang="zh-CN" sz="1800" b="1" i="1" dirty="0">
                <a:solidFill>
                  <a:srgbClr val="1F07CF"/>
                </a:solidFill>
                <a:latin typeface="Comic Sans MS" pitchFamily="66" charset="0"/>
                <a:ea typeface="宋体" charset="-122"/>
                <a:sym typeface="Monotype Sorts" pitchFamily="96" charset="2"/>
              </a:rPr>
              <a:t> = (A, C)</a:t>
            </a:r>
          </a:p>
          <a:p>
            <a:pPr lvl="1">
              <a:spcBef>
                <a:spcPts val="600"/>
              </a:spcBef>
              <a:tabLst>
                <a:tab pos="2054225" algn="l"/>
              </a:tabLst>
            </a:pPr>
            <a:r>
              <a:rPr lang="en-US" altLang="zh-CN" sz="1800" b="1" dirty="0">
                <a:solidFill>
                  <a:srgbClr val="FF0000"/>
                </a:solidFill>
                <a:latin typeface="Comic Sans MS" pitchFamily="66" charset="0"/>
                <a:ea typeface="宋体" charset="-122"/>
                <a:sym typeface="Monotype Sorts" pitchFamily="96" charset="2"/>
              </a:rPr>
              <a:t>Lossless-join decomposition:</a:t>
            </a:r>
          </a:p>
          <a:p>
            <a:pPr lvl="1">
              <a:spcBef>
                <a:spcPts val="600"/>
              </a:spcBef>
              <a:buFont typeface="Monotype Sorts" pitchFamily="96" charset="2"/>
              <a:buNone/>
              <a:tabLst>
                <a:tab pos="2054225" algn="l"/>
              </a:tabLst>
            </a:pP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1  </a:t>
            </a:r>
            <a:r>
              <a:rPr lang="en-US" altLang="zh-CN" sz="1800" b="1" dirty="0">
                <a:solidFill>
                  <a:srgbClr val="0000FF"/>
                </a:solidFill>
                <a:latin typeface="Comic Sans MS" pitchFamily="66" charset="0"/>
                <a:ea typeface="宋体" charset="-122"/>
                <a:sym typeface="Symbol" pitchFamily="18"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2</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A</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and </a:t>
            </a:r>
            <a:r>
              <a:rPr lang="en-US" altLang="zh-CN" sz="1800" b="1" i="1" dirty="0">
                <a:solidFill>
                  <a:srgbClr val="0000FF"/>
                </a:solidFill>
                <a:latin typeface="Comic Sans MS" pitchFamily="66" charset="0"/>
                <a:ea typeface="宋体" charset="-122"/>
                <a:sym typeface="Monotype Sorts" pitchFamily="96" charset="2"/>
              </a:rPr>
              <a:t>A </a:t>
            </a:r>
            <a:r>
              <a:rPr lang="en-US" altLang="zh-CN" sz="1800" b="1" dirty="0">
                <a:solidFill>
                  <a:srgbClr val="0000FF"/>
                </a:solidFill>
                <a:latin typeface="Comic Sans MS" pitchFamily="66" charset="0"/>
                <a:ea typeface="宋体" charset="-122"/>
                <a:sym typeface="Symbol" pitchFamily="18" charset="2"/>
              </a:rPr>
              <a:t></a:t>
            </a:r>
            <a:r>
              <a:rPr lang="en-US" altLang="zh-CN" sz="1800" b="1" dirty="0">
                <a:solidFill>
                  <a:srgbClr val="0000FF"/>
                </a:solidFill>
                <a:latin typeface="Comic Sans MS" pitchFamily="66" charset="0"/>
                <a:ea typeface="宋体" charset="-122"/>
                <a:sym typeface="Monotype Sorts" pitchFamily="96" charset="2"/>
              </a:rPr>
              <a:t> A</a:t>
            </a:r>
            <a:r>
              <a:rPr lang="en-US" altLang="zh-CN" sz="1800" b="1" i="1" dirty="0">
                <a:solidFill>
                  <a:srgbClr val="0000FF"/>
                </a:solidFill>
                <a:latin typeface="Comic Sans MS" pitchFamily="66" charset="0"/>
                <a:ea typeface="宋体" charset="-122"/>
                <a:sym typeface="Monotype Sorts" pitchFamily="96" charset="2"/>
              </a:rPr>
              <a:t>B</a:t>
            </a:r>
          </a:p>
          <a:p>
            <a:pPr lvl="1">
              <a:spcBef>
                <a:spcPts val="600"/>
              </a:spcBef>
              <a:tabLst>
                <a:tab pos="2054225" algn="l"/>
              </a:tabLst>
            </a:pPr>
            <a:r>
              <a:rPr lang="en-US" altLang="zh-CN" sz="1800" b="1" dirty="0">
                <a:solidFill>
                  <a:srgbClr val="339933"/>
                </a:solidFill>
                <a:latin typeface="Comic Sans MS" pitchFamily="66" charset="0"/>
                <a:ea typeface="宋体" charset="-122"/>
                <a:sym typeface="Monotype Sorts" pitchFamily="96" charset="2"/>
              </a:rPr>
              <a:t>Not dependency preserving </a:t>
            </a:r>
            <a:br>
              <a:rPr lang="en-US" altLang="zh-CN" sz="1800" b="1" dirty="0">
                <a:latin typeface="Comic Sans MS" pitchFamily="66" charset="0"/>
                <a:ea typeface="宋体" charset="-122"/>
                <a:sym typeface="Monotype Sorts" pitchFamily="96" charset="2"/>
              </a:rPr>
            </a:br>
            <a:r>
              <a:rPr lang="en-US" altLang="zh-CN" sz="1800" b="1" dirty="0">
                <a:latin typeface="Comic Sans MS" pitchFamily="66" charset="0"/>
                <a:ea typeface="宋体" charset="-122"/>
                <a:sym typeface="Monotype Sorts" pitchFamily="96" charset="2"/>
              </a:rPr>
              <a:t>(</a:t>
            </a:r>
            <a:r>
              <a:rPr lang="en-US" altLang="zh-CN" sz="1800" b="1" dirty="0">
                <a:solidFill>
                  <a:srgbClr val="FF0000"/>
                </a:solidFill>
                <a:latin typeface="Comic Sans MS" pitchFamily="66" charset="0"/>
                <a:ea typeface="宋体" charset="-122"/>
                <a:sym typeface="Monotype Sorts" pitchFamily="96" charset="2"/>
              </a:rPr>
              <a:t>cannot check </a:t>
            </a:r>
            <a:r>
              <a:rPr lang="en-US" altLang="zh-CN" sz="1800" b="1" i="1" dirty="0">
                <a:solidFill>
                  <a:srgbClr val="FF0000"/>
                </a:solidFill>
                <a:latin typeface="Comic Sans MS" pitchFamily="66" charset="0"/>
                <a:ea typeface="宋体" charset="-122"/>
                <a:sym typeface="Monotype Sorts" pitchFamily="96" charset="2"/>
              </a:rPr>
              <a:t>B </a:t>
            </a:r>
            <a:r>
              <a:rPr lang="en-US" altLang="zh-CN" sz="1800" b="1" dirty="0">
                <a:solidFill>
                  <a:srgbClr val="FF0000"/>
                </a:solidFill>
                <a:latin typeface="Comic Sans MS" pitchFamily="66" charset="0"/>
                <a:ea typeface="宋体" charset="-122"/>
                <a:sym typeface="Symbol" pitchFamily="18" charset="2"/>
              </a:rPr>
              <a:t></a:t>
            </a:r>
            <a:r>
              <a:rPr lang="en-US" altLang="zh-CN" sz="1800" b="1" dirty="0">
                <a:solidFill>
                  <a:srgbClr val="FF0000"/>
                </a:solidFill>
                <a:latin typeface="Comic Sans MS" pitchFamily="66" charset="0"/>
                <a:ea typeface="宋体" charset="-122"/>
                <a:sym typeface="Monotype Sorts" pitchFamily="96" charset="2"/>
              </a:rPr>
              <a:t> </a:t>
            </a:r>
            <a:r>
              <a:rPr lang="en-US" altLang="zh-CN" sz="1800" b="1" i="1" dirty="0">
                <a:solidFill>
                  <a:srgbClr val="FF0000"/>
                </a:solidFill>
                <a:latin typeface="Comic Sans MS" pitchFamily="66" charset="0"/>
                <a:ea typeface="宋体" charset="-122"/>
                <a:sym typeface="Monotype Sorts" pitchFamily="96" charset="2"/>
              </a:rPr>
              <a:t>C </a:t>
            </a:r>
            <a:r>
              <a:rPr lang="en-US" altLang="zh-CN" sz="1800" b="1" dirty="0">
                <a:solidFill>
                  <a:srgbClr val="FF0000"/>
                </a:solidFill>
                <a:latin typeface="Comic Sans MS" pitchFamily="66" charset="0"/>
                <a:ea typeface="宋体" charset="-122"/>
                <a:sym typeface="Monotype Sorts" pitchFamily="96" charset="2"/>
              </a:rPr>
              <a:t>without computing </a:t>
            </a:r>
            <a:r>
              <a:rPr lang="en-US" altLang="zh-CN" sz="1800" b="1" i="1" dirty="0">
                <a:solidFill>
                  <a:srgbClr val="FF0000"/>
                </a:solidFill>
                <a:latin typeface="Comic Sans MS" pitchFamily="66" charset="0"/>
                <a:ea typeface="宋体" charset="-122"/>
                <a:sym typeface="Monotype Sorts" pitchFamily="96" charset="2"/>
              </a:rPr>
              <a:t>R</a:t>
            </a:r>
            <a:r>
              <a:rPr lang="en-US" altLang="zh-CN" sz="1800" b="1" i="1" baseline="-25000" dirty="0">
                <a:solidFill>
                  <a:srgbClr val="FF0000"/>
                </a:solidFill>
                <a:latin typeface="Comic Sans MS" pitchFamily="66" charset="0"/>
                <a:ea typeface="宋体" charset="-122"/>
                <a:sym typeface="Monotype Sorts" pitchFamily="96" charset="2"/>
              </a:rPr>
              <a:t>1 </a:t>
            </a:r>
            <a:r>
              <a:rPr lang="en-US" altLang="zh-CN" sz="1800" b="1" dirty="0">
                <a:solidFill>
                  <a:srgbClr val="FF0000"/>
                </a:solidFill>
                <a:latin typeface="Comic Sans MS" pitchFamily="66" charset="0"/>
                <a:ea typeface="宋体" charset="-122"/>
                <a:sym typeface="Monotype Sorts" pitchFamily="96" charset="2"/>
              </a:rPr>
              <a:t>   </a:t>
            </a:r>
            <a:r>
              <a:rPr lang="en-US" altLang="zh-CN" sz="1800" b="1" i="1" dirty="0">
                <a:solidFill>
                  <a:srgbClr val="FF0000"/>
                </a:solidFill>
                <a:latin typeface="Comic Sans MS" pitchFamily="66" charset="0"/>
                <a:ea typeface="宋体" charset="-122"/>
                <a:sym typeface="Monotype Sorts" pitchFamily="96" charset="2"/>
              </a:rPr>
              <a:t>R</a:t>
            </a:r>
            <a:r>
              <a:rPr lang="en-US" altLang="zh-CN" sz="1800" b="1" baseline="-25000" dirty="0">
                <a:solidFill>
                  <a:srgbClr val="FF0000"/>
                </a:solidFill>
                <a:latin typeface="Comic Sans MS" pitchFamily="66" charset="0"/>
                <a:ea typeface="宋体" charset="-122"/>
                <a:sym typeface="Monotype Sorts" pitchFamily="96" charset="2"/>
              </a:rPr>
              <a:t>2</a:t>
            </a:r>
            <a:r>
              <a:rPr lang="en-US" altLang="zh-CN" sz="1800" b="1" dirty="0">
                <a:latin typeface="Comic Sans MS" pitchFamily="66" charset="0"/>
                <a:ea typeface="宋体" charset="-122"/>
                <a:sym typeface="Monotype Sorts" pitchFamily="96" charset="2"/>
              </a:rPr>
              <a:t>)</a:t>
            </a:r>
          </a:p>
        </p:txBody>
      </p:sp>
      <p:pic>
        <p:nvPicPr>
          <p:cNvPr id="542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443958"/>
            <a:ext cx="2349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998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0707">
                                            <p:txEl>
                                              <p:pRg st="3" end="3"/>
                                            </p:txEl>
                                          </p:spTgt>
                                        </p:tgtEl>
                                        <p:attrNameLst>
                                          <p:attrName>style.visibility</p:attrName>
                                        </p:attrNameLst>
                                      </p:cBhvr>
                                      <p:to>
                                        <p:strVal val="visible"/>
                                      </p:to>
                                    </p:set>
                                    <p:animEffect transition="in" filter="blinds(horizontal)">
                                      <p:cBhvr>
                                        <p:cTn id="7" dur="500"/>
                                        <p:tgtEl>
                                          <p:spTgt spid="20070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0707">
                                            <p:txEl>
                                              <p:pRg st="4" end="4"/>
                                            </p:txEl>
                                          </p:spTgt>
                                        </p:tgtEl>
                                        <p:attrNameLst>
                                          <p:attrName>style.visibility</p:attrName>
                                        </p:attrNameLst>
                                      </p:cBhvr>
                                      <p:to>
                                        <p:strVal val="visible"/>
                                      </p:to>
                                    </p:set>
                                    <p:animEffect transition="in" filter="blinds(horizontal)">
                                      <p:cBhvr>
                                        <p:cTn id="10" dur="500"/>
                                        <p:tgtEl>
                                          <p:spTgt spid="20070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00707">
                                            <p:txEl>
                                              <p:pRg st="5" end="5"/>
                                            </p:txEl>
                                          </p:spTgt>
                                        </p:tgtEl>
                                        <p:attrNameLst>
                                          <p:attrName>style.visibility</p:attrName>
                                        </p:attrNameLst>
                                      </p:cBhvr>
                                      <p:to>
                                        <p:strVal val="visible"/>
                                      </p:to>
                                    </p:set>
                                    <p:animEffect transition="in" filter="blinds(horizontal)">
                                      <p:cBhvr>
                                        <p:cTn id="13" dur="500"/>
                                        <p:tgtEl>
                                          <p:spTgt spid="200707">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00707">
                                            <p:txEl>
                                              <p:pRg st="7" end="7"/>
                                            </p:txEl>
                                          </p:spTgt>
                                        </p:tgtEl>
                                        <p:attrNameLst>
                                          <p:attrName>style.visibility</p:attrName>
                                        </p:attrNameLst>
                                      </p:cBhvr>
                                      <p:to>
                                        <p:strVal val="visible"/>
                                      </p:to>
                                    </p:set>
                                    <p:animEffect transition="in" filter="blinds(horizontal)">
                                      <p:cBhvr>
                                        <p:cTn id="18" dur="500"/>
                                        <p:tgtEl>
                                          <p:spTgt spid="200707">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0707">
                                            <p:txEl>
                                              <p:pRg st="8" end="8"/>
                                            </p:txEl>
                                          </p:spTgt>
                                        </p:tgtEl>
                                        <p:attrNameLst>
                                          <p:attrName>style.visibility</p:attrName>
                                        </p:attrNameLst>
                                      </p:cBhvr>
                                      <p:to>
                                        <p:strVal val="visible"/>
                                      </p:to>
                                    </p:set>
                                    <p:animEffect transition="in" filter="blinds(horizontal)">
                                      <p:cBhvr>
                                        <p:cTn id="21" dur="500"/>
                                        <p:tgtEl>
                                          <p:spTgt spid="200707">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00707">
                                            <p:txEl>
                                              <p:pRg st="9" end="9"/>
                                            </p:txEl>
                                          </p:spTgt>
                                        </p:tgtEl>
                                        <p:attrNameLst>
                                          <p:attrName>style.visibility</p:attrName>
                                        </p:attrNameLst>
                                      </p:cBhvr>
                                      <p:to>
                                        <p:strVal val="visible"/>
                                      </p:to>
                                    </p:set>
                                    <p:animEffect transition="in" filter="blinds(horizontal)">
                                      <p:cBhvr>
                                        <p:cTn id="24" dur="500"/>
                                        <p:tgtEl>
                                          <p:spTgt spid="200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8502-0D2D-4C36-81DD-6ECA77AF71B8}"/>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80BF6D8-60CA-4375-81AF-010E2A64C21D}"/>
              </a:ext>
            </a:extLst>
          </p:cNvPr>
          <p:cNvSpPr>
            <a:spLocks noGrp="1"/>
          </p:cNvSpPr>
          <p:nvPr>
            <p:ph idx="1"/>
          </p:nvPr>
        </p:nvSpPr>
        <p:spPr/>
        <p:txBody>
          <a:bodyPr/>
          <a:lstStyle/>
          <a:p>
            <a:pPr>
              <a:lnSpc>
                <a:spcPct val="150000"/>
              </a:lnSpc>
              <a:buClr>
                <a:srgbClr val="FF0000"/>
              </a:buClr>
              <a:buFont typeface="Wingdings" pitchFamily="2" charset="2"/>
              <a:buChar char="p"/>
            </a:pPr>
            <a:r>
              <a:rPr lang="en-US" altLang="zh-CN" sz="2000" b="1">
                <a:latin typeface="Comic Sans MS" pitchFamily="66" charset="0"/>
                <a:ea typeface="华文中宋" pitchFamily="2" charset="-122"/>
              </a:rPr>
              <a:t>Given R&lt;U,F&gt;, U={A,B,C,D,E}, F={AB→C, C→D, D→E}, and a decomposition ρ of R into: </a:t>
            </a:r>
          </a:p>
          <a:p>
            <a:pPr>
              <a:lnSpc>
                <a:spcPct val="150000"/>
              </a:lnSpc>
              <a:buFont typeface="Wingdings" pitchFamily="2" charset="2"/>
              <a:buNone/>
            </a:pPr>
            <a:r>
              <a:rPr lang="en-US" altLang="zh-CN" sz="2000" b="1">
                <a:solidFill>
                  <a:srgbClr val="0000FF"/>
                </a:solidFill>
                <a:latin typeface="Comic Sans MS" pitchFamily="66" charset="0"/>
                <a:ea typeface="华文中宋" pitchFamily="2" charset="-122"/>
              </a:rPr>
              <a:t>   R1(A,B,C), R2(C,D), R3(D,E)</a:t>
            </a:r>
            <a:r>
              <a:rPr lang="en-US" altLang="zh-CN" sz="2000" b="1">
                <a:latin typeface="Comic Sans MS" pitchFamily="66" charset="0"/>
                <a:ea typeface="华文中宋" pitchFamily="2" charset="-122"/>
              </a:rPr>
              <a:t>. </a:t>
            </a:r>
          </a:p>
          <a:p>
            <a:pPr>
              <a:lnSpc>
                <a:spcPct val="150000"/>
              </a:lnSpc>
              <a:buFont typeface="Wingdings" pitchFamily="2" charset="2"/>
              <a:buNone/>
            </a:pPr>
            <a:r>
              <a:rPr lang="en-US" altLang="zh-CN" sz="2000" b="1">
                <a:solidFill>
                  <a:srgbClr val="FF0000"/>
                </a:solidFill>
                <a:latin typeface="Comic Sans MS" pitchFamily="66" charset="0"/>
                <a:ea typeface="华文中宋" pitchFamily="2" charset="-122"/>
              </a:rPr>
              <a:t>   ρ is a lossless-join decomposition or a lossy one?</a:t>
            </a:r>
          </a:p>
        </p:txBody>
      </p:sp>
    </p:spTree>
    <p:extLst>
      <p:ext uri="{BB962C8B-B14F-4D97-AF65-F5344CB8AC3E}">
        <p14:creationId xmlns:p14="http://schemas.microsoft.com/office/powerpoint/2010/main" val="11531790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74417-440B-4D04-9F49-CE7F359C4F11}"/>
              </a:ext>
            </a:extLst>
          </p:cNvPr>
          <p:cNvSpPr>
            <a:spLocks noGrp="1"/>
          </p:cNvSpPr>
          <p:nvPr>
            <p:ph type="title"/>
          </p:nvPr>
        </p:nvSpPr>
        <p:spPr/>
        <p:txBody>
          <a:bodyPr/>
          <a:lstStyle/>
          <a:p>
            <a:pPr algn="ctr"/>
            <a:r>
              <a:rPr lang="en-US" altLang="zh-CN" dirty="0">
                <a:latin typeface="Comic Sans MS" pitchFamily="66" charset="0"/>
              </a:rPr>
              <a:t>Test for Lossless-join Decomposition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25EBBC-7294-4C1C-B0F9-21C84A3C41DA}"/>
                  </a:ext>
                </a:extLst>
              </p:cNvPr>
              <p:cNvSpPr>
                <a:spLocks noGrp="1"/>
              </p:cNvSpPr>
              <p:nvPr>
                <p:ph idx="1"/>
              </p:nvPr>
            </p:nvSpPr>
            <p:spPr>
              <a:xfrm>
                <a:off x="107504" y="627534"/>
                <a:ext cx="9036496" cy="4464496"/>
              </a:xfrm>
            </p:spPr>
            <p:txBody>
              <a:bodyPr/>
              <a:lstStyle/>
              <a:p>
                <a:pPr>
                  <a:spcBef>
                    <a:spcPts val="600"/>
                  </a:spcBef>
                </a:pPr>
                <a:r>
                  <a:rPr lang="en-US" altLang="zh-CN" sz="1800" b="1" dirty="0">
                    <a:solidFill>
                      <a:srgbClr val="3906DC"/>
                    </a:solidFill>
                    <a:latin typeface="Comic Sans MS" pitchFamily="66" charset="0"/>
                  </a:rPr>
                  <a:t>Input:</a:t>
                </a:r>
                <a:r>
                  <a:rPr lang="en-US" altLang="zh-CN" sz="1800" dirty="0">
                    <a:solidFill>
                      <a:srgbClr val="3906DC"/>
                    </a:solidFill>
                    <a:latin typeface="Comic Sans MS"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b="1" dirty="0">
                    <a:solidFill>
                      <a:srgbClr val="1F07CF"/>
                    </a:solidFill>
                    <a:latin typeface="Comic Sans MS" pitchFamily="66" charset="0"/>
                  </a:rPr>
                  <a:t>,</a:t>
                </a:r>
                <a:r>
                  <a:rPr lang="en-US" altLang="zh-CN" sz="1800" dirty="0">
                    <a:latin typeface="Comic Sans MS"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itchFamily="66" charset="0"/>
                </a:endParaRPr>
              </a:p>
              <a:p>
                <a:pPr>
                  <a:spcBef>
                    <a:spcPts val="600"/>
                  </a:spcBef>
                </a:pPr>
                <a:r>
                  <a:rPr lang="en-US" altLang="zh-CN" sz="1800" b="1" dirty="0">
                    <a:solidFill>
                      <a:srgbClr val="3906DC"/>
                    </a:solidFill>
                    <a:latin typeface="Comic Sans MS" pitchFamily="66" charset="0"/>
                  </a:rPr>
                  <a:t>Output:</a:t>
                </a:r>
                <a:r>
                  <a:rPr lang="en-US" altLang="zh-CN" sz="1800" dirty="0">
                    <a:latin typeface="Comic Sans MS" pitchFamily="66" charset="0"/>
                  </a:rPr>
                  <a:t> </a:t>
                </a:r>
                <a14:m>
                  <m:oMath xmlns:m="http://schemas.openxmlformats.org/officeDocument/2006/math">
                    <m:r>
                      <a:rPr lang="zh-CN" altLang="en-US" sz="1800" i="1" smtClean="0">
                        <a:solidFill>
                          <a:srgbClr val="FF0000"/>
                        </a:solidFill>
                        <a:latin typeface="Cambria Math" panose="02040503050406030204" pitchFamily="18" charset="0"/>
                      </a:rPr>
                      <m:t>𝜌</m:t>
                    </m:r>
                  </m:oMath>
                </a14:m>
                <a:r>
                  <a:rPr lang="en-US" altLang="zh-CN" sz="1800" dirty="0">
                    <a:solidFill>
                      <a:srgbClr val="FF0000"/>
                    </a:solidFill>
                    <a:latin typeface="Comic Sans MS" pitchFamily="66" charset="0"/>
                  </a:rPr>
                  <a:t> is a lossless-join decomposition or a lossy one</a:t>
                </a:r>
                <a:endParaRPr lang="en-US" altLang="zh-CN" sz="1800" dirty="0">
                  <a:latin typeface="Comic Sans MS" pitchFamily="66" charset="0"/>
                </a:endParaRPr>
              </a:p>
              <a:p>
                <a:pPr marL="457200" lvl="1" indent="0">
                  <a:spcBef>
                    <a:spcPts val="600"/>
                  </a:spcBef>
                  <a:buNone/>
                </a:pPr>
                <a:r>
                  <a:rPr lang="en-US" altLang="zh-CN" sz="1600" dirty="0">
                    <a:latin typeface="Comic Sans MS" pitchFamily="66" charset="0"/>
                  </a:rPr>
                  <a:t>(1)</a:t>
                </a:r>
                <a:r>
                  <a:rPr lang="en-US" altLang="zh-CN" sz="1600" b="1" dirty="0">
                    <a:solidFill>
                      <a:srgbClr val="1B06BA"/>
                    </a:solidFill>
                    <a:latin typeface="Comic Sans MS" pitchFamily="66" charset="0"/>
                  </a:rPr>
                  <a:t> </a:t>
                </a:r>
                <a:r>
                  <a:rPr lang="en-US" altLang="zh-CN" sz="1600" b="1" dirty="0">
                    <a:solidFill>
                      <a:srgbClr val="FF0000"/>
                    </a:solidFill>
                    <a:latin typeface="Comic Sans MS" pitchFamily="66" charset="0"/>
                  </a:rPr>
                  <a:t>Construct a table</a:t>
                </a:r>
                <a:r>
                  <a:rPr lang="en-US" altLang="zh-CN" sz="1600" dirty="0">
                    <a:solidFill>
                      <a:srgbClr val="FF0000"/>
                    </a:solidFill>
                    <a:latin typeface="Comic Sans MS" pitchFamily="66" charset="0"/>
                  </a:rPr>
                  <a:t> </a:t>
                </a:r>
                <a14:m>
                  <m:oMath xmlns:m="http://schemas.openxmlformats.org/officeDocument/2006/math">
                    <m:r>
                      <a:rPr lang="en-US" altLang="zh-CN" sz="1600" b="1" i="1" smtClean="0">
                        <a:solidFill>
                          <a:srgbClr val="FF0000"/>
                        </a:solidFill>
                        <a:latin typeface="Cambria Math" panose="02040503050406030204" pitchFamily="18" charset="0"/>
                      </a:rPr>
                      <m:t>𝑳</m:t>
                    </m:r>
                  </m:oMath>
                </a14:m>
                <a:r>
                  <a:rPr lang="en-US" altLang="zh-CN" sz="1600" dirty="0">
                    <a:solidFill>
                      <a:srgbClr val="FF0000"/>
                    </a:solidFill>
                    <a:latin typeface="Comic Sans MS" pitchFamily="66" charset="0"/>
                  </a:rPr>
                  <a:t> </a:t>
                </a:r>
                <a:r>
                  <a:rPr lang="en-US" altLang="zh-CN" sz="1600" dirty="0">
                    <a:latin typeface="Comic Sans MS" pitchFamily="66" charset="0"/>
                  </a:rPr>
                  <a:t>with </a:t>
                </a:r>
                <a14:m>
                  <m:oMath xmlns:m="http://schemas.openxmlformats.org/officeDocument/2006/math">
                    <m:r>
                      <a:rPr lang="en-US" altLang="zh-CN" sz="1600" b="1" i="1" smtClean="0">
                        <a:solidFill>
                          <a:srgbClr val="1F07CF"/>
                        </a:solidFill>
                        <a:latin typeface="Cambria Math" panose="02040503050406030204" pitchFamily="18" charset="0"/>
                      </a:rPr>
                      <m:t>𝒌</m:t>
                    </m:r>
                  </m:oMath>
                </a14:m>
                <a:r>
                  <a:rPr lang="en-US" altLang="zh-CN" sz="1600" dirty="0">
                    <a:latin typeface="Comic Sans MS" pitchFamily="66" charset="0"/>
                  </a:rPr>
                  <a:t> rows and </a:t>
                </a:r>
                <a14:m>
                  <m:oMath xmlns:m="http://schemas.openxmlformats.org/officeDocument/2006/math">
                    <m:r>
                      <a:rPr lang="en-US" altLang="zh-CN" sz="1600" b="1" i="1" smtClean="0">
                        <a:solidFill>
                          <a:srgbClr val="1F07CF"/>
                        </a:solidFill>
                        <a:latin typeface="Cambria Math" panose="02040503050406030204" pitchFamily="18" charset="0"/>
                      </a:rPr>
                      <m:t>𝒏</m:t>
                    </m:r>
                  </m:oMath>
                </a14:m>
                <a:r>
                  <a:rPr lang="en-US" altLang="zh-CN" sz="1600" dirty="0">
                    <a:latin typeface="Comic Sans MS" pitchFamily="66" charset="0"/>
                  </a:rPr>
                  <a:t> columns, and each column corresponds to an attribute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𝟏</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𝒋</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𝒏</m:t>
                    </m:r>
                    <m:r>
                      <a:rPr lang="en-US" altLang="zh-CN" sz="1600" b="1" i="1" smtClean="0">
                        <a:solidFill>
                          <a:srgbClr val="1F07CF"/>
                        </a:solidFill>
                        <a:latin typeface="Cambria Math" panose="02040503050406030204" pitchFamily="18" charset="0"/>
                      </a:rPr>
                      <m:t>)</m:t>
                    </m:r>
                  </m:oMath>
                </a14:m>
                <a:r>
                  <a:rPr lang="en-US" altLang="zh-CN" sz="1600" dirty="0">
                    <a:latin typeface="Comic Sans MS" pitchFamily="66" charset="0"/>
                  </a:rPr>
                  <a:t>, and each row corresponds to a schema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𝑹</m:t>
                        </m:r>
                      </m:e>
                      <m:sub>
                        <m:r>
                          <a:rPr lang="en-US" altLang="zh-CN" sz="1600" b="1" i="1" smtClean="0">
                            <a:solidFill>
                              <a:srgbClr val="1F07CF"/>
                            </a:solidFill>
                            <a:latin typeface="Cambria Math" panose="02040503050406030204" pitchFamily="18" charset="0"/>
                          </a:rPr>
                          <m:t>𝒊</m:t>
                        </m:r>
                      </m:sub>
                    </m:sSub>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𝟏</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𝒊</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𝒌</m:t>
                    </m:r>
                    <m:r>
                      <a:rPr lang="en-US" altLang="zh-CN" sz="1600" b="1" i="1">
                        <a:solidFill>
                          <a:srgbClr val="1F07CF"/>
                        </a:solidFill>
                        <a:latin typeface="Cambria Math" panose="02040503050406030204" pitchFamily="18" charset="0"/>
                      </a:rPr>
                      <m:t>)</m:t>
                    </m:r>
                  </m:oMath>
                </a14:m>
                <a:r>
                  <a:rPr lang="en-US" altLang="zh-CN" sz="1600" dirty="0">
                    <a:latin typeface="Comic Sans MS" pitchFamily="66" charset="0"/>
                  </a:rPr>
                  <a:t>. If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𝑨</m:t>
                        </m:r>
                      </m:e>
                      <m:sub>
                        <m:r>
                          <a:rPr lang="en-US" altLang="zh-CN" sz="1600" b="1" i="1">
                            <a:solidFill>
                              <a:srgbClr val="1F07CF"/>
                            </a:solidFill>
                            <a:latin typeface="Cambria Math" panose="02040503050406030204" pitchFamily="18" charset="0"/>
                          </a:rPr>
                          <m:t>𝒋</m:t>
                        </m:r>
                      </m:sub>
                    </m:sSub>
                  </m:oMath>
                </a14:m>
                <a:r>
                  <a:rPr lang="en-US" altLang="zh-CN" sz="1600" dirty="0">
                    <a:latin typeface="Comic Sans MS" pitchFamily="66" charset="0"/>
                  </a:rPr>
                  <a:t> is in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b="1" dirty="0">
                    <a:solidFill>
                      <a:srgbClr val="1F07CF"/>
                    </a:solidFill>
                    <a:latin typeface="Comic Sans MS" pitchFamily="66" charset="0"/>
                  </a:rPr>
                  <a:t>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b="1" dirty="0">
                    <a:solidFill>
                      <a:srgbClr val="1F07CF"/>
                    </a:solidFill>
                    <a:latin typeface="Comic Sans MS" pitchFamily="66" charset="0"/>
                  </a:rPr>
                  <a:t>)</a:t>
                </a:r>
                <a:r>
                  <a:rPr lang="en-US" altLang="zh-CN" sz="1600" dirty="0">
                    <a:latin typeface="Comic Sans MS" pitchFamily="66" charset="0"/>
                  </a:rPr>
                  <a:t>, then fill the form with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𝒂</m:t>
                        </m:r>
                      </m:e>
                      <m:sub>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itchFamily="66" charset="0"/>
                  </a:rPr>
                  <a:t> at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𝑳</m:t>
                        </m:r>
                      </m:e>
                      <m:sub>
                        <m:r>
                          <a:rPr lang="en-US" altLang="zh-CN" sz="1600" b="1" i="1" smtClean="0">
                            <a:solidFill>
                              <a:srgbClr val="1F07CF"/>
                            </a:solidFill>
                            <a:latin typeface="Cambria Math" panose="02040503050406030204" pitchFamily="18" charset="0"/>
                          </a:rPr>
                          <m:t>𝒊</m:t>
                        </m:r>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itchFamily="66" charset="0"/>
                  </a:rPr>
                  <a:t>, otherwise fill it with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𝒃</m:t>
                        </m:r>
                      </m:e>
                      <m:sub>
                        <m:r>
                          <a:rPr lang="en-US" altLang="zh-CN" sz="1600" b="1" i="1">
                            <a:solidFill>
                              <a:srgbClr val="1F07CF"/>
                            </a:solidFill>
                            <a:latin typeface="Cambria Math" panose="02040503050406030204" pitchFamily="18" charset="0"/>
                          </a:rPr>
                          <m:t>𝒊</m:t>
                        </m:r>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itchFamily="66" charset="0"/>
                  </a:rPr>
                  <a:t>. </a:t>
                </a:r>
              </a:p>
              <a:p>
                <a:pPr marL="457200" lvl="1" indent="0">
                  <a:spcBef>
                    <a:spcPts val="600"/>
                  </a:spcBef>
                  <a:buNone/>
                </a:pPr>
                <a:r>
                  <a:rPr lang="en-US" altLang="zh-CN" sz="1600" dirty="0">
                    <a:latin typeface="Comic Sans MS" pitchFamily="66" charset="0"/>
                  </a:rPr>
                  <a:t>(2) Regard table </a:t>
                </a:r>
                <a:r>
                  <a:rPr lang="en-US" altLang="zh-CN" sz="1600" b="1" dirty="0">
                    <a:solidFill>
                      <a:srgbClr val="1F07CF"/>
                    </a:solidFill>
                    <a:latin typeface="Comic Sans MS" pitchFamily="66" charset="0"/>
                  </a:rPr>
                  <a:t>L</a:t>
                </a:r>
                <a:r>
                  <a:rPr lang="en-US" altLang="zh-CN" sz="1600" dirty="0">
                    <a:latin typeface="Comic Sans MS" pitchFamily="66" charset="0"/>
                  </a:rPr>
                  <a:t> as a relation on schema </a:t>
                </a:r>
                <a:r>
                  <a:rPr lang="en-US" altLang="zh-CN" sz="1600" b="1" dirty="0">
                    <a:solidFill>
                      <a:srgbClr val="1F07CF"/>
                    </a:solidFill>
                    <a:latin typeface="Comic Sans MS" pitchFamily="66" charset="0"/>
                  </a:rPr>
                  <a:t>R</a:t>
                </a:r>
                <a:r>
                  <a:rPr lang="en-US" altLang="zh-CN" sz="1600" dirty="0">
                    <a:latin typeface="Comic Sans MS" pitchFamily="66" charset="0"/>
                  </a:rPr>
                  <a:t>, and </a:t>
                </a:r>
                <a:r>
                  <a:rPr lang="en-US" altLang="zh-CN" sz="1600" b="1" dirty="0">
                    <a:solidFill>
                      <a:srgbClr val="FF0000"/>
                    </a:solidFill>
                    <a:latin typeface="Comic Sans MS" pitchFamily="66" charset="0"/>
                  </a:rPr>
                  <a:t>check for each FD</a:t>
                </a:r>
                <a:r>
                  <a:rPr lang="en-US" altLang="zh-CN" sz="1600" dirty="0">
                    <a:solidFill>
                      <a:srgbClr val="FF0000"/>
                    </a:solidFill>
                    <a:latin typeface="Comic Sans MS" pitchFamily="66" charset="0"/>
                  </a:rPr>
                  <a:t> in </a:t>
                </a:r>
                <a:r>
                  <a:rPr lang="en-US" altLang="zh-CN" sz="1600" b="1" dirty="0">
                    <a:solidFill>
                      <a:srgbClr val="FF0000"/>
                    </a:solidFill>
                    <a:latin typeface="Comic Sans MS" pitchFamily="66" charset="0"/>
                  </a:rPr>
                  <a:t>F</a:t>
                </a:r>
                <a:r>
                  <a:rPr lang="en-US" altLang="zh-CN" sz="1600" dirty="0">
                    <a:latin typeface="Comic Sans MS" pitchFamily="66" charset="0"/>
                  </a:rPr>
                  <a:t> whether the FD is satisfied or not. If the FD is not satisfied, </a:t>
                </a:r>
                <a:r>
                  <a:rPr lang="en-US" altLang="zh-CN" sz="1600" b="1" dirty="0">
                    <a:solidFill>
                      <a:srgbClr val="FF0000"/>
                    </a:solidFill>
                    <a:latin typeface="Comic Sans MS" pitchFamily="66" charset="0"/>
                  </a:rPr>
                  <a:t>rewrite the table</a:t>
                </a:r>
                <a:r>
                  <a:rPr lang="en-US" altLang="zh-CN" sz="1600" b="1" dirty="0">
                    <a:solidFill>
                      <a:srgbClr val="1F07CF"/>
                    </a:solidFill>
                    <a:latin typeface="Comic Sans MS" pitchFamily="66" charset="0"/>
                  </a:rPr>
                  <a:t> </a:t>
                </a:r>
                <a:r>
                  <a:rPr lang="en-US" altLang="zh-CN" sz="1600" dirty="0">
                    <a:latin typeface="Comic Sans MS" pitchFamily="66" charset="0"/>
                  </a:rPr>
                  <a:t>as:</a:t>
                </a:r>
              </a:p>
              <a:p>
                <a:pPr lvl="1">
                  <a:spcBef>
                    <a:spcPts val="600"/>
                  </a:spcBef>
                </a:pPr>
                <a:r>
                  <a:rPr lang="en-US" altLang="zh-CN" sz="1600" dirty="0">
                    <a:latin typeface="Comic Sans MS" pitchFamily="66" charset="0"/>
                  </a:rPr>
                  <a:t>For a </a:t>
                </a:r>
                <a:r>
                  <a:rPr lang="en-US" altLang="zh-CN" sz="1600" b="1" dirty="0">
                    <a:solidFill>
                      <a:srgbClr val="1F07CF"/>
                    </a:solidFill>
                    <a:latin typeface="Comic Sans MS" pitchFamily="66" charset="0"/>
                  </a:rPr>
                  <a:t>FD</a:t>
                </a:r>
                <a:r>
                  <a:rPr lang="en-US" altLang="zh-CN" sz="1600" dirty="0">
                    <a:latin typeface="Comic Sans MS" pitchFamily="66" charset="0"/>
                  </a:rPr>
                  <a:t> in </a:t>
                </a:r>
                <a:r>
                  <a:rPr lang="en-US" altLang="zh-CN" sz="1600" b="1" dirty="0">
                    <a:solidFill>
                      <a:srgbClr val="1F07CF"/>
                    </a:solidFill>
                    <a:latin typeface="Comic Sans MS" pitchFamily="66" charset="0"/>
                  </a:rPr>
                  <a:t>F</a:t>
                </a:r>
                <a:r>
                  <a:rPr lang="zh-CN" altLang="en-US" sz="1600" dirty="0">
                    <a:latin typeface="Comic Sans MS" pitchFamily="66" charset="0"/>
                  </a:rPr>
                  <a:t>：</a:t>
                </a:r>
                <a:r>
                  <a:rPr lang="en-US" altLang="zh-CN" sz="1600" b="1" dirty="0">
                    <a:solidFill>
                      <a:srgbClr val="1F07CF"/>
                    </a:solidFill>
                    <a:latin typeface="Comic Sans MS" pitchFamily="66" charset="0"/>
                  </a:rPr>
                  <a:t>X→Y</a:t>
                </a:r>
                <a:r>
                  <a:rPr lang="en-US" altLang="zh-CN" sz="1600" dirty="0">
                    <a:latin typeface="Comic Sans MS" pitchFamily="66" charset="0"/>
                  </a:rPr>
                  <a:t>, if </a:t>
                </a:r>
                <a:r>
                  <a:rPr lang="en-US" altLang="zh-CN" sz="1600" b="1" dirty="0">
                    <a:solidFill>
                      <a:srgbClr val="1F07CF"/>
                    </a:solidFill>
                    <a:latin typeface="Comic Sans MS" pitchFamily="66" charset="0"/>
                  </a:rPr>
                  <a:t>t[x1]=t[x2]</a:t>
                </a:r>
                <a:r>
                  <a:rPr lang="en-US" altLang="zh-CN" sz="1600" dirty="0">
                    <a:latin typeface="Comic Sans MS" pitchFamily="66" charset="0"/>
                  </a:rPr>
                  <a:t>, and </a:t>
                </a:r>
                <a:r>
                  <a:rPr lang="en-US" altLang="zh-CN" sz="1600" b="1" dirty="0">
                    <a:solidFill>
                      <a:srgbClr val="1F07CF"/>
                    </a:solidFill>
                    <a:latin typeface="Comic Sans MS" pitchFamily="66" charset="0"/>
                  </a:rPr>
                  <a:t>t[y1]≠t[y2]</a:t>
                </a:r>
                <a:r>
                  <a:rPr lang="en-US" altLang="zh-CN" sz="1600" dirty="0">
                    <a:latin typeface="Comic Sans MS" pitchFamily="66" charset="0"/>
                  </a:rPr>
                  <a:t>, then </a:t>
                </a:r>
                <a:r>
                  <a:rPr lang="en-US" altLang="zh-CN" sz="1600" b="1" dirty="0">
                    <a:solidFill>
                      <a:srgbClr val="FF0000"/>
                    </a:solidFill>
                    <a:latin typeface="Comic Sans MS" pitchFamily="66" charset="0"/>
                  </a:rPr>
                  <a:t>rewrite</a:t>
                </a:r>
                <a:r>
                  <a:rPr lang="en-US" altLang="zh-CN" sz="1600" dirty="0">
                    <a:latin typeface="Comic Sans MS" pitchFamily="66" charset="0"/>
                  </a:rPr>
                  <a:t> </a:t>
                </a:r>
                <a:r>
                  <a:rPr lang="en-US" altLang="zh-CN" sz="1600" b="1" dirty="0">
                    <a:solidFill>
                      <a:srgbClr val="1F07CF"/>
                    </a:solidFill>
                    <a:latin typeface="Comic Sans MS" pitchFamily="66" charset="0"/>
                  </a:rPr>
                  <a:t>y</a:t>
                </a:r>
                <a:r>
                  <a:rPr lang="en-US" altLang="zh-CN" sz="1600" dirty="0">
                    <a:latin typeface="Comic Sans MS" pitchFamily="66" charset="0"/>
                  </a:rPr>
                  <a:t> with the same value;</a:t>
                </a:r>
              </a:p>
              <a:p>
                <a:pPr lvl="2">
                  <a:spcBef>
                    <a:spcPts val="600"/>
                  </a:spcBef>
                </a:pPr>
                <a:r>
                  <a:rPr lang="en-US" altLang="zh-CN" sz="1400" dirty="0">
                    <a:latin typeface="Comic Sans MS" pitchFamily="66" charset="0"/>
                  </a:rPr>
                  <a:t>If there is an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itchFamily="66" charset="0"/>
                  </a:rPr>
                  <a:t> for </a:t>
                </a:r>
                <a:r>
                  <a:rPr lang="en-US" altLang="zh-CN" sz="1400" b="1" dirty="0">
                    <a:solidFill>
                      <a:srgbClr val="1F07CF"/>
                    </a:solidFill>
                    <a:latin typeface="Comic Sans MS" pitchFamily="66" charset="0"/>
                  </a:rPr>
                  <a:t>y</a:t>
                </a:r>
                <a:r>
                  <a:rPr lang="en-US" altLang="zh-CN" sz="1400" dirty="0">
                    <a:latin typeface="Comic Sans MS" pitchFamily="66" charset="0"/>
                  </a:rPr>
                  <a:t>, then another </a:t>
                </a:r>
                <a:r>
                  <a:rPr lang="en-US" altLang="zh-CN" sz="1400" b="1" dirty="0">
                    <a:solidFill>
                      <a:srgbClr val="1F07CF"/>
                    </a:solidFill>
                    <a:latin typeface="Comic Sans MS" pitchFamily="66" charset="0"/>
                  </a:rPr>
                  <a:t>y</a:t>
                </a:r>
                <a:r>
                  <a:rPr lang="en-US" altLang="zh-CN" sz="1400" dirty="0">
                    <a:latin typeface="Comic Sans MS" pitchFamily="66" charset="0"/>
                  </a:rPr>
                  <a:t> is set to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itchFamily="66" charset="0"/>
                  </a:rPr>
                  <a:t>;</a:t>
                </a:r>
              </a:p>
              <a:p>
                <a:pPr lvl="2">
                  <a:spcBef>
                    <a:spcPts val="600"/>
                  </a:spcBef>
                </a:pPr>
                <a:r>
                  <a:rPr lang="en-US" altLang="zh-CN" sz="1400" dirty="0">
                    <a:latin typeface="Comic Sans MS" pitchFamily="66" charset="0"/>
                  </a:rPr>
                  <a:t>If there is not an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itchFamily="66" charset="0"/>
                  </a:rPr>
                  <a:t>, then use one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𝒃</m:t>
                        </m:r>
                      </m:e>
                      <m:sub>
                        <m:r>
                          <a:rPr lang="en-US" altLang="zh-CN" sz="1400" b="1" i="1">
                            <a:solidFill>
                              <a:srgbClr val="1F07CF"/>
                            </a:solidFill>
                            <a:latin typeface="Cambria Math" panose="02040503050406030204" pitchFamily="18" charset="0"/>
                          </a:rPr>
                          <m:t>𝒊𝒋</m:t>
                        </m:r>
                      </m:sub>
                    </m:sSub>
                  </m:oMath>
                </a14:m>
                <a:r>
                  <a:rPr lang="en-US" altLang="zh-CN" sz="1400" dirty="0">
                    <a:latin typeface="Comic Sans MS" pitchFamily="66" charset="0"/>
                  </a:rPr>
                  <a:t> to replace the other </a:t>
                </a:r>
                <a:r>
                  <a:rPr lang="en-US" altLang="zh-CN" sz="1400" b="1" dirty="0">
                    <a:solidFill>
                      <a:srgbClr val="1F07CF"/>
                    </a:solidFill>
                    <a:latin typeface="Comic Sans MS" pitchFamily="66" charset="0"/>
                  </a:rPr>
                  <a:t>y</a:t>
                </a:r>
                <a:r>
                  <a:rPr lang="en-US" altLang="zh-CN" sz="1400" dirty="0">
                    <a:latin typeface="Comic Sans MS" pitchFamily="66" charset="0"/>
                  </a:rPr>
                  <a:t>;</a:t>
                </a:r>
              </a:p>
              <a:p>
                <a:pPr lvl="1">
                  <a:spcBef>
                    <a:spcPts val="600"/>
                  </a:spcBef>
                </a:pPr>
                <a:r>
                  <a:rPr lang="en-US" altLang="zh-CN" sz="1600" dirty="0">
                    <a:latin typeface="Comic Sans MS" pitchFamily="66" charset="0"/>
                  </a:rPr>
                  <a:t>Till no changes occur on form </a:t>
                </a:r>
                <a14:m>
                  <m:oMath xmlns:m="http://schemas.openxmlformats.org/officeDocument/2006/math">
                    <m:r>
                      <a:rPr lang="en-US" altLang="zh-CN" sz="1600" b="1" i="1" smtClean="0">
                        <a:solidFill>
                          <a:srgbClr val="1F07CF"/>
                        </a:solidFill>
                        <a:latin typeface="Cambria Math" panose="02040503050406030204" pitchFamily="18" charset="0"/>
                      </a:rPr>
                      <m:t>𝑳</m:t>
                    </m:r>
                  </m:oMath>
                </a14:m>
                <a:endParaRPr lang="en-US" altLang="zh-CN" sz="1600" b="1" dirty="0">
                  <a:latin typeface="Comic Sans MS" pitchFamily="66" charset="0"/>
                </a:endParaRPr>
              </a:p>
              <a:p>
                <a:pPr marL="457200" lvl="1" indent="0">
                  <a:spcBef>
                    <a:spcPts val="600"/>
                  </a:spcBef>
                  <a:buNone/>
                </a:pPr>
                <a:r>
                  <a:rPr lang="en-US" altLang="zh-CN" sz="1600" dirty="0">
                    <a:latin typeface="Comic Sans MS" pitchFamily="66" charset="0"/>
                  </a:rPr>
                  <a:t>(3) If </a:t>
                </a:r>
                <a:r>
                  <a:rPr lang="en-US" altLang="zh-CN" sz="1600" b="1" dirty="0">
                    <a:solidFill>
                      <a:srgbClr val="FF0000"/>
                    </a:solidFill>
                    <a:latin typeface="Comic Sans MS" pitchFamily="66" charset="0"/>
                  </a:rPr>
                  <a:t>there is a row of all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𝐢</m:t>
                        </m:r>
                      </m:sub>
                    </m:sSub>
                  </m:oMath>
                </a14:m>
                <a:r>
                  <a:rPr lang="en-US" altLang="zh-CN" sz="1600" dirty="0">
                    <a:latin typeface="Comic Sans MS" pitchFamily="66" charset="0"/>
                  </a:rPr>
                  <a:t> (i.e.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𝟏</m:t>
                        </m:r>
                      </m:sub>
                    </m:sSub>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𝟐</m:t>
                        </m:r>
                      </m:sub>
                    </m:sSub>
                    <m:r>
                      <a:rPr lang="en-US" altLang="zh-CN" sz="1600" b="1">
                        <a:solidFill>
                          <a:srgbClr val="FF0000"/>
                        </a:solidFill>
                        <a:latin typeface="Cambria Math" panose="02040503050406030204" pitchFamily="18" charset="0"/>
                      </a:rPr>
                      <m:t>…</m:t>
                    </m:r>
                  </m:oMath>
                </a14:m>
                <a:r>
                  <a:rPr lang="en-US" altLang="zh-CN" sz="1600" b="1" dirty="0">
                    <a:solidFill>
                      <a:srgbClr val="FF0000"/>
                    </a:solidFill>
                    <a:latin typeface="Comic Sans MS" pitchFamily="66" charset="0"/>
                  </a:rPr>
                  <a:t>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𝐧</m:t>
                        </m:r>
                      </m:sub>
                    </m:sSub>
                  </m:oMath>
                </a14:m>
                <a:r>
                  <a:rPr lang="en-US" altLang="zh-CN" sz="1600" dirty="0">
                    <a:latin typeface="Comic Sans MS" pitchFamily="66" charset="0"/>
                  </a:rPr>
                  <a:t>), then</a:t>
                </a:r>
                <a:r>
                  <a:rPr lang="en-US" altLang="zh-CN" sz="1600" b="1" dirty="0">
                    <a:solidFill>
                      <a:srgbClr val="FF0000"/>
                    </a:solidFill>
                    <a:latin typeface="Comic Sans MS" pitchFamily="66" charset="0"/>
                  </a:rPr>
                  <a:t> ρ is a lossless-join decomposition. </a:t>
                </a:r>
                <a:r>
                  <a:rPr lang="en-US" altLang="zh-CN" sz="1600" dirty="0">
                    <a:latin typeface="Comic Sans MS" pitchFamily="66" charset="0"/>
                  </a:rPr>
                  <a:t>Otherwise, </a:t>
                </a:r>
                <a:r>
                  <a:rPr lang="en-US" altLang="zh-CN" sz="1600" b="1" dirty="0">
                    <a:solidFill>
                      <a:srgbClr val="1F07CF"/>
                    </a:solidFill>
                    <a:latin typeface="Comic Sans MS" pitchFamily="66" charset="0"/>
                  </a:rPr>
                  <a:t>ρ</a:t>
                </a:r>
                <a:r>
                  <a:rPr lang="en-US" altLang="zh-CN" sz="1600" dirty="0">
                    <a:latin typeface="Comic Sans MS" pitchFamily="66" charset="0"/>
                  </a:rPr>
                  <a:t> is a lossy decomposition.</a:t>
                </a:r>
              </a:p>
              <a:p>
                <a:pPr marL="457200" lvl="1" indent="0">
                  <a:spcBef>
                    <a:spcPts val="600"/>
                  </a:spcBef>
                  <a:buNone/>
                </a:pPr>
                <a:endParaRPr lang="en-US" altLang="zh-CN" sz="1600" dirty="0">
                  <a:latin typeface="Comic Sans MS" pitchFamily="66" charset="0"/>
                </a:endParaRPr>
              </a:p>
              <a:p>
                <a:pPr>
                  <a:spcBef>
                    <a:spcPts val="600"/>
                  </a:spcBef>
                </a:pPr>
                <a:endParaRPr lang="zh-CN" altLang="en-US" sz="1800" dirty="0">
                  <a:latin typeface="Comic Sans MS" pitchFamily="66" charset="0"/>
                </a:endParaRPr>
              </a:p>
            </p:txBody>
          </p:sp>
        </mc:Choice>
        <mc:Fallback xmlns="">
          <p:sp>
            <p:nvSpPr>
              <p:cNvPr id="3" name="内容占位符 2">
                <a:extLst>
                  <a:ext uri="{FF2B5EF4-FFF2-40B4-BE49-F238E27FC236}">
                    <a16:creationId xmlns:a16="http://schemas.microsoft.com/office/drawing/2014/main" id="{6025EBBC-7294-4C1C-B0F9-21C84A3C41DA}"/>
                  </a:ext>
                </a:extLst>
              </p:cNvPr>
              <p:cNvSpPr>
                <a:spLocks noGrp="1" noRot="1" noChangeAspect="1" noMove="1" noResize="1" noEditPoints="1" noAdjustHandles="1" noChangeArrowheads="1" noChangeShapeType="1" noTextEdit="1"/>
              </p:cNvSpPr>
              <p:nvPr>
                <p:ph idx="1"/>
              </p:nvPr>
            </p:nvSpPr>
            <p:spPr>
              <a:xfrm>
                <a:off x="107504" y="627534"/>
                <a:ext cx="9036496" cy="4464496"/>
              </a:xfrm>
              <a:blipFill>
                <a:blip r:embed="rId2"/>
                <a:stretch>
                  <a:fillRect l="-810" t="-1639" r="-675" b="-2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7106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74417-440B-4D04-9F49-CE7F359C4F11}"/>
              </a:ext>
            </a:extLst>
          </p:cNvPr>
          <p:cNvSpPr>
            <a:spLocks noGrp="1"/>
          </p:cNvSpPr>
          <p:nvPr>
            <p:ph type="title"/>
          </p:nvPr>
        </p:nvSpPr>
        <p:spPr/>
        <p:txBody>
          <a:bodyPr/>
          <a:lstStyle/>
          <a:p>
            <a:pPr algn="ctr"/>
            <a:r>
              <a:rPr lang="en-US" altLang="zh-CN" dirty="0">
                <a:latin typeface="Comic Sans MS" pitchFamily="66" charset="0"/>
              </a:rPr>
              <a:t>Test for Lossless-join Decomposition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25EBBC-7294-4C1C-B0F9-21C84A3C41DA}"/>
                  </a:ext>
                </a:extLst>
              </p:cNvPr>
              <p:cNvSpPr>
                <a:spLocks noGrp="1"/>
              </p:cNvSpPr>
              <p:nvPr>
                <p:ph idx="1"/>
              </p:nvPr>
            </p:nvSpPr>
            <p:spPr>
              <a:xfrm>
                <a:off x="107504" y="627534"/>
                <a:ext cx="9036496" cy="3805070"/>
              </a:xfrm>
            </p:spPr>
            <p:txBody>
              <a:bodyPr/>
              <a:lstStyle/>
              <a:p>
                <a:pPr>
                  <a:lnSpc>
                    <a:spcPct val="150000"/>
                  </a:lnSpc>
                  <a:spcBef>
                    <a:spcPts val="600"/>
                  </a:spcBef>
                </a:pPr>
                <a:r>
                  <a:rPr lang="en-US" altLang="zh-CN" sz="1800" b="1" dirty="0">
                    <a:latin typeface="Comic Sans MS" pitchFamily="66" charset="0"/>
                  </a:rPr>
                  <a:t>Input:</a:t>
                </a:r>
                <a:r>
                  <a:rPr lang="en-US" altLang="zh-CN" sz="1800" dirty="0">
                    <a:latin typeface="Comic Sans MS"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dirty="0">
                    <a:latin typeface="Comic Sans MS"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itchFamily="66" charset="0"/>
                </a:endParaRPr>
              </a:p>
              <a:p>
                <a:pPr>
                  <a:lnSpc>
                    <a:spcPct val="150000"/>
                  </a:lnSpc>
                  <a:spcBef>
                    <a:spcPts val="600"/>
                  </a:spcBef>
                </a:pPr>
                <a:r>
                  <a:rPr lang="en-US" altLang="zh-CN" sz="1800" b="1" dirty="0">
                    <a:latin typeface="Comic Sans MS" pitchFamily="66" charset="0"/>
                  </a:rPr>
                  <a:t>Output:</a:t>
                </a:r>
                <a:r>
                  <a:rPr lang="en-US" altLang="zh-CN" sz="1800" dirty="0">
                    <a:latin typeface="Comic Sans MS"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oMath>
                </a14:m>
                <a:r>
                  <a:rPr lang="en-US" altLang="zh-CN" sz="1800" dirty="0">
                    <a:latin typeface="Comic Sans MS" pitchFamily="66" charset="0"/>
                  </a:rPr>
                  <a:t> is a lossless-join decomposition or a lossy one</a:t>
                </a:r>
              </a:p>
              <a:p>
                <a:pPr marL="800100" lvl="1" indent="-342900">
                  <a:lnSpc>
                    <a:spcPct val="150000"/>
                  </a:lnSpc>
                  <a:spcBef>
                    <a:spcPts val="600"/>
                  </a:spcBef>
                  <a:buAutoNum type="arabicParenBoth"/>
                </a:pPr>
                <a:r>
                  <a:rPr lang="en-US" altLang="zh-CN" sz="1600" b="1">
                    <a:solidFill>
                      <a:srgbClr val="1F07CF"/>
                    </a:solidFill>
                    <a:latin typeface="Comic Sans MS" pitchFamily="66" charset="0"/>
                  </a:rPr>
                  <a:t>Construct </a:t>
                </a:r>
                <a:r>
                  <a:rPr lang="en-US" altLang="zh-CN" sz="1600" b="1" dirty="0">
                    <a:solidFill>
                      <a:srgbClr val="1F07CF"/>
                    </a:solidFill>
                    <a:latin typeface="Comic Sans MS" pitchFamily="66" charset="0"/>
                  </a:rPr>
                  <a:t>a table </a:t>
                </a:r>
                <a14:m>
                  <m:oMath xmlns:m="http://schemas.openxmlformats.org/officeDocument/2006/math">
                    <m:r>
                      <a:rPr lang="en-US" altLang="zh-CN" sz="1600" b="1" i="1" smtClean="0">
                        <a:solidFill>
                          <a:srgbClr val="1F07CF"/>
                        </a:solidFill>
                        <a:latin typeface="Cambria Math" panose="02040503050406030204" pitchFamily="18" charset="0"/>
                      </a:rPr>
                      <m:t>𝑳</m:t>
                    </m:r>
                  </m:oMath>
                </a14:m>
                <a:r>
                  <a:rPr lang="en-US" altLang="zh-CN" sz="1600" b="1" dirty="0">
                    <a:solidFill>
                      <a:srgbClr val="1F07CF"/>
                    </a:solidFill>
                    <a:latin typeface="Comic Sans MS" pitchFamily="66" charset="0"/>
                  </a:rPr>
                  <a:t> with </a:t>
                </a:r>
                <a14:m>
                  <m:oMath xmlns:m="http://schemas.openxmlformats.org/officeDocument/2006/math">
                    <m:r>
                      <a:rPr lang="en-US" altLang="zh-CN" sz="1600" b="1" i="1" smtClean="0">
                        <a:solidFill>
                          <a:srgbClr val="1F07CF"/>
                        </a:solidFill>
                        <a:latin typeface="Cambria Math" panose="02040503050406030204" pitchFamily="18" charset="0"/>
                      </a:rPr>
                      <m:t>𝒌</m:t>
                    </m:r>
                  </m:oMath>
                </a14:m>
                <a:r>
                  <a:rPr lang="en-US" altLang="zh-CN" sz="1600" b="1" dirty="0">
                    <a:solidFill>
                      <a:srgbClr val="1F07CF"/>
                    </a:solidFill>
                    <a:latin typeface="Comic Sans MS" pitchFamily="66" charset="0"/>
                  </a:rPr>
                  <a:t> rows and </a:t>
                </a:r>
                <a14:m>
                  <m:oMath xmlns:m="http://schemas.openxmlformats.org/officeDocument/2006/math">
                    <m:r>
                      <a:rPr lang="en-US" altLang="zh-CN" sz="1600" b="1" i="1" smtClean="0">
                        <a:solidFill>
                          <a:srgbClr val="1F07CF"/>
                        </a:solidFill>
                        <a:latin typeface="Cambria Math" panose="02040503050406030204" pitchFamily="18" charset="0"/>
                      </a:rPr>
                      <m:t>𝒏</m:t>
                    </m:r>
                  </m:oMath>
                </a14:m>
                <a:r>
                  <a:rPr lang="en-US" altLang="zh-CN" sz="1600" b="1" dirty="0">
                    <a:solidFill>
                      <a:srgbClr val="1F07CF"/>
                    </a:solidFill>
                    <a:latin typeface="Comic Sans MS" pitchFamily="66" charset="0"/>
                  </a:rPr>
                  <a:t> columns</a:t>
                </a:r>
                <a:r>
                  <a:rPr lang="en-US" altLang="zh-CN" sz="1600">
                    <a:latin typeface="Comic Sans MS" pitchFamily="66" charset="0"/>
                  </a:rPr>
                  <a:t>, </a:t>
                </a:r>
              </a:p>
              <a:p>
                <a:pPr marL="457200" lvl="1" indent="0">
                  <a:lnSpc>
                    <a:spcPct val="150000"/>
                  </a:lnSpc>
                  <a:spcBef>
                    <a:spcPts val="600"/>
                  </a:spcBef>
                  <a:buNone/>
                </a:pPr>
                <a:r>
                  <a:rPr lang="en-US" altLang="zh-CN" sz="1600">
                    <a:latin typeface="Comic Sans MS" pitchFamily="66" charset="0"/>
                  </a:rPr>
                  <a:t>  and </a:t>
                </a:r>
                <a:r>
                  <a:rPr lang="en-US" altLang="zh-CN" sz="1600" b="1" dirty="0">
                    <a:solidFill>
                      <a:srgbClr val="FF0000"/>
                    </a:solidFill>
                    <a:latin typeface="Comic Sans MS" pitchFamily="66" charset="0"/>
                  </a:rPr>
                  <a:t>each column </a:t>
                </a:r>
                <a:r>
                  <a:rPr lang="en-US" altLang="zh-CN" sz="1600" dirty="0">
                    <a:latin typeface="Comic Sans MS" pitchFamily="66" charset="0"/>
                  </a:rPr>
                  <a:t>corresponds to an attribute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𝟏</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𝒋</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𝒏</m:t>
                    </m:r>
                    <m:r>
                      <a:rPr lang="en-US" altLang="zh-CN" sz="1600" b="1" i="1" smtClean="0">
                        <a:solidFill>
                          <a:srgbClr val="1F07CF"/>
                        </a:solidFill>
                        <a:latin typeface="Cambria Math" panose="02040503050406030204" pitchFamily="18" charset="0"/>
                      </a:rPr>
                      <m:t>)</m:t>
                    </m:r>
                  </m:oMath>
                </a14:m>
                <a:r>
                  <a:rPr lang="en-US" altLang="zh-CN" sz="1600" b="1" dirty="0">
                    <a:solidFill>
                      <a:srgbClr val="1F07CF"/>
                    </a:solidFill>
                    <a:latin typeface="Comic Sans MS" pitchFamily="66" charset="0"/>
                  </a:rPr>
                  <a:t>,</a:t>
                </a:r>
                <a:endParaRPr lang="en-US" altLang="zh-CN" sz="1600" b="1" dirty="0">
                  <a:latin typeface="Comic Sans MS" pitchFamily="66" charset="0"/>
                </a:endParaRPr>
              </a:p>
              <a:p>
                <a:pPr marL="457200" lvl="1" indent="0">
                  <a:lnSpc>
                    <a:spcPct val="150000"/>
                  </a:lnSpc>
                  <a:spcBef>
                    <a:spcPts val="600"/>
                  </a:spcBef>
                  <a:buNone/>
                </a:pPr>
                <a:r>
                  <a:rPr lang="en-US" altLang="zh-CN" sz="1600">
                    <a:latin typeface="Comic Sans MS" pitchFamily="66" charset="0"/>
                  </a:rPr>
                  <a:t>  and </a:t>
                </a:r>
                <a:r>
                  <a:rPr lang="en-US" altLang="zh-CN" sz="1600" b="1" dirty="0">
                    <a:solidFill>
                      <a:srgbClr val="FF0000"/>
                    </a:solidFill>
                    <a:latin typeface="Comic Sans MS" pitchFamily="66" charset="0"/>
                  </a:rPr>
                  <a:t>each row </a:t>
                </a:r>
                <a:r>
                  <a:rPr lang="en-US" altLang="zh-CN" sz="1600" dirty="0">
                    <a:latin typeface="Comic Sans MS" pitchFamily="66" charset="0"/>
                  </a:rPr>
                  <a:t>corresponds to a schema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𝑹</m:t>
                        </m:r>
                      </m:e>
                      <m:sub>
                        <m:r>
                          <a:rPr lang="en-US" altLang="zh-CN" sz="1600" b="1" i="1" smtClean="0">
                            <a:solidFill>
                              <a:srgbClr val="1F07CF"/>
                            </a:solidFill>
                            <a:latin typeface="Cambria Math" panose="02040503050406030204" pitchFamily="18" charset="0"/>
                          </a:rPr>
                          <m:t>𝒊</m:t>
                        </m:r>
                      </m:sub>
                    </m:sSub>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𝟏</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𝒊</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𝒌</m:t>
                    </m:r>
                    <m:r>
                      <a:rPr lang="en-US" altLang="zh-CN" sz="1600" b="1" i="1">
                        <a:solidFill>
                          <a:srgbClr val="1F07CF"/>
                        </a:solidFill>
                        <a:latin typeface="Cambria Math" panose="02040503050406030204" pitchFamily="18" charset="0"/>
                      </a:rPr>
                      <m:t>)</m:t>
                    </m:r>
                  </m:oMath>
                </a14:m>
                <a:r>
                  <a:rPr lang="en-US" altLang="zh-CN" sz="1600" b="1" dirty="0">
                    <a:solidFill>
                      <a:srgbClr val="1F07CF"/>
                    </a:solidFill>
                    <a:latin typeface="Comic Sans MS" pitchFamily="66" charset="0"/>
                  </a:rPr>
                  <a:t>. </a:t>
                </a:r>
                <a:endParaRPr lang="en-US" altLang="zh-CN" sz="1600" b="1" dirty="0">
                  <a:latin typeface="Comic Sans MS" pitchFamily="66" charset="0"/>
                </a:endParaRPr>
              </a:p>
              <a:p>
                <a:pPr marL="457200" lvl="1" indent="0">
                  <a:lnSpc>
                    <a:spcPct val="150000"/>
                  </a:lnSpc>
                  <a:spcBef>
                    <a:spcPts val="600"/>
                  </a:spcBef>
                  <a:buNone/>
                </a:pPr>
                <a:r>
                  <a:rPr lang="en-US" altLang="zh-CN" sz="1600">
                    <a:latin typeface="Comic Sans MS" pitchFamily="66" charset="0"/>
                  </a:rPr>
                  <a:t>  </a:t>
                </a:r>
                <a:r>
                  <a:rPr lang="en-US" altLang="zh-CN" sz="1600" b="1">
                    <a:solidFill>
                      <a:srgbClr val="FF0000"/>
                    </a:solidFill>
                    <a:latin typeface="Comic Sans MS" pitchFamily="66" charset="0"/>
                  </a:rPr>
                  <a:t>If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𝑨</m:t>
                        </m:r>
                      </m:e>
                      <m:sub>
                        <m:r>
                          <a:rPr lang="en-US" altLang="zh-CN" sz="1600" b="1" i="1">
                            <a:solidFill>
                              <a:srgbClr val="FF0000"/>
                            </a:solidFill>
                            <a:latin typeface="Cambria Math" panose="02040503050406030204" pitchFamily="18" charset="0"/>
                          </a:rPr>
                          <m:t>𝒋</m:t>
                        </m:r>
                      </m:sub>
                    </m:sSub>
                  </m:oMath>
                </a14:m>
                <a:r>
                  <a:rPr lang="en-US" altLang="zh-CN" sz="1600" b="1" dirty="0">
                    <a:solidFill>
                      <a:srgbClr val="FF0000"/>
                    </a:solidFill>
                    <a:latin typeface="Comic Sans MS" pitchFamily="66" charset="0"/>
                  </a:rPr>
                  <a:t> is in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𝑹</m:t>
                        </m:r>
                      </m:e>
                      <m:sub>
                        <m:r>
                          <a:rPr lang="en-US" altLang="zh-CN" sz="1600" b="1" i="1">
                            <a:solidFill>
                              <a:srgbClr val="FF0000"/>
                            </a:solidFill>
                            <a:latin typeface="Cambria Math" panose="02040503050406030204" pitchFamily="18" charset="0"/>
                          </a:rPr>
                          <m:t>𝒊</m:t>
                        </m:r>
                      </m:sub>
                    </m:sSub>
                  </m:oMath>
                </a14:m>
                <a:r>
                  <a:rPr lang="en-US" altLang="zh-CN" sz="1600" dirty="0">
                    <a:latin typeface="Comic Sans MS" pitchFamily="66" charset="0"/>
                  </a:rPr>
                  <a:t>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dirty="0">
                    <a:latin typeface="Comic Sans MS" pitchFamily="66" charset="0"/>
                  </a:rPr>
                  <a:t>), then </a:t>
                </a:r>
                <a:r>
                  <a:rPr lang="en-US" altLang="zh-CN" sz="1600" b="1" dirty="0">
                    <a:solidFill>
                      <a:srgbClr val="FF0000"/>
                    </a:solidFill>
                    <a:latin typeface="Comic Sans MS" pitchFamily="66" charset="0"/>
                  </a:rPr>
                  <a:t>fill the form with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𝒂</m:t>
                        </m:r>
                      </m:e>
                      <m:sub>
                        <m:r>
                          <a:rPr lang="en-US" altLang="zh-CN" sz="1600" b="1" i="1" smtClean="0">
                            <a:solidFill>
                              <a:srgbClr val="FF0000"/>
                            </a:solidFill>
                            <a:latin typeface="Cambria Math" panose="02040503050406030204" pitchFamily="18" charset="0"/>
                          </a:rPr>
                          <m:t>𝒋</m:t>
                        </m:r>
                      </m:sub>
                    </m:sSub>
                  </m:oMath>
                </a14:m>
                <a:r>
                  <a:rPr lang="en-US" altLang="zh-CN" sz="1600" b="1" dirty="0">
                    <a:solidFill>
                      <a:srgbClr val="FF0000"/>
                    </a:solidFill>
                    <a:latin typeface="Comic Sans MS" pitchFamily="66" charset="0"/>
                  </a:rPr>
                  <a:t> at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𝑳</m:t>
                        </m:r>
                      </m:e>
                      <m:sub>
                        <m:r>
                          <a:rPr lang="en-US" altLang="zh-CN" sz="1600" b="1" i="1" smtClean="0">
                            <a:solidFill>
                              <a:srgbClr val="FF0000"/>
                            </a:solidFill>
                            <a:latin typeface="Cambria Math" panose="02040503050406030204" pitchFamily="18" charset="0"/>
                          </a:rPr>
                          <m:t>𝒊</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𝒋</m:t>
                        </m:r>
                      </m:sub>
                    </m:sSub>
                  </m:oMath>
                </a14:m>
                <a:r>
                  <a:rPr lang="en-US" altLang="zh-CN" sz="1600" b="1" dirty="0">
                    <a:solidFill>
                      <a:srgbClr val="FF0000"/>
                    </a:solidFill>
                    <a:latin typeface="Comic Sans MS" pitchFamily="66" charset="0"/>
                  </a:rPr>
                  <a:t>, </a:t>
                </a:r>
                <a:r>
                  <a:rPr lang="en-US" altLang="zh-CN" sz="1600" b="1" dirty="0">
                    <a:solidFill>
                      <a:srgbClr val="1B06BA"/>
                    </a:solidFill>
                    <a:latin typeface="Comic Sans MS" pitchFamily="66" charset="0"/>
                  </a:rPr>
                  <a:t>otherwise</a:t>
                </a:r>
                <a:r>
                  <a:rPr lang="en-US" altLang="zh-CN" sz="1600" dirty="0">
                    <a:latin typeface="Comic Sans MS" pitchFamily="66" charset="0"/>
                  </a:rPr>
                  <a:t> fill it with </a:t>
                </a:r>
                <a14:m>
                  <m:oMath xmlns:m="http://schemas.openxmlformats.org/officeDocument/2006/math">
                    <m:sSub>
                      <m:sSubPr>
                        <m:ctrlPr>
                          <a:rPr lang="en-US" altLang="zh-CN" sz="1600" b="1" i="1" smtClean="0">
                            <a:solidFill>
                              <a:srgbClr val="1B06BA"/>
                            </a:solidFill>
                            <a:latin typeface="Cambria Math" panose="02040503050406030204" pitchFamily="18" charset="0"/>
                          </a:rPr>
                        </m:ctrlPr>
                      </m:sSubPr>
                      <m:e>
                        <m:r>
                          <a:rPr lang="en-US" altLang="zh-CN" sz="1600" b="1" i="1" smtClean="0">
                            <a:solidFill>
                              <a:srgbClr val="1B06BA"/>
                            </a:solidFill>
                            <a:latin typeface="Cambria Math" panose="02040503050406030204" pitchFamily="18" charset="0"/>
                          </a:rPr>
                          <m:t>𝒃</m:t>
                        </m:r>
                      </m:e>
                      <m:sub>
                        <m:r>
                          <a:rPr lang="en-US" altLang="zh-CN" sz="1600" b="1" i="1">
                            <a:solidFill>
                              <a:srgbClr val="1B06BA"/>
                            </a:solidFill>
                            <a:latin typeface="Cambria Math" panose="02040503050406030204" pitchFamily="18" charset="0"/>
                          </a:rPr>
                          <m:t>𝒊</m:t>
                        </m:r>
                        <m:r>
                          <a:rPr lang="en-US" altLang="zh-CN" sz="1600" b="1" i="1" smtClean="0">
                            <a:solidFill>
                              <a:srgbClr val="1B06BA"/>
                            </a:solidFill>
                            <a:latin typeface="Cambria Math" panose="02040503050406030204" pitchFamily="18" charset="0"/>
                          </a:rPr>
                          <m:t>,</m:t>
                        </m:r>
                        <m:r>
                          <a:rPr lang="en-US" altLang="zh-CN" sz="1600" b="1" i="1" smtClean="0">
                            <a:solidFill>
                              <a:srgbClr val="1B06BA"/>
                            </a:solidFill>
                            <a:latin typeface="Cambria Math" panose="02040503050406030204" pitchFamily="18" charset="0"/>
                          </a:rPr>
                          <m:t>𝒋</m:t>
                        </m:r>
                      </m:sub>
                    </m:sSub>
                  </m:oMath>
                </a14:m>
                <a:r>
                  <a:rPr lang="en-US" altLang="zh-CN" sz="1600" b="1" dirty="0">
                    <a:solidFill>
                      <a:srgbClr val="1B06BA"/>
                    </a:solidFill>
                    <a:latin typeface="Comic Sans MS" pitchFamily="66" charset="0"/>
                  </a:rPr>
                  <a:t>. </a:t>
                </a:r>
              </a:p>
              <a:p>
                <a:pPr marL="457200" lvl="1" indent="0">
                  <a:lnSpc>
                    <a:spcPct val="150000"/>
                  </a:lnSpc>
                  <a:spcBef>
                    <a:spcPts val="600"/>
                  </a:spcBef>
                  <a:buNone/>
                </a:pPr>
                <a:endParaRPr lang="en-US" altLang="zh-CN" sz="1600" dirty="0">
                  <a:latin typeface="Comic Sans MS" pitchFamily="66" charset="0"/>
                </a:endParaRPr>
              </a:p>
              <a:p>
                <a:pPr>
                  <a:lnSpc>
                    <a:spcPct val="150000"/>
                  </a:lnSpc>
                  <a:spcBef>
                    <a:spcPts val="600"/>
                  </a:spcBef>
                </a:pPr>
                <a:endParaRPr lang="zh-CN" altLang="en-US" sz="18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6025EBBC-7294-4C1C-B0F9-21C84A3C41DA}"/>
                  </a:ext>
                </a:extLst>
              </p:cNvPr>
              <p:cNvSpPr>
                <a:spLocks noGrp="1" noRot="1" noChangeAspect="1" noMove="1" noResize="1" noEditPoints="1" noAdjustHandles="1" noChangeArrowheads="1" noChangeShapeType="1" noTextEdit="1"/>
              </p:cNvSpPr>
              <p:nvPr>
                <p:ph idx="1"/>
              </p:nvPr>
            </p:nvSpPr>
            <p:spPr>
              <a:xfrm>
                <a:off x="107504" y="627534"/>
                <a:ext cx="9036496" cy="3805070"/>
              </a:xfrm>
              <a:blipFill rotWithShape="1">
                <a:blip r:embed="rId2"/>
                <a:stretch>
                  <a:fillRect l="-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57610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6D169-41B9-4621-86EE-5F923DD6496A}"/>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5B8E21A-6625-4A0C-B88B-507AA8757035}"/>
              </a:ext>
            </a:extLst>
          </p:cNvPr>
          <p:cNvSpPr>
            <a:spLocks noGrp="1"/>
          </p:cNvSpPr>
          <p:nvPr>
            <p:ph idx="1"/>
          </p:nvPr>
        </p:nvSpPr>
        <p:spPr/>
        <p:txBody>
          <a:bodyPr/>
          <a:lstStyle/>
          <a:p>
            <a:pPr>
              <a:spcBef>
                <a:spcPts val="600"/>
              </a:spcBef>
            </a:pPr>
            <a:r>
              <a:rPr lang="en-US" altLang="zh-CN" sz="2000" dirty="0">
                <a:latin typeface="Comic Sans MS" pitchFamily="66" charset="0"/>
              </a:rPr>
              <a:t>Given </a:t>
            </a:r>
            <a:r>
              <a:rPr lang="en-US" altLang="zh-CN" sz="2000" b="1" dirty="0">
                <a:solidFill>
                  <a:srgbClr val="1F07CF"/>
                </a:solidFill>
                <a:latin typeface="Comic Sans MS" pitchFamily="66" charset="0"/>
              </a:rPr>
              <a:t>R&lt;U,F&gt;, U={A,B,C,D,E}, F={AB→C, C→D, D→E}</a:t>
            </a:r>
            <a:r>
              <a:rPr lang="en-US" altLang="zh-CN" sz="2000" dirty="0">
                <a:latin typeface="Comic Sans MS" pitchFamily="66" charset="0"/>
              </a:rPr>
              <a:t>, and a decomposition </a:t>
            </a:r>
            <a:r>
              <a:rPr lang="en-US" altLang="zh-CN" sz="2000" b="1" dirty="0">
                <a:solidFill>
                  <a:srgbClr val="1F07CF"/>
                </a:solidFill>
                <a:latin typeface="Comic Sans MS" pitchFamily="66" charset="0"/>
              </a:rPr>
              <a:t>ρ</a:t>
            </a:r>
            <a:r>
              <a:rPr lang="en-US" altLang="zh-CN" sz="2000" dirty="0">
                <a:latin typeface="Comic Sans MS" pitchFamily="66" charset="0"/>
              </a:rPr>
              <a:t> of </a:t>
            </a:r>
            <a:r>
              <a:rPr lang="en-US" altLang="zh-CN" sz="2000" b="1" dirty="0">
                <a:solidFill>
                  <a:srgbClr val="1F07CF"/>
                </a:solidFill>
                <a:latin typeface="Comic Sans MS" pitchFamily="66" charset="0"/>
              </a:rPr>
              <a:t>R</a:t>
            </a:r>
            <a:r>
              <a:rPr lang="en-US" altLang="zh-CN" sz="2000" dirty="0">
                <a:latin typeface="Comic Sans MS" pitchFamily="66" charset="0"/>
              </a:rPr>
              <a:t> into: </a:t>
            </a:r>
            <a:r>
              <a:rPr lang="en-US" altLang="zh-CN" sz="2000" b="1" dirty="0">
                <a:solidFill>
                  <a:srgbClr val="1F07CF"/>
                </a:solidFill>
                <a:latin typeface="Comic Sans MS" pitchFamily="66" charset="0"/>
              </a:rPr>
              <a:t>R1(A, B, C), R2(C, D), R3(D, E)</a:t>
            </a:r>
            <a:r>
              <a:rPr lang="en-US" altLang="zh-CN" sz="2000" dirty="0">
                <a:latin typeface="Comic Sans MS" pitchFamily="66" charset="0"/>
              </a:rPr>
              <a:t>. </a:t>
            </a:r>
            <a:r>
              <a:rPr lang="en-US" altLang="zh-CN" sz="2000" b="1" dirty="0">
                <a:solidFill>
                  <a:srgbClr val="FF0000"/>
                </a:solidFill>
                <a:latin typeface="Comic Sans MS" pitchFamily="66" charset="0"/>
              </a:rPr>
              <a:t>ρ is a lossless-join decomposition or a lossy one?</a:t>
            </a:r>
          </a:p>
          <a:p>
            <a:pPr marL="0" indent="0">
              <a:spcBef>
                <a:spcPts val="600"/>
              </a:spcBef>
              <a:buNone/>
            </a:pPr>
            <a:r>
              <a:rPr lang="en-US" altLang="zh-CN" sz="2000" b="1" dirty="0">
                <a:solidFill>
                  <a:srgbClr val="1F07CF"/>
                </a:solidFill>
                <a:latin typeface="Comic Sans MS" pitchFamily="66" charset="0"/>
              </a:rPr>
              <a:t>    (1) First, construct a table</a:t>
            </a:r>
            <a:r>
              <a:rPr lang="en-US" altLang="zh-CN" sz="2000" dirty="0">
                <a:latin typeface="Comic Sans MS" pitchFamily="66" charset="0"/>
              </a:rPr>
              <a:t> as:</a:t>
            </a:r>
          </a:p>
          <a:p>
            <a:pPr>
              <a:spcBef>
                <a:spcPts val="600"/>
              </a:spcBef>
            </a:pPr>
            <a:endParaRPr lang="zh-CN" altLang="en-US" sz="2000" dirty="0">
              <a:latin typeface="Comic Sans MS" pitchFamily="66" charset="0"/>
            </a:endParaRPr>
          </a:p>
        </p:txBody>
      </p:sp>
      <p:graphicFrame>
        <p:nvGraphicFramePr>
          <p:cNvPr id="5" name="Group 54">
            <a:extLst>
              <a:ext uri="{FF2B5EF4-FFF2-40B4-BE49-F238E27FC236}">
                <a16:creationId xmlns:a16="http://schemas.microsoft.com/office/drawing/2014/main" id="{B699606B-E409-4196-B04F-1C4D10D47F4C}"/>
              </a:ext>
            </a:extLst>
          </p:cNvPr>
          <p:cNvGraphicFramePr>
            <a:graphicFrameLocks/>
          </p:cNvGraphicFramePr>
          <p:nvPr/>
        </p:nvGraphicFramePr>
        <p:xfrm>
          <a:off x="1763316" y="2776538"/>
          <a:ext cx="5562601" cy="1727597"/>
        </p:xfrm>
        <a:graphic>
          <a:graphicData uri="http://schemas.openxmlformats.org/drawingml/2006/table">
            <a:tbl>
              <a:tblPr/>
              <a:tblGrid>
                <a:gridCol w="1241822">
                  <a:extLst>
                    <a:ext uri="{9D8B030D-6E8A-4147-A177-3AD203B41FA5}">
                      <a16:colId xmlns:a16="http://schemas.microsoft.com/office/drawing/2014/main" val="20000"/>
                    </a:ext>
                  </a:extLst>
                </a:gridCol>
                <a:gridCol w="917972">
                  <a:extLst>
                    <a:ext uri="{9D8B030D-6E8A-4147-A177-3AD203B41FA5}">
                      <a16:colId xmlns:a16="http://schemas.microsoft.com/office/drawing/2014/main" val="20001"/>
                    </a:ext>
                  </a:extLst>
                </a:gridCol>
                <a:gridCol w="837009">
                  <a:extLst>
                    <a:ext uri="{9D8B030D-6E8A-4147-A177-3AD203B41FA5}">
                      <a16:colId xmlns:a16="http://schemas.microsoft.com/office/drawing/2014/main" val="20002"/>
                    </a:ext>
                  </a:extLst>
                </a:gridCol>
                <a:gridCol w="837010">
                  <a:extLst>
                    <a:ext uri="{9D8B030D-6E8A-4147-A177-3AD203B41FA5}">
                      <a16:colId xmlns:a16="http://schemas.microsoft.com/office/drawing/2014/main" val="20003"/>
                    </a:ext>
                  </a:extLst>
                </a:gridCol>
                <a:gridCol w="864394">
                  <a:extLst>
                    <a:ext uri="{9D8B030D-6E8A-4147-A177-3AD203B41FA5}">
                      <a16:colId xmlns:a16="http://schemas.microsoft.com/office/drawing/2014/main" val="20004"/>
                    </a:ext>
                  </a:extLst>
                </a:gridCol>
                <a:gridCol w="864394">
                  <a:extLst>
                    <a:ext uri="{9D8B030D-6E8A-4147-A177-3AD203B41FA5}">
                      <a16:colId xmlns:a16="http://schemas.microsoft.com/office/drawing/2014/main" val="20005"/>
                    </a:ext>
                  </a:extLst>
                </a:gridCol>
              </a:tblGrid>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C</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D</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E</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R1(</a:t>
                      </a:r>
                      <a:r>
                        <a:rPr kumimoji="0" lang="en-US" altLang="zh-CN" sz="1800" b="1" i="0" u="none" strike="noStrike" cap="none" normalizeH="0" baseline="0">
                          <a:ln>
                            <a:noFill/>
                          </a:ln>
                          <a:solidFill>
                            <a:srgbClr val="0000FF"/>
                          </a:solidFill>
                          <a:effectLst/>
                          <a:latin typeface="Comic Sans MS" panose="030F0702030302020204" pitchFamily="66" charset="0"/>
                          <a:ea typeface="华文中宋" panose="02010600040101010101" pitchFamily="2" charset="-122"/>
                        </a:rPr>
                        <a:t>A,B,C</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14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15</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R2(</a:t>
                      </a:r>
                      <a:r>
                        <a:rPr kumimoji="0" lang="en-US" altLang="zh-CN" sz="1800" b="1" i="0" u="none" strike="noStrike" cap="none" normalizeH="0" baseline="0">
                          <a:ln>
                            <a:noFill/>
                          </a:ln>
                          <a:solidFill>
                            <a:srgbClr val="FF0000"/>
                          </a:solidFill>
                          <a:effectLst/>
                          <a:latin typeface="Comic Sans MS" panose="030F0702030302020204" pitchFamily="66" charset="0"/>
                          <a:ea typeface="华文中宋" panose="02010600040101010101" pitchFamily="2" charset="-122"/>
                        </a:rPr>
                        <a:t>C,D</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25</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0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R3(</a:t>
                      </a:r>
                      <a:r>
                        <a:rPr kumimoji="0" lang="en-US" altLang="zh-CN" sz="1800" b="1" i="0" u="none" strike="noStrike" cap="none" normalizeH="0" baseline="0">
                          <a:ln>
                            <a:noFill/>
                          </a:ln>
                          <a:solidFill>
                            <a:srgbClr val="FF00FF"/>
                          </a:solidFill>
                          <a:effectLst/>
                          <a:latin typeface="Comic Sans MS" panose="030F0702030302020204" pitchFamily="66" charset="0"/>
                          <a:ea typeface="华文中宋" panose="02010600040101010101" pitchFamily="2" charset="-122"/>
                        </a:rPr>
                        <a:t>D,E</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rPr>
                        <a:t>5</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8294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74417-440B-4D04-9F49-CE7F359C4F11}"/>
              </a:ext>
            </a:extLst>
          </p:cNvPr>
          <p:cNvSpPr>
            <a:spLocks noGrp="1"/>
          </p:cNvSpPr>
          <p:nvPr>
            <p:ph type="title"/>
          </p:nvPr>
        </p:nvSpPr>
        <p:spPr/>
        <p:txBody>
          <a:bodyPr/>
          <a:lstStyle/>
          <a:p>
            <a:pPr algn="ctr"/>
            <a:r>
              <a:rPr lang="en-US" altLang="zh-CN" dirty="0">
                <a:latin typeface="Comic Sans MS" pitchFamily="66" charset="0"/>
              </a:rPr>
              <a:t>Test for Lossless-join Decomposition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25EBBC-7294-4C1C-B0F9-21C84A3C41DA}"/>
                  </a:ext>
                </a:extLst>
              </p:cNvPr>
              <p:cNvSpPr>
                <a:spLocks noGrp="1"/>
              </p:cNvSpPr>
              <p:nvPr>
                <p:ph idx="1"/>
              </p:nvPr>
            </p:nvSpPr>
            <p:spPr>
              <a:xfrm>
                <a:off x="0" y="627534"/>
                <a:ext cx="9144000" cy="4176464"/>
              </a:xfrm>
            </p:spPr>
            <p:txBody>
              <a:bodyPr/>
              <a:lstStyle/>
              <a:p>
                <a:pPr>
                  <a:spcBef>
                    <a:spcPts val="600"/>
                  </a:spcBef>
                </a:pPr>
                <a:r>
                  <a:rPr lang="en-US" altLang="zh-CN" sz="1800" b="1" dirty="0">
                    <a:latin typeface="Comic Sans MS" pitchFamily="66" charset="0"/>
                  </a:rPr>
                  <a:t>Input:</a:t>
                </a:r>
                <a:r>
                  <a:rPr lang="en-US" altLang="zh-CN" sz="1800" dirty="0">
                    <a:latin typeface="Comic Sans MS"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b="1" dirty="0">
                    <a:solidFill>
                      <a:srgbClr val="1F07CF"/>
                    </a:solidFill>
                    <a:latin typeface="Comic Sans MS" pitchFamily="66" charset="0"/>
                  </a:rPr>
                  <a:t>,</a:t>
                </a:r>
                <a:r>
                  <a:rPr lang="en-US" altLang="zh-CN" sz="1800" dirty="0">
                    <a:latin typeface="Comic Sans MS"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itchFamily="66" charset="0"/>
                </a:endParaRPr>
              </a:p>
              <a:p>
                <a:pPr>
                  <a:spcBef>
                    <a:spcPts val="600"/>
                  </a:spcBef>
                </a:pPr>
                <a:r>
                  <a:rPr lang="en-US" altLang="zh-CN" sz="1800" b="1" dirty="0">
                    <a:latin typeface="Comic Sans MS" pitchFamily="66" charset="0"/>
                  </a:rPr>
                  <a:t>Output:</a:t>
                </a:r>
                <a:r>
                  <a:rPr lang="en-US" altLang="zh-CN" sz="1800" dirty="0">
                    <a:latin typeface="Comic Sans MS" pitchFamily="66" charset="0"/>
                  </a:rPr>
                  <a:t> </a:t>
                </a:r>
                <a14:m>
                  <m:oMath xmlns:m="http://schemas.openxmlformats.org/officeDocument/2006/math">
                    <m:r>
                      <a:rPr lang="zh-CN" altLang="en-US" sz="1800" i="1" smtClean="0">
                        <a:latin typeface="Cambria Math" panose="02040503050406030204" pitchFamily="18" charset="0"/>
                      </a:rPr>
                      <m:t>𝜌</m:t>
                    </m:r>
                  </m:oMath>
                </a14:m>
                <a:r>
                  <a:rPr lang="en-US" altLang="zh-CN" sz="1800" dirty="0">
                    <a:latin typeface="Comic Sans MS" pitchFamily="66" charset="0"/>
                  </a:rPr>
                  <a:t> is a lossless-join decomposition or a lossy one</a:t>
                </a:r>
              </a:p>
              <a:p>
                <a:pPr marL="457200" lvl="1" indent="0">
                  <a:spcBef>
                    <a:spcPts val="600"/>
                  </a:spcBef>
                  <a:buNone/>
                </a:pPr>
                <a:r>
                  <a:rPr lang="en-US" altLang="zh-CN" sz="1600">
                    <a:latin typeface="Comic Sans MS" pitchFamily="66" charset="0"/>
                  </a:rPr>
                  <a:t>(</a:t>
                </a:r>
                <a:r>
                  <a:rPr lang="en-US" altLang="zh-CN" sz="1600" dirty="0">
                    <a:latin typeface="Comic Sans MS" pitchFamily="66" charset="0"/>
                  </a:rPr>
                  <a:t>2) Regard table L as a relation on schema R, and </a:t>
                </a:r>
                <a:r>
                  <a:rPr lang="en-US" altLang="zh-CN" sz="1600" b="1" dirty="0">
                    <a:solidFill>
                      <a:srgbClr val="1F07CF"/>
                    </a:solidFill>
                    <a:latin typeface="Comic Sans MS" pitchFamily="66" charset="0"/>
                  </a:rPr>
                  <a:t>check for each FD in F </a:t>
                </a:r>
                <a:r>
                  <a:rPr lang="en-US" altLang="zh-CN" sz="1600" dirty="0">
                    <a:latin typeface="Comic Sans MS" pitchFamily="66" charset="0"/>
                  </a:rPr>
                  <a:t>whether the FD is satisfied or not. If the FD is </a:t>
                </a:r>
                <a:r>
                  <a:rPr lang="en-US" altLang="zh-CN" sz="1600" b="1" dirty="0">
                    <a:solidFill>
                      <a:srgbClr val="FF0000"/>
                    </a:solidFill>
                    <a:latin typeface="Comic Sans MS" pitchFamily="66" charset="0"/>
                  </a:rPr>
                  <a:t>not satisfied, rewrite the table</a:t>
                </a:r>
                <a:r>
                  <a:rPr lang="en-US" altLang="zh-CN" sz="1600" dirty="0">
                    <a:latin typeface="Comic Sans MS" pitchFamily="66" charset="0"/>
                  </a:rPr>
                  <a:t> as:</a:t>
                </a:r>
              </a:p>
              <a:p>
                <a:pPr lvl="1">
                  <a:spcBef>
                    <a:spcPts val="600"/>
                  </a:spcBef>
                </a:pPr>
                <a:r>
                  <a:rPr lang="en-US" altLang="zh-CN" sz="1600" dirty="0">
                    <a:latin typeface="Comic Sans MS" pitchFamily="66" charset="0"/>
                  </a:rPr>
                  <a:t>For a FD in F</a:t>
                </a:r>
                <a:r>
                  <a:rPr lang="zh-CN" altLang="en-US" sz="1600" dirty="0">
                    <a:latin typeface="Comic Sans MS" pitchFamily="66" charset="0"/>
                  </a:rPr>
                  <a:t>：</a:t>
                </a:r>
                <a:r>
                  <a:rPr lang="en-US" altLang="zh-CN" sz="1600" b="1" dirty="0">
                    <a:solidFill>
                      <a:srgbClr val="1B06BA"/>
                    </a:solidFill>
                    <a:latin typeface="Comic Sans MS" pitchFamily="66" charset="0"/>
                  </a:rPr>
                  <a:t>X→Y</a:t>
                </a:r>
                <a:r>
                  <a:rPr lang="en-US" altLang="zh-CN" sz="1600" dirty="0">
                    <a:latin typeface="Comic Sans MS" pitchFamily="66" charset="0"/>
                  </a:rPr>
                  <a:t>, if </a:t>
                </a:r>
                <a:r>
                  <a:rPr lang="en-US" altLang="zh-CN" sz="1600" b="1" dirty="0">
                    <a:solidFill>
                      <a:srgbClr val="FF0000"/>
                    </a:solidFill>
                    <a:latin typeface="Comic Sans MS" pitchFamily="66" charset="0"/>
                  </a:rPr>
                  <a:t>t[x1]=t[x2], and t[y1]≠t[y2], </a:t>
                </a:r>
                <a:r>
                  <a:rPr lang="en-US" altLang="zh-CN" sz="1600" dirty="0">
                    <a:latin typeface="Comic Sans MS" pitchFamily="66" charset="0"/>
                  </a:rPr>
                  <a:t>then </a:t>
                </a:r>
                <a:r>
                  <a:rPr lang="en-US" altLang="zh-CN" sz="1600" b="1" dirty="0">
                    <a:solidFill>
                      <a:srgbClr val="FF0000"/>
                    </a:solidFill>
                    <a:latin typeface="Comic Sans MS" pitchFamily="66" charset="0"/>
                  </a:rPr>
                  <a:t>rewrite y with the same value</a:t>
                </a:r>
                <a:r>
                  <a:rPr lang="en-US" altLang="zh-CN" sz="1600" dirty="0">
                    <a:latin typeface="Comic Sans MS" pitchFamily="66" charset="0"/>
                  </a:rPr>
                  <a:t>;</a:t>
                </a:r>
              </a:p>
              <a:p>
                <a:pPr lvl="2">
                  <a:spcBef>
                    <a:spcPts val="600"/>
                  </a:spcBef>
                </a:pPr>
                <a:r>
                  <a:rPr lang="en-US" altLang="zh-CN" sz="1600" dirty="0">
                    <a:latin typeface="Comic Sans MS" pitchFamily="66" charset="0"/>
                  </a:rPr>
                  <a:t>If there is </a:t>
                </a:r>
                <a:r>
                  <a:rPr lang="en-US" altLang="zh-CN" sz="1600" b="1" dirty="0">
                    <a:solidFill>
                      <a:srgbClr val="1F07CF"/>
                    </a:solidFill>
                    <a:latin typeface="Comic Sans MS" pitchFamily="66" charset="0"/>
                  </a:rPr>
                  <a:t>an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𝒂</m:t>
                        </m:r>
                      </m:e>
                      <m:sub>
                        <m:r>
                          <a:rPr lang="en-US" altLang="zh-CN" sz="1600" b="1" i="1">
                            <a:solidFill>
                              <a:srgbClr val="1F07CF"/>
                            </a:solidFill>
                            <a:latin typeface="Cambria Math" panose="02040503050406030204" pitchFamily="18" charset="0"/>
                          </a:rPr>
                          <m:t>𝒋</m:t>
                        </m:r>
                      </m:sub>
                    </m:sSub>
                  </m:oMath>
                </a14:m>
                <a:r>
                  <a:rPr lang="en-US" altLang="zh-CN" sz="1600" b="1" dirty="0">
                    <a:solidFill>
                      <a:srgbClr val="1F07CF"/>
                    </a:solidFill>
                    <a:latin typeface="Comic Sans MS" pitchFamily="66" charset="0"/>
                  </a:rPr>
                  <a:t> for y</a:t>
                </a:r>
                <a:r>
                  <a:rPr lang="en-US" altLang="zh-CN" sz="1600" dirty="0">
                    <a:latin typeface="Comic Sans MS" pitchFamily="66" charset="0"/>
                  </a:rPr>
                  <a:t>, </a:t>
                </a:r>
                <a:r>
                  <a:rPr lang="en-US" altLang="zh-CN" sz="1600" b="1" dirty="0">
                    <a:solidFill>
                      <a:srgbClr val="1F07CF"/>
                    </a:solidFill>
                    <a:latin typeface="Comic Sans MS" pitchFamily="66" charset="0"/>
                  </a:rPr>
                  <a:t>then another y is set to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𝒂</m:t>
                        </m:r>
                      </m:e>
                      <m:sub>
                        <m:r>
                          <a:rPr lang="en-US" altLang="zh-CN" sz="1600" b="1" i="1">
                            <a:solidFill>
                              <a:srgbClr val="1F07CF"/>
                            </a:solidFill>
                            <a:latin typeface="Cambria Math" panose="02040503050406030204" pitchFamily="18" charset="0"/>
                          </a:rPr>
                          <m:t>𝒋</m:t>
                        </m:r>
                      </m:sub>
                    </m:sSub>
                  </m:oMath>
                </a14:m>
                <a:r>
                  <a:rPr lang="en-US" altLang="zh-CN" sz="1600" b="1" dirty="0">
                    <a:solidFill>
                      <a:srgbClr val="1F07CF"/>
                    </a:solidFill>
                    <a:latin typeface="Comic Sans MS" pitchFamily="66" charset="0"/>
                  </a:rPr>
                  <a:t>;</a:t>
                </a:r>
                <a:endParaRPr lang="en-US" altLang="zh-CN" sz="1600" b="1" dirty="0">
                  <a:latin typeface="Comic Sans MS" pitchFamily="66" charset="0"/>
                </a:endParaRPr>
              </a:p>
              <a:p>
                <a:pPr lvl="2">
                  <a:spcBef>
                    <a:spcPts val="600"/>
                  </a:spcBef>
                </a:pPr>
                <a:r>
                  <a:rPr lang="en-US" altLang="zh-CN" sz="1600" dirty="0">
                    <a:latin typeface="Comic Sans MS" pitchFamily="66" charset="0"/>
                  </a:rPr>
                  <a:t>If there is </a:t>
                </a:r>
                <a:r>
                  <a:rPr lang="en-US" altLang="zh-CN" sz="1600" b="1" dirty="0">
                    <a:solidFill>
                      <a:srgbClr val="1B06BA"/>
                    </a:solidFill>
                    <a:latin typeface="Comic Sans MS" pitchFamily="66" charset="0"/>
                  </a:rPr>
                  <a:t>not an </a:t>
                </a:r>
                <a14:m>
                  <m:oMath xmlns:m="http://schemas.openxmlformats.org/officeDocument/2006/math">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𝒂</m:t>
                        </m:r>
                      </m:e>
                      <m:sub>
                        <m:r>
                          <a:rPr lang="en-US" altLang="zh-CN" sz="1600" b="1" i="1">
                            <a:solidFill>
                              <a:srgbClr val="1B06BA"/>
                            </a:solidFill>
                            <a:latin typeface="Cambria Math" panose="02040503050406030204" pitchFamily="18" charset="0"/>
                          </a:rPr>
                          <m:t>𝒋</m:t>
                        </m:r>
                      </m:sub>
                    </m:sSub>
                  </m:oMath>
                </a14:m>
                <a:r>
                  <a:rPr lang="en-US" altLang="zh-CN" sz="1600" dirty="0">
                    <a:latin typeface="Comic Sans MS" pitchFamily="66" charset="0"/>
                  </a:rPr>
                  <a:t>, then </a:t>
                </a:r>
                <a:r>
                  <a:rPr lang="en-US" altLang="zh-CN" sz="1600" b="1" dirty="0">
                    <a:solidFill>
                      <a:srgbClr val="1B06BA"/>
                    </a:solidFill>
                    <a:latin typeface="Comic Sans MS" pitchFamily="66" charset="0"/>
                  </a:rPr>
                  <a:t>use one </a:t>
                </a:r>
                <a14:m>
                  <m:oMath xmlns:m="http://schemas.openxmlformats.org/officeDocument/2006/math">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𝒃</m:t>
                        </m:r>
                      </m:e>
                      <m:sub>
                        <m:r>
                          <a:rPr lang="en-US" altLang="zh-CN" sz="1600" b="1" i="1">
                            <a:solidFill>
                              <a:srgbClr val="1B06BA"/>
                            </a:solidFill>
                            <a:latin typeface="Cambria Math" panose="02040503050406030204" pitchFamily="18" charset="0"/>
                          </a:rPr>
                          <m:t>𝒊𝒋</m:t>
                        </m:r>
                      </m:sub>
                    </m:sSub>
                  </m:oMath>
                </a14:m>
                <a:r>
                  <a:rPr lang="en-US" altLang="zh-CN" sz="1600" b="1" dirty="0">
                    <a:solidFill>
                      <a:srgbClr val="1B06BA"/>
                    </a:solidFill>
                    <a:latin typeface="Comic Sans MS" pitchFamily="66" charset="0"/>
                  </a:rPr>
                  <a:t> to replace the other y;</a:t>
                </a:r>
              </a:p>
              <a:p>
                <a:pPr lvl="1">
                  <a:spcBef>
                    <a:spcPts val="600"/>
                  </a:spcBef>
                </a:pPr>
                <a:r>
                  <a:rPr lang="en-US" altLang="zh-CN" sz="1600" b="1" dirty="0">
                    <a:solidFill>
                      <a:srgbClr val="1B06BA"/>
                    </a:solidFill>
                    <a:latin typeface="Comic Sans MS" pitchFamily="66" charset="0"/>
                  </a:rPr>
                  <a:t>Till no changes </a:t>
                </a:r>
                <a:r>
                  <a:rPr lang="en-US" altLang="zh-CN" sz="1600" dirty="0">
                    <a:latin typeface="Comic Sans MS" pitchFamily="66" charset="0"/>
                  </a:rPr>
                  <a:t>occur on form </a:t>
                </a:r>
                <a14:m>
                  <m:oMath xmlns:m="http://schemas.openxmlformats.org/officeDocument/2006/math">
                    <m:r>
                      <a:rPr lang="en-US" altLang="zh-CN" sz="1600" i="1">
                        <a:latin typeface="Cambria Math" panose="02040503050406030204" pitchFamily="18" charset="0"/>
                      </a:rPr>
                      <m:t>𝐿</m:t>
                    </m:r>
                  </m:oMath>
                </a14:m>
                <a:endParaRPr lang="en-US" altLang="zh-CN" sz="1600" dirty="0">
                  <a:latin typeface="Comic Sans MS" pitchFamily="66" charset="0"/>
                </a:endParaRPr>
              </a:p>
              <a:p>
                <a:pPr lvl="1">
                  <a:spcBef>
                    <a:spcPts val="600"/>
                  </a:spcBef>
                </a:pPr>
                <a:endParaRPr lang="en-US" altLang="zh-CN" sz="1600" dirty="0">
                  <a:latin typeface="Comic Sans MS" pitchFamily="66" charset="0"/>
                </a:endParaRPr>
              </a:p>
              <a:p>
                <a:pPr marL="457200" lvl="1" indent="0">
                  <a:spcBef>
                    <a:spcPts val="600"/>
                  </a:spcBef>
                  <a:buNone/>
                </a:pPr>
                <a:r>
                  <a:rPr lang="en-US" altLang="zh-CN" sz="1600" dirty="0">
                    <a:latin typeface="Comic Sans MS" pitchFamily="66" charset="0"/>
                  </a:rPr>
                  <a:t>(3) </a:t>
                </a:r>
                <a:r>
                  <a:rPr lang="en-US" altLang="zh-CN" sz="1600" b="1" dirty="0">
                    <a:solidFill>
                      <a:srgbClr val="FF0000"/>
                    </a:solidFill>
                    <a:latin typeface="Comic Sans MS" pitchFamily="66" charset="0"/>
                  </a:rPr>
                  <a:t>If there is a row of all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𝐢</m:t>
                        </m:r>
                      </m:sub>
                    </m:sSub>
                  </m:oMath>
                </a14:m>
                <a:r>
                  <a:rPr lang="en-US" altLang="zh-CN" sz="1600" b="1" dirty="0">
                    <a:solidFill>
                      <a:srgbClr val="FF0000"/>
                    </a:solidFill>
                    <a:latin typeface="Comic Sans MS" pitchFamily="66" charset="0"/>
                  </a:rPr>
                  <a:t>(i.e.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𝟏</m:t>
                        </m:r>
                      </m:sub>
                    </m:sSub>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𝟐</m:t>
                        </m:r>
                      </m:sub>
                    </m:sSub>
                    <m:r>
                      <a:rPr lang="en-US" altLang="zh-CN" sz="1600" b="1">
                        <a:solidFill>
                          <a:srgbClr val="FF0000"/>
                        </a:solidFill>
                        <a:latin typeface="Cambria Math" panose="02040503050406030204" pitchFamily="18" charset="0"/>
                      </a:rPr>
                      <m:t>…</m:t>
                    </m:r>
                  </m:oMath>
                </a14:m>
                <a:r>
                  <a:rPr lang="en-US" altLang="zh-CN" sz="1600" b="1" dirty="0">
                    <a:solidFill>
                      <a:srgbClr val="FF0000"/>
                    </a:solidFill>
                    <a:latin typeface="Comic Sans MS" pitchFamily="66" charset="0"/>
                  </a:rPr>
                  <a:t>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𝐧</m:t>
                        </m:r>
                      </m:sub>
                    </m:sSub>
                  </m:oMath>
                </a14:m>
                <a:r>
                  <a:rPr lang="en-US" altLang="zh-CN" sz="1600" b="1" dirty="0">
                    <a:solidFill>
                      <a:srgbClr val="FF0000"/>
                    </a:solidFill>
                    <a:latin typeface="Comic Sans MS" pitchFamily="66" charset="0"/>
                  </a:rPr>
                  <a:t>), then ρ is a lossless-join decomposition. </a:t>
                </a:r>
                <a:r>
                  <a:rPr lang="en-US" altLang="zh-CN" sz="1600" b="1" dirty="0">
                    <a:solidFill>
                      <a:srgbClr val="1F07CF"/>
                    </a:solidFill>
                    <a:latin typeface="Comic Sans MS" pitchFamily="66" charset="0"/>
                  </a:rPr>
                  <a:t>Otherwise</a:t>
                </a:r>
                <a:r>
                  <a:rPr lang="en-US" altLang="zh-CN" sz="1600" dirty="0">
                    <a:latin typeface="Comic Sans MS" pitchFamily="66" charset="0"/>
                  </a:rPr>
                  <a:t>, ρ is a </a:t>
                </a:r>
                <a:r>
                  <a:rPr lang="en-US" altLang="zh-CN" sz="1600" b="1" dirty="0">
                    <a:solidFill>
                      <a:srgbClr val="1F07CF"/>
                    </a:solidFill>
                    <a:latin typeface="Comic Sans MS" pitchFamily="66" charset="0"/>
                  </a:rPr>
                  <a:t>lossy </a:t>
                </a:r>
                <a:r>
                  <a:rPr lang="en-US" altLang="zh-CN" sz="1600" b="1">
                    <a:solidFill>
                      <a:srgbClr val="1F07CF"/>
                    </a:solidFill>
                    <a:latin typeface="Comic Sans MS" pitchFamily="66" charset="0"/>
                  </a:rPr>
                  <a:t>decomposition</a:t>
                </a:r>
                <a:r>
                  <a:rPr lang="en-US" altLang="zh-CN" sz="1600">
                    <a:latin typeface="Comic Sans MS" pitchFamily="66" charset="0"/>
                  </a:rPr>
                  <a:t>.</a:t>
                </a:r>
                <a:endParaRPr lang="en-US" altLang="zh-CN" sz="16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6025EBBC-7294-4C1C-B0F9-21C84A3C41DA}"/>
                  </a:ext>
                </a:extLst>
              </p:cNvPr>
              <p:cNvSpPr>
                <a:spLocks noGrp="1" noRot="1" noChangeAspect="1" noMove="1" noResize="1" noEditPoints="1" noAdjustHandles="1" noChangeArrowheads="1" noChangeShapeType="1" noTextEdit="1"/>
              </p:cNvSpPr>
              <p:nvPr>
                <p:ph idx="1"/>
              </p:nvPr>
            </p:nvSpPr>
            <p:spPr>
              <a:xfrm>
                <a:off x="0" y="627534"/>
                <a:ext cx="9144000" cy="4176464"/>
              </a:xfrm>
              <a:blipFill rotWithShape="1">
                <a:blip r:embed="rId2"/>
                <a:stretch>
                  <a:fillRect l="-733" t="-1752" r="-1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5761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93E1E-06AE-4DD8-B811-3054B53443B2}"/>
              </a:ext>
            </a:extLst>
          </p:cNvPr>
          <p:cNvSpPr>
            <a:spLocks noGrp="1"/>
          </p:cNvSpPr>
          <p:nvPr>
            <p:ph type="title"/>
          </p:nvPr>
        </p:nvSpPr>
        <p:spPr/>
        <p:txBody>
          <a:bodyPr/>
          <a:lstStyle/>
          <a:p>
            <a:pPr algn="ctr"/>
            <a:r>
              <a:rPr lang="en-US" altLang="zh-CN" dirty="0">
                <a:latin typeface="Comic Sans MS" pitchFamily="66" charset="0"/>
              </a:rPr>
              <a:t>Example (cont.)</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BCF108-2E8E-4244-8C83-C6D5940BFD98}"/>
                  </a:ext>
                </a:extLst>
              </p:cNvPr>
              <p:cNvSpPr>
                <a:spLocks noGrp="1"/>
              </p:cNvSpPr>
              <p:nvPr>
                <p:ph idx="1"/>
              </p:nvPr>
            </p:nvSpPr>
            <p:spPr/>
            <p:txBody>
              <a:bodyPr/>
              <a:lstStyle/>
              <a:p>
                <a:pPr marL="0" indent="0">
                  <a:buNone/>
                </a:pPr>
                <a:r>
                  <a:rPr lang="en-US" altLang="zh-CN" sz="2000" dirty="0">
                    <a:latin typeface="Comic Sans MS" pitchFamily="66" charset="0"/>
                  </a:rPr>
                  <a:t>(2) For </a:t>
                </a:r>
                <a:r>
                  <a:rPr lang="en-US" altLang="zh-CN" sz="2000" b="1" dirty="0">
                    <a:solidFill>
                      <a:srgbClr val="1F07CF"/>
                    </a:solidFill>
                    <a:latin typeface="Comic Sans MS" pitchFamily="66" charset="0"/>
                  </a:rPr>
                  <a:t>AB→C</a:t>
                </a:r>
                <a:r>
                  <a:rPr lang="en-US" altLang="zh-CN" sz="2000" dirty="0">
                    <a:latin typeface="Comic Sans MS" pitchFamily="66" charset="0"/>
                  </a:rPr>
                  <a:t> in </a:t>
                </a:r>
                <a:r>
                  <a:rPr lang="en-US" altLang="zh-CN" sz="2000" b="1" dirty="0">
                    <a:solidFill>
                      <a:srgbClr val="1F07CF"/>
                    </a:solidFill>
                    <a:latin typeface="Comic Sans MS" pitchFamily="66" charset="0"/>
                  </a:rPr>
                  <a:t>F</a:t>
                </a:r>
                <a:r>
                  <a:rPr lang="en-US" altLang="zh-CN" sz="2000" dirty="0">
                    <a:latin typeface="Comic Sans MS" pitchFamily="66" charset="0"/>
                  </a:rPr>
                  <a:t>, no change occurs; for </a:t>
                </a:r>
                <a:r>
                  <a:rPr lang="en-US" altLang="zh-CN" sz="2000" b="1" dirty="0">
                    <a:solidFill>
                      <a:srgbClr val="1F07CF"/>
                    </a:solidFill>
                    <a:latin typeface="Comic Sans MS" pitchFamily="66" charset="0"/>
                  </a:rPr>
                  <a:t>C→D</a:t>
                </a:r>
                <a:r>
                  <a:rPr lang="en-US" altLang="zh-CN" sz="2000" dirty="0">
                    <a:latin typeface="Comic Sans MS" pitchFamily="66" charset="0"/>
                  </a:rPr>
                  <a:t>, rewrite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𝟏𝟒</m:t>
                        </m:r>
                      </m:sub>
                    </m:sSub>
                  </m:oMath>
                </a14:m>
                <a:r>
                  <a:rPr lang="en-US" altLang="zh-CN" sz="2000" dirty="0">
                    <a:latin typeface="Comic Sans MS" pitchFamily="66" charset="0"/>
                  </a:rPr>
                  <a:t> with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𝟒</m:t>
                        </m:r>
                      </m:sub>
                    </m:sSub>
                  </m:oMath>
                </a14:m>
                <a:r>
                  <a:rPr lang="en-US" altLang="zh-CN" sz="2000" dirty="0">
                    <a:latin typeface="Comic Sans MS" pitchFamily="66" charset="0"/>
                  </a:rPr>
                  <a:t>, and for </a:t>
                </a:r>
                <a:r>
                  <a:rPr lang="en-US" altLang="zh-CN" sz="2000" b="1" dirty="0">
                    <a:solidFill>
                      <a:srgbClr val="1F07CF"/>
                    </a:solidFill>
                    <a:latin typeface="Comic Sans MS" pitchFamily="66" charset="0"/>
                  </a:rPr>
                  <a:t>D→E</a:t>
                </a:r>
                <a:r>
                  <a:rPr lang="en-US" altLang="zh-CN" sz="2000" dirty="0">
                    <a:latin typeface="Comic Sans MS" pitchFamily="66" charset="0"/>
                  </a:rPr>
                  <a:t>, rewrite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𝟏𝟓</m:t>
                        </m:r>
                      </m:sub>
                    </m:sSub>
                  </m:oMath>
                </a14:m>
                <a:r>
                  <a:rPr lang="en-US" altLang="zh-CN" sz="2000" dirty="0">
                    <a:latin typeface="Comic Sans MS" pitchFamily="66" charset="0"/>
                  </a:rPr>
                  <a:t> and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𝟐𝟓</m:t>
                        </m:r>
                      </m:sub>
                    </m:sSub>
                  </m:oMath>
                </a14:m>
                <a:r>
                  <a:rPr lang="en-US" altLang="zh-CN" sz="2000" dirty="0">
                    <a:latin typeface="Comic Sans MS" pitchFamily="66" charset="0"/>
                  </a:rPr>
                  <a:t> as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𝟓</m:t>
                        </m:r>
                      </m:sub>
                    </m:sSub>
                  </m:oMath>
                </a14:m>
                <a:r>
                  <a:rPr lang="en-US" altLang="zh-CN" sz="2000" dirty="0">
                    <a:latin typeface="Comic Sans MS" pitchFamily="66" charset="0"/>
                  </a:rPr>
                  <a:t>. Then we have </a:t>
                </a:r>
                <a:r>
                  <a:rPr lang="en-US" altLang="zh-CN" sz="2000" b="1" dirty="0">
                    <a:solidFill>
                      <a:srgbClr val="FF0000"/>
                    </a:solidFill>
                    <a:latin typeface="Comic Sans MS" pitchFamily="66" charset="0"/>
                  </a:rPr>
                  <a:t>a row as: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𝟏</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𝟐</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𝟑</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𝟒</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𝟓</m:t>
                        </m:r>
                      </m:sub>
                    </m:sSub>
                  </m:oMath>
                </a14:m>
                <a:r>
                  <a:rPr lang="en-US" altLang="zh-CN" sz="2000" b="1" dirty="0">
                    <a:solidFill>
                      <a:srgbClr val="FF0000"/>
                    </a:solidFill>
                    <a:latin typeface="Comic Sans MS" pitchFamily="66" charset="0"/>
                  </a:rPr>
                  <a:t>. </a:t>
                </a:r>
                <a:r>
                  <a:rPr lang="en-US" altLang="zh-CN" sz="2000" dirty="0">
                    <a:latin typeface="Comic Sans MS" pitchFamily="66" charset="0"/>
                  </a:rPr>
                  <a:t>The decomposition of </a:t>
                </a:r>
                <a:r>
                  <a:rPr lang="en-US" altLang="zh-CN" sz="2000" b="1" dirty="0">
                    <a:solidFill>
                      <a:srgbClr val="1F07CF"/>
                    </a:solidFill>
                    <a:latin typeface="Comic Sans MS" pitchFamily="66" charset="0"/>
                  </a:rPr>
                  <a:t>R</a:t>
                </a:r>
                <a:r>
                  <a:rPr lang="en-US" altLang="zh-CN" sz="2000" dirty="0">
                    <a:latin typeface="Comic Sans MS" pitchFamily="66" charset="0"/>
                  </a:rPr>
                  <a:t> into</a:t>
                </a:r>
                <a:r>
                  <a:rPr lang="en-US" altLang="zh-CN" sz="2000" b="1" dirty="0">
                    <a:solidFill>
                      <a:srgbClr val="1F07CF"/>
                    </a:solidFill>
                    <a:latin typeface="Comic Sans MS" pitchFamily="66" charset="0"/>
                  </a:rPr>
                  <a:t> R1, R2,</a:t>
                </a:r>
                <a:r>
                  <a:rPr lang="en-US" altLang="zh-CN" sz="2000" dirty="0">
                    <a:latin typeface="Comic Sans MS" pitchFamily="66" charset="0"/>
                  </a:rPr>
                  <a:t> and </a:t>
                </a:r>
                <a:r>
                  <a:rPr lang="en-US" altLang="zh-CN" sz="2000" b="1" dirty="0">
                    <a:solidFill>
                      <a:srgbClr val="1F07CF"/>
                    </a:solidFill>
                    <a:latin typeface="Comic Sans MS" pitchFamily="66" charset="0"/>
                  </a:rPr>
                  <a:t>R3</a:t>
                </a:r>
                <a:r>
                  <a:rPr lang="en-US" altLang="zh-CN" sz="2000" dirty="0">
                    <a:latin typeface="Comic Sans MS" pitchFamily="66" charset="0"/>
                  </a:rPr>
                  <a:t> is </a:t>
                </a:r>
                <a:r>
                  <a:rPr lang="en-US" altLang="zh-CN" sz="2000" b="1" dirty="0">
                    <a:solidFill>
                      <a:srgbClr val="FF0000"/>
                    </a:solidFill>
                    <a:latin typeface="Comic Sans MS" pitchFamily="66" charset="0"/>
                  </a:rPr>
                  <a:t>a lossless-join</a:t>
                </a:r>
                <a:r>
                  <a:rPr lang="en-US" altLang="zh-CN" sz="2000" dirty="0">
                    <a:latin typeface="Comic Sans MS" pitchFamily="66" charset="0"/>
                  </a:rPr>
                  <a:t> one. </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F9BCF108-2E8E-4244-8C83-C6D5940BFD98}"/>
                  </a:ext>
                </a:extLst>
              </p:cNvPr>
              <p:cNvSpPr>
                <a:spLocks noGrp="1" noRot="1" noChangeAspect="1" noMove="1" noResize="1" noEditPoints="1" noAdjustHandles="1" noChangeArrowheads="1" noChangeShapeType="1" noTextEdit="1"/>
              </p:cNvSpPr>
              <p:nvPr>
                <p:ph idx="1"/>
              </p:nvPr>
            </p:nvSpPr>
            <p:spPr>
              <a:blipFill rotWithShape="1">
                <a:blip r:embed="rId2"/>
                <a:stretch>
                  <a:fillRect l="-711" t="-1282"/>
                </a:stretch>
              </a:blipFill>
            </p:spPr>
            <p:txBody>
              <a:bodyPr/>
              <a:lstStyle/>
              <a:p>
                <a:r>
                  <a:rPr lang="zh-CN" altLang="en-US">
                    <a:noFill/>
                  </a:rPr>
                  <a:t> </a:t>
                </a:r>
              </a:p>
            </p:txBody>
          </p:sp>
        </mc:Fallback>
      </mc:AlternateContent>
      <p:graphicFrame>
        <p:nvGraphicFramePr>
          <p:cNvPr id="4" name="Group 44">
            <a:extLst>
              <a:ext uri="{FF2B5EF4-FFF2-40B4-BE49-F238E27FC236}">
                <a16:creationId xmlns:a16="http://schemas.microsoft.com/office/drawing/2014/main" id="{FEB02239-351E-41C0-B38F-20C39C890E51}"/>
              </a:ext>
            </a:extLst>
          </p:cNvPr>
          <p:cNvGraphicFramePr>
            <a:graphicFrameLocks/>
          </p:cNvGraphicFramePr>
          <p:nvPr>
            <p:extLst>
              <p:ext uri="{D42A27DB-BD31-4B8C-83A1-F6EECF244321}">
                <p14:modId xmlns:p14="http://schemas.microsoft.com/office/powerpoint/2010/main" val="750052041"/>
              </p:ext>
            </p:extLst>
          </p:nvPr>
        </p:nvGraphicFramePr>
        <p:xfrm>
          <a:off x="1259632" y="2211710"/>
          <a:ext cx="6525816" cy="1831182"/>
        </p:xfrm>
        <a:graphic>
          <a:graphicData uri="http://schemas.openxmlformats.org/drawingml/2006/table">
            <a:tbl>
              <a:tblPr/>
              <a:tblGrid>
                <a:gridCol w="1457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982266">
                  <a:extLst>
                    <a:ext uri="{9D8B030D-6E8A-4147-A177-3AD203B41FA5}">
                      <a16:colId xmlns:a16="http://schemas.microsoft.com/office/drawing/2014/main" val="20002"/>
                    </a:ext>
                  </a:extLst>
                </a:gridCol>
                <a:gridCol w="982265">
                  <a:extLst>
                    <a:ext uri="{9D8B030D-6E8A-4147-A177-3AD203B41FA5}">
                      <a16:colId xmlns:a16="http://schemas.microsoft.com/office/drawing/2014/main" val="20003"/>
                    </a:ext>
                  </a:extLst>
                </a:gridCol>
                <a:gridCol w="1013222">
                  <a:extLst>
                    <a:ext uri="{9D8B030D-6E8A-4147-A177-3AD203B41FA5}">
                      <a16:colId xmlns:a16="http://schemas.microsoft.com/office/drawing/2014/main" val="20004"/>
                    </a:ext>
                  </a:extLst>
                </a:gridCol>
                <a:gridCol w="1014413">
                  <a:extLst>
                    <a:ext uri="{9D8B030D-6E8A-4147-A177-3AD203B41FA5}">
                      <a16:colId xmlns:a16="http://schemas.microsoft.com/office/drawing/2014/main" val="20005"/>
                    </a:ext>
                  </a:extLst>
                </a:gridCol>
              </a:tblGrid>
              <a:tr h="41910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C</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D</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E</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072">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dirty="0">
                          <a:ln>
                            <a:noFill/>
                          </a:ln>
                          <a:solidFill>
                            <a:schemeClr val="tx1"/>
                          </a:solidFill>
                          <a:effectLst/>
                          <a:latin typeface="Comic Sans MS" panose="030F0702030302020204" pitchFamily="66" charset="0"/>
                          <a:ea typeface="华文中宋" panose="02010600040101010101" pitchFamily="2" charset="-122"/>
                        </a:rPr>
                        <a:t>R1(</a:t>
                      </a:r>
                      <a:r>
                        <a:rPr kumimoji="0" lang="en-US" altLang="zh-CN" sz="1800" b="1" i="0" u="none" strike="noStrike" cap="none" normalizeH="0" baseline="0" dirty="0">
                          <a:ln>
                            <a:noFill/>
                          </a:ln>
                          <a:solidFill>
                            <a:srgbClr val="0000FF"/>
                          </a:solidFill>
                          <a:effectLst/>
                          <a:latin typeface="Comic Sans MS" panose="030F0702030302020204" pitchFamily="66" charset="0"/>
                          <a:ea typeface="华文中宋" panose="02010600040101010101" pitchFamily="2" charset="-122"/>
                        </a:rPr>
                        <a:t>A,B,C</a:t>
                      </a:r>
                      <a:r>
                        <a:rPr kumimoji="0" lang="en-US" altLang="zh-CN" sz="1800" b="1" i="0" u="none" strike="noStrike" cap="none" normalizeH="0" baseline="0" dirty="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100" b="1" i="0" u="none" strike="noStrike" cap="none" normalizeH="0" baseline="-25000" dirty="0">
                          <a:ln>
                            <a:noFill/>
                          </a:ln>
                          <a:solidFill>
                            <a:srgbClr val="00B050"/>
                          </a:solidFill>
                          <a:effectLst/>
                          <a:latin typeface="Comic Sans MS" panose="030F0702030302020204" pitchFamily="66" charset="0"/>
                          <a:ea typeface="宋体" panose="02010600030101010101" pitchFamily="2" charset="-122"/>
                        </a:rPr>
                        <a:t>b14   </a:t>
                      </a:r>
                      <a:r>
                        <a:rPr kumimoji="0" lang="en-US" altLang="zh-CN" sz="20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dirty="0">
                          <a:ln>
                            <a:noFill/>
                          </a:ln>
                          <a:solidFill>
                            <a:srgbClr val="FF0000"/>
                          </a:solidFill>
                          <a:effectLst/>
                          <a:latin typeface="Comic Sans MS" panose="030F0702030302020204" pitchFamily="66" charset="0"/>
                          <a:ea typeface="宋体" panose="02010600030101010101" pitchFamily="2" charset="-122"/>
                        </a:rPr>
                        <a:t>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1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b15   </a:t>
                      </a: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R2(</a:t>
                      </a:r>
                      <a:r>
                        <a:rPr kumimoji="0" lang="en-US" altLang="zh-CN" sz="1800" b="1" i="0" u="none" strike="noStrike" cap="none" normalizeH="0" baseline="0">
                          <a:ln>
                            <a:noFill/>
                          </a:ln>
                          <a:solidFill>
                            <a:srgbClr val="FF0000"/>
                          </a:solidFill>
                          <a:effectLst/>
                          <a:latin typeface="Comic Sans MS" panose="030F0702030302020204" pitchFamily="66" charset="0"/>
                          <a:ea typeface="华文中宋" panose="02010600040101010101" pitchFamily="2" charset="-122"/>
                        </a:rPr>
                        <a:t>C,D</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1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b25   </a:t>
                      </a: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91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R3(</a:t>
                      </a:r>
                      <a:r>
                        <a:rPr kumimoji="0" lang="en-US" altLang="zh-CN" sz="1800" b="1" i="0" u="none" strike="noStrike" cap="none" normalizeH="0" baseline="0">
                          <a:ln>
                            <a:noFill/>
                          </a:ln>
                          <a:solidFill>
                            <a:srgbClr val="FF00FF"/>
                          </a:solidFill>
                          <a:effectLst/>
                          <a:latin typeface="Comic Sans MS" panose="030F0702030302020204" pitchFamily="66" charset="0"/>
                          <a:ea typeface="华文中宋" panose="02010600040101010101" pitchFamily="2" charset="-122"/>
                        </a:rPr>
                        <a:t>D,E</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31</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32</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33</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4</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000" b="1" i="0" u="none" strike="noStrike" cap="none" normalizeH="0" baseline="0" dirty="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rPr>
                        <a:t>5</a:t>
                      </a: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Rectangle 45">
            <a:extLst>
              <a:ext uri="{FF2B5EF4-FFF2-40B4-BE49-F238E27FC236}">
                <a16:creationId xmlns:a16="http://schemas.microsoft.com/office/drawing/2014/main" id="{C11A8F1B-1987-4617-883E-C5ABD0F142BA}"/>
              </a:ext>
            </a:extLst>
          </p:cNvPr>
          <p:cNvSpPr>
            <a:spLocks noChangeArrowheads="1"/>
          </p:cNvSpPr>
          <p:nvPr/>
        </p:nvSpPr>
        <p:spPr bwMode="auto">
          <a:xfrm>
            <a:off x="1187624" y="2642716"/>
            <a:ext cx="6696743" cy="564356"/>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b="1">
              <a:solidFill>
                <a:srgbClr val="000000"/>
              </a:solidFill>
              <a:latin typeface="Helvetica" panose="020B0604020202020204" pitchFamily="34" charset="0"/>
              <a:ea typeface="宋体" panose="02010600030101010101" pitchFamily="2" charset="-122"/>
            </a:endParaRPr>
          </a:p>
        </p:txBody>
      </p:sp>
      <p:cxnSp>
        <p:nvCxnSpPr>
          <p:cNvPr id="6" name="Curved Connector 12">
            <a:extLst>
              <a:ext uri="{FF2B5EF4-FFF2-40B4-BE49-F238E27FC236}">
                <a16:creationId xmlns:a16="http://schemas.microsoft.com/office/drawing/2014/main" id="{8B69AFC2-1011-4EB0-9E36-C3B2D0ABA3B8}"/>
              </a:ext>
            </a:extLst>
          </p:cNvPr>
          <p:cNvCxnSpPr>
            <a:cxnSpLocks noChangeShapeType="1"/>
          </p:cNvCxnSpPr>
          <p:nvPr/>
        </p:nvCxnSpPr>
        <p:spPr bwMode="auto">
          <a:xfrm flipV="1">
            <a:off x="6156176" y="2841550"/>
            <a:ext cx="244079" cy="55959"/>
          </a:xfrm>
          <a:prstGeom prst="curvedConnector3">
            <a:avLst>
              <a:gd name="adj1" fmla="val 50000"/>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7" name="Curved Connector 15">
            <a:extLst>
              <a:ext uri="{FF2B5EF4-FFF2-40B4-BE49-F238E27FC236}">
                <a16:creationId xmlns:a16="http://schemas.microsoft.com/office/drawing/2014/main" id="{702BDA3D-1615-4499-AA32-041262F2AF75}"/>
              </a:ext>
            </a:extLst>
          </p:cNvPr>
          <p:cNvCxnSpPr>
            <a:cxnSpLocks noChangeShapeType="1"/>
          </p:cNvCxnSpPr>
          <p:nvPr/>
        </p:nvCxnSpPr>
        <p:spPr bwMode="auto">
          <a:xfrm flipV="1">
            <a:off x="7224663" y="2834407"/>
            <a:ext cx="244079" cy="55959"/>
          </a:xfrm>
          <a:prstGeom prst="curvedConnector3">
            <a:avLst>
              <a:gd name="adj1" fmla="val 50000"/>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8" name="Curved Connector 16">
            <a:extLst>
              <a:ext uri="{FF2B5EF4-FFF2-40B4-BE49-F238E27FC236}">
                <a16:creationId xmlns:a16="http://schemas.microsoft.com/office/drawing/2014/main" id="{B11C55C3-1BD7-4377-8215-1A91BAA7C30A}"/>
              </a:ext>
            </a:extLst>
          </p:cNvPr>
          <p:cNvCxnSpPr>
            <a:cxnSpLocks noChangeShapeType="1"/>
          </p:cNvCxnSpPr>
          <p:nvPr/>
        </p:nvCxnSpPr>
        <p:spPr bwMode="auto">
          <a:xfrm flipV="1">
            <a:off x="7203232" y="3432101"/>
            <a:ext cx="242888" cy="54769"/>
          </a:xfrm>
          <a:prstGeom prst="curvedConnector3">
            <a:avLst>
              <a:gd name="adj1" fmla="val 50000"/>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9" name="矩形: 圆角 8">
            <a:extLst>
              <a:ext uri="{FF2B5EF4-FFF2-40B4-BE49-F238E27FC236}">
                <a16:creationId xmlns:a16="http://schemas.microsoft.com/office/drawing/2014/main" id="{E5B7A432-0BFE-092B-176C-36E3F4501B5B}"/>
              </a:ext>
            </a:extLst>
          </p:cNvPr>
          <p:cNvSpPr/>
          <p:nvPr/>
        </p:nvSpPr>
        <p:spPr>
          <a:xfrm>
            <a:off x="4788024" y="2139702"/>
            <a:ext cx="2016224" cy="1512168"/>
          </a:xfrm>
          <a:prstGeom prst="roundRect">
            <a:avLst/>
          </a:prstGeom>
          <a:noFill/>
          <a:ln w="38100">
            <a:solidFill>
              <a:srgbClr val="3906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0F2567D-63EE-9BBB-3313-398B26D362DA}"/>
              </a:ext>
            </a:extLst>
          </p:cNvPr>
          <p:cNvSpPr/>
          <p:nvPr/>
        </p:nvSpPr>
        <p:spPr>
          <a:xfrm>
            <a:off x="5796136" y="2139702"/>
            <a:ext cx="2016224" cy="190319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475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C2773-1FFB-4E25-8839-44E44BA6C9DD}"/>
              </a:ext>
            </a:extLst>
          </p:cNvPr>
          <p:cNvSpPr>
            <a:spLocks noGrp="1"/>
          </p:cNvSpPr>
          <p:nvPr>
            <p:ph type="title"/>
          </p:nvPr>
        </p:nvSpPr>
        <p:spPr/>
        <p:txBody>
          <a:bodyPr/>
          <a:lstStyle/>
          <a:p>
            <a:pPr algn="ctr"/>
            <a:r>
              <a:rPr lang="en-US" altLang="zh-CN" sz="2800" dirty="0">
                <a:latin typeface="Comic Sans MS" pitchFamily="66" charset="0"/>
              </a:rPr>
              <a:t>Example of Non Lossless-Join Decomposition </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2637397D-10B8-4752-8117-0B95B657FDC0}"/>
              </a:ext>
            </a:extLst>
          </p:cNvPr>
          <p:cNvSpPr>
            <a:spLocks noGrp="1"/>
          </p:cNvSpPr>
          <p:nvPr>
            <p:ph idx="1"/>
          </p:nvPr>
        </p:nvSpPr>
        <p:spPr>
          <a:xfrm>
            <a:off x="251520" y="789552"/>
            <a:ext cx="8712968" cy="4158461"/>
          </a:xfrm>
        </p:spPr>
        <p:txBody>
          <a:bodyPr/>
          <a:lstStyle/>
          <a:p>
            <a:r>
              <a:rPr lang="en-US" altLang="zh-CN" sz="2000" b="1" dirty="0">
                <a:latin typeface="Comic Sans MS" pitchFamily="66" charset="0"/>
              </a:rPr>
              <a:t>Decomposition of </a:t>
            </a:r>
            <a:r>
              <a:rPr lang="en-US" altLang="zh-CN" sz="2000" b="1" dirty="0">
                <a:solidFill>
                  <a:srgbClr val="1F07CF"/>
                </a:solidFill>
                <a:latin typeface="Comic Sans MS" pitchFamily="66" charset="0"/>
              </a:rPr>
              <a:t>R = (A, B, C), </a:t>
            </a:r>
            <a:r>
              <a:rPr lang="en-US" altLang="zh-CN" sz="2000" b="1" i="1" dirty="0">
                <a:solidFill>
                  <a:srgbClr val="00B050"/>
                </a:solidFill>
                <a:latin typeface="Comic Sans MS" pitchFamily="66" charset="0"/>
                <a:ea typeface="宋体" charset="-122"/>
              </a:rPr>
              <a:t>F = {A </a:t>
            </a:r>
            <a:r>
              <a:rPr lang="en-US" altLang="zh-CN" sz="2000" b="1" dirty="0">
                <a:solidFill>
                  <a:srgbClr val="00B050"/>
                </a:solidFill>
                <a:latin typeface="Comic Sans MS" pitchFamily="66" charset="0"/>
                <a:ea typeface="宋体" charset="-122"/>
                <a:sym typeface="Symbol" pitchFamily="18" charset="2"/>
              </a:rPr>
              <a:t></a:t>
            </a:r>
            <a:r>
              <a:rPr lang="en-US" altLang="zh-CN" sz="2000" b="1" dirty="0">
                <a:solidFill>
                  <a:srgbClr val="00B050"/>
                </a:solidFill>
                <a:latin typeface="Comic Sans MS" pitchFamily="66" charset="0"/>
                <a:ea typeface="宋体" charset="-122"/>
                <a:sym typeface="Monotype Sorts" pitchFamily="96" charset="2"/>
              </a:rPr>
              <a:t> </a:t>
            </a:r>
            <a:r>
              <a:rPr lang="en-US" altLang="zh-CN" sz="2000" b="1" i="1" dirty="0">
                <a:solidFill>
                  <a:srgbClr val="00B050"/>
                </a:solidFill>
                <a:latin typeface="Comic Sans MS" pitchFamily="66" charset="0"/>
                <a:ea typeface="宋体" charset="-122"/>
                <a:sym typeface="Monotype Sorts" pitchFamily="96" charset="2"/>
              </a:rPr>
              <a:t>C, B </a:t>
            </a:r>
            <a:r>
              <a:rPr lang="en-US" altLang="zh-CN" sz="2000" b="1" dirty="0">
                <a:solidFill>
                  <a:srgbClr val="00B050"/>
                </a:solidFill>
                <a:latin typeface="Comic Sans MS" pitchFamily="66" charset="0"/>
                <a:ea typeface="宋体" charset="-122"/>
                <a:sym typeface="Symbol" pitchFamily="18" charset="2"/>
              </a:rPr>
              <a:t></a:t>
            </a:r>
            <a:r>
              <a:rPr lang="en-US" altLang="zh-CN" sz="2000" b="1" dirty="0">
                <a:solidFill>
                  <a:srgbClr val="00B050"/>
                </a:solidFill>
                <a:latin typeface="Comic Sans MS" pitchFamily="66" charset="0"/>
                <a:ea typeface="宋体" charset="-122"/>
                <a:sym typeface="Monotype Sorts" pitchFamily="96" charset="2"/>
              </a:rPr>
              <a:t> </a:t>
            </a:r>
            <a:r>
              <a:rPr lang="en-US" altLang="zh-CN" sz="2000" b="1" i="1" dirty="0">
                <a:solidFill>
                  <a:srgbClr val="00B050"/>
                </a:solidFill>
                <a:latin typeface="Comic Sans MS" pitchFamily="66" charset="0"/>
                <a:ea typeface="宋体" charset="-122"/>
                <a:sym typeface="Monotype Sorts" pitchFamily="96" charset="2"/>
              </a:rPr>
              <a:t>C)</a:t>
            </a:r>
            <a:endParaRPr lang="en-US" altLang="zh-CN" sz="2000" b="1" dirty="0">
              <a:solidFill>
                <a:srgbClr val="00B050"/>
              </a:solidFill>
              <a:latin typeface="Comic Sans MS" pitchFamily="66" charset="0"/>
            </a:endParaRPr>
          </a:p>
          <a:p>
            <a:pPr marL="457200" lvl="1" indent="0">
              <a:buNone/>
            </a:pPr>
            <a:r>
              <a:rPr lang="pt-BR" altLang="zh-CN" b="1" i="1" kern="1200" dirty="0">
                <a:solidFill>
                  <a:srgbClr val="0000FF"/>
                </a:solidFill>
                <a:latin typeface="Comic Sans MS" panose="030F0702030302020204" pitchFamily="66" charset="0"/>
                <a:ea typeface="宋体" charset="-122"/>
                <a:cs typeface="+mn-cs"/>
              </a:rPr>
              <a:t>R1 = (A,</a:t>
            </a:r>
            <a:r>
              <a:rPr lang="pt-BR" altLang="zh-CN" b="1" i="1" kern="1200" dirty="0">
                <a:solidFill>
                  <a:srgbClr val="FF0000"/>
                </a:solidFill>
                <a:latin typeface="Comic Sans MS" panose="030F0702030302020204" pitchFamily="66" charset="0"/>
                <a:ea typeface="宋体" charset="-122"/>
                <a:cs typeface="+mn-cs"/>
              </a:rPr>
              <a:t>C</a:t>
            </a:r>
            <a:r>
              <a:rPr lang="pt-BR" altLang="zh-CN" b="1" i="1" kern="1200" dirty="0">
                <a:solidFill>
                  <a:srgbClr val="0000FF"/>
                </a:solidFill>
                <a:latin typeface="Comic Sans MS" panose="030F0702030302020204" pitchFamily="66" charset="0"/>
                <a:ea typeface="宋体" charset="-122"/>
                <a:cs typeface="+mn-cs"/>
              </a:rPr>
              <a:t>), R2 = (B,</a:t>
            </a:r>
            <a:r>
              <a:rPr lang="pt-BR" altLang="zh-CN" b="1" i="1" kern="1200" dirty="0">
                <a:solidFill>
                  <a:srgbClr val="FF0000"/>
                </a:solidFill>
                <a:latin typeface="Comic Sans MS" panose="030F0702030302020204" pitchFamily="66" charset="0"/>
                <a:ea typeface="宋体" charset="-122"/>
                <a:cs typeface="+mn-cs"/>
              </a:rPr>
              <a:t>C</a:t>
            </a:r>
            <a:r>
              <a:rPr lang="pt-BR" altLang="zh-CN" b="1" i="1" kern="1200" dirty="0">
                <a:solidFill>
                  <a:srgbClr val="0000FF"/>
                </a:solidFill>
                <a:latin typeface="Comic Sans MS" panose="030F0702030302020204" pitchFamily="66" charset="0"/>
                <a:ea typeface="宋体" charset="-122"/>
                <a:cs typeface="+mn-cs"/>
              </a:rPr>
              <a:t>)</a:t>
            </a:r>
            <a:endParaRPr lang="zh-CN" altLang="en-US" b="1" i="1" kern="1200" dirty="0">
              <a:solidFill>
                <a:srgbClr val="0000FF"/>
              </a:solidFill>
              <a:latin typeface="Comic Sans MS" panose="030F0702030302020204" pitchFamily="66" charset="0"/>
              <a:ea typeface="宋体" charset="-122"/>
              <a:cs typeface="+mn-cs"/>
            </a:endParaRPr>
          </a:p>
        </p:txBody>
      </p:sp>
      <p:graphicFrame>
        <p:nvGraphicFramePr>
          <p:cNvPr id="4" name="表格 3">
            <a:extLst>
              <a:ext uri="{FF2B5EF4-FFF2-40B4-BE49-F238E27FC236}">
                <a16:creationId xmlns:a16="http://schemas.microsoft.com/office/drawing/2014/main" id="{59265602-0DE7-4D7E-8BF7-BF19E14D3490}"/>
              </a:ext>
            </a:extLst>
          </p:cNvPr>
          <p:cNvGraphicFramePr>
            <a:graphicFrameLocks noGrp="1"/>
          </p:cNvGraphicFramePr>
          <p:nvPr/>
        </p:nvGraphicFramePr>
        <p:xfrm>
          <a:off x="1400555" y="1981061"/>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p:graphicFrame>
        <p:nvGraphicFramePr>
          <p:cNvPr id="5" name="表格 4">
            <a:extLst>
              <a:ext uri="{FF2B5EF4-FFF2-40B4-BE49-F238E27FC236}">
                <a16:creationId xmlns:a16="http://schemas.microsoft.com/office/drawing/2014/main" id="{B43025B9-98B7-4C4C-9F58-F2AEE5F383ED}"/>
              </a:ext>
            </a:extLst>
          </p:cNvPr>
          <p:cNvGraphicFramePr>
            <a:graphicFrameLocks noGrp="1"/>
          </p:cNvGraphicFramePr>
          <p:nvPr/>
        </p:nvGraphicFramePr>
        <p:xfrm>
          <a:off x="3915898" y="2050177"/>
          <a:ext cx="667941" cy="84582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p:graphicFrame>
        <p:nvGraphicFramePr>
          <p:cNvPr id="6" name="表格 5">
            <a:extLst>
              <a:ext uri="{FF2B5EF4-FFF2-40B4-BE49-F238E27FC236}">
                <a16:creationId xmlns:a16="http://schemas.microsoft.com/office/drawing/2014/main" id="{340DB12A-CE85-4389-BC06-C28B531238A1}"/>
              </a:ext>
            </a:extLst>
          </p:cNvPr>
          <p:cNvGraphicFramePr>
            <a:graphicFrameLocks noGrp="1"/>
          </p:cNvGraphicFramePr>
          <p:nvPr/>
        </p:nvGraphicFramePr>
        <p:xfrm>
          <a:off x="5054997" y="2055093"/>
          <a:ext cx="669131" cy="845820"/>
        </p:xfrm>
        <a:graphic>
          <a:graphicData uri="http://schemas.openxmlformats.org/drawingml/2006/table">
            <a:tbl>
              <a:tblPr/>
              <a:tblGrid>
                <a:gridCol w="334566">
                  <a:extLst>
                    <a:ext uri="{9D8B030D-6E8A-4147-A177-3AD203B41FA5}">
                      <a16:colId xmlns:a16="http://schemas.microsoft.com/office/drawing/2014/main" val="20000"/>
                    </a:ext>
                  </a:extLst>
                </a:gridCol>
                <a:gridCol w="334565">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F0D2496-9DF8-47A2-B479-26D6B7380C96}"/>
                  </a:ext>
                </a:extLst>
              </p:cNvPr>
              <p:cNvSpPr txBox="1"/>
              <p:nvPr/>
            </p:nvSpPr>
            <p:spPr>
              <a:xfrm>
                <a:off x="1559318" y="1687909"/>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7" name="文本框 6">
                <a:extLst>
                  <a:ext uri="{FF2B5EF4-FFF2-40B4-BE49-F238E27FC236}">
                    <a16:creationId xmlns:a16="http://schemas.microsoft.com/office/drawing/2014/main" xmlns="" xmlns:a14="http://schemas.microsoft.com/office/drawing/2010/main" id="{5F0D2496-9DF8-47A2-B479-26D6B7380C96}"/>
                  </a:ext>
                </a:extLst>
              </p:cNvPr>
              <p:cNvSpPr txBox="1">
                <a:spLocks noRot="1" noChangeAspect="1" noMove="1" noResize="1" noEditPoints="1" noAdjustHandles="1" noChangeArrowheads="1" noChangeShapeType="1" noTextEdit="1"/>
              </p:cNvSpPr>
              <p:nvPr/>
            </p:nvSpPr>
            <p:spPr>
              <a:xfrm>
                <a:off x="1559318" y="1687909"/>
                <a:ext cx="648072" cy="30777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3F69F45-2DB4-4A81-92FA-B4DEE6FCFE2E}"/>
                  </a:ext>
                </a:extLst>
              </p:cNvPr>
              <p:cNvSpPr txBox="1"/>
              <p:nvPr/>
            </p:nvSpPr>
            <p:spPr>
              <a:xfrm>
                <a:off x="3851920"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8" name="文本框 7">
                <a:extLst>
                  <a:ext uri="{FF2B5EF4-FFF2-40B4-BE49-F238E27FC236}">
                    <a16:creationId xmlns:a16="http://schemas.microsoft.com/office/drawing/2014/main" id="{B3F69F45-2DB4-4A81-92FA-B4DEE6FCFE2E}"/>
                  </a:ext>
                </a:extLst>
              </p:cNvPr>
              <p:cNvSpPr txBox="1">
                <a:spLocks noRot="1" noChangeAspect="1" noMove="1" noResize="1" noEditPoints="1" noAdjustHandles="1" noChangeArrowheads="1" noChangeShapeType="1" noTextEdit="1"/>
              </p:cNvSpPr>
              <p:nvPr/>
            </p:nvSpPr>
            <p:spPr>
              <a:xfrm>
                <a:off x="3851920" y="1733733"/>
                <a:ext cx="648072" cy="317203"/>
              </a:xfrm>
              <a:prstGeom prst="rect">
                <a:avLst/>
              </a:prstGeom>
              <a:blipFill>
                <a:blip r:embed="rId4"/>
                <a:stretch>
                  <a:fillRect r="-16981"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32C0A1-A357-4CDC-9411-F1ECDD149F31}"/>
                  </a:ext>
                </a:extLst>
              </p:cNvPr>
              <p:cNvSpPr txBox="1"/>
              <p:nvPr/>
            </p:nvSpPr>
            <p:spPr>
              <a:xfrm>
                <a:off x="5054997" y="1733733"/>
                <a:ext cx="648072"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9" name="文本框 8">
                <a:extLst>
                  <a:ext uri="{FF2B5EF4-FFF2-40B4-BE49-F238E27FC236}">
                    <a16:creationId xmlns:a16="http://schemas.microsoft.com/office/drawing/2014/main" id="{DA32C0A1-A357-4CDC-9411-F1ECDD149F31}"/>
                  </a:ext>
                </a:extLst>
              </p:cNvPr>
              <p:cNvSpPr txBox="1">
                <a:spLocks noRot="1" noChangeAspect="1" noMove="1" noResize="1" noEditPoints="1" noAdjustHandles="1" noChangeArrowheads="1" noChangeShapeType="1" noTextEdit="1"/>
              </p:cNvSpPr>
              <p:nvPr/>
            </p:nvSpPr>
            <p:spPr>
              <a:xfrm>
                <a:off x="5054997" y="1733733"/>
                <a:ext cx="648072" cy="317203"/>
              </a:xfrm>
              <a:prstGeom prst="rect">
                <a:avLst/>
              </a:prstGeom>
              <a:blipFill>
                <a:blip r:embed="rId5"/>
                <a:stretch>
                  <a:fillRect r="-17757" b="-5769"/>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054C8443-12CC-485A-A73F-590FB30CDD4B}"/>
              </a:ext>
            </a:extLst>
          </p:cNvPr>
          <p:cNvGraphicFramePr>
            <a:graphicFrameLocks noGrp="1"/>
          </p:cNvGraphicFramePr>
          <p:nvPr/>
        </p:nvGraphicFramePr>
        <p:xfrm>
          <a:off x="2987824" y="3507854"/>
          <a:ext cx="973931" cy="1422795"/>
        </p:xfrm>
        <a:graphic>
          <a:graphicData uri="http://schemas.openxmlformats.org/drawingml/2006/table">
            <a:tbl>
              <a:tblPr/>
              <a:tblGrid>
                <a:gridCol w="325041">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5040">
                  <a:extLst>
                    <a:ext uri="{9D8B030D-6E8A-4147-A177-3AD203B41FA5}">
                      <a16:colId xmlns:a16="http://schemas.microsoft.com/office/drawing/2014/main" val="20002"/>
                    </a:ext>
                  </a:extLst>
                </a:gridCol>
              </a:tblGrid>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4"/>
                  </a:ext>
                </a:extLst>
              </a:tr>
            </a:tbl>
          </a:graphicData>
        </a:graphic>
      </p:graphicFrame>
      <p:sp>
        <p:nvSpPr>
          <p:cNvPr id="11" name="Rounded Rectangle 27">
            <a:extLst>
              <a:ext uri="{FF2B5EF4-FFF2-40B4-BE49-F238E27FC236}">
                <a16:creationId xmlns:a16="http://schemas.microsoft.com/office/drawing/2014/main" id="{2C65C845-6116-4A9A-B4C0-1A518DD64158}"/>
              </a:ext>
            </a:extLst>
          </p:cNvPr>
          <p:cNvSpPr>
            <a:spLocks noChangeArrowheads="1"/>
          </p:cNvSpPr>
          <p:nvPr/>
        </p:nvSpPr>
        <p:spPr bwMode="auto">
          <a:xfrm>
            <a:off x="2797920" y="4659982"/>
            <a:ext cx="1342032" cy="288032"/>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a:solidFill>
                <a:srgbClr val="000000"/>
              </a:solidFill>
              <a:latin typeface="Helvetica" panose="020B0604020202020204" pitchFamily="34" charset="0"/>
              <a:ea typeface="宋体" panose="02010600030101010101" pitchFamily="2" charset="-122"/>
            </a:endParaRPr>
          </a:p>
        </p:txBody>
      </p:sp>
      <p:grpSp>
        <p:nvGrpSpPr>
          <p:cNvPr id="12" name="Group 23">
            <a:extLst>
              <a:ext uri="{FF2B5EF4-FFF2-40B4-BE49-F238E27FC236}">
                <a16:creationId xmlns:a16="http://schemas.microsoft.com/office/drawing/2014/main" id="{10AD3CF9-02E3-462E-9625-5C796FAED93C}"/>
              </a:ext>
            </a:extLst>
          </p:cNvPr>
          <p:cNvGrpSpPr>
            <a:grpSpLocks/>
          </p:cNvGrpSpPr>
          <p:nvPr/>
        </p:nvGrpSpPr>
        <p:grpSpPr bwMode="auto">
          <a:xfrm>
            <a:off x="4007338" y="3291251"/>
            <a:ext cx="2233613" cy="434579"/>
            <a:chOff x="212" y="2163"/>
            <a:chExt cx="1876" cy="365"/>
          </a:xfrm>
        </p:grpSpPr>
        <p:sp>
          <p:nvSpPr>
            <p:cNvPr id="13" name="Rectangle 15">
              <a:extLst>
                <a:ext uri="{FF2B5EF4-FFF2-40B4-BE49-F238E27FC236}">
                  <a16:creationId xmlns:a16="http://schemas.microsoft.com/office/drawing/2014/main" id="{799196CD-3401-4172-8CA3-AEE3D6E3F576}"/>
                </a:ext>
              </a:extLst>
            </p:cNvPr>
            <p:cNvSpPr>
              <a:spLocks noChangeArrowheads="1"/>
            </p:cNvSpPr>
            <p:nvPr/>
          </p:nvSpPr>
          <p:spPr bwMode="auto">
            <a:xfrm>
              <a:off x="212" y="2163"/>
              <a:ext cx="18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r>
                <a:rPr lang="en-US" altLang="zh-CN" sz="1500" b="1" baseline="-25000" dirty="0">
                  <a:solidFill>
                    <a:srgbClr val="1F07CF"/>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14" name="Freeform 22">
              <a:extLst>
                <a:ext uri="{FF2B5EF4-FFF2-40B4-BE49-F238E27FC236}">
                  <a16:creationId xmlns:a16="http://schemas.microsoft.com/office/drawing/2014/main" id="{75B92FD3-2D29-4DE7-BCE0-5C9EEF3DFE5F}"/>
                </a:ext>
              </a:extLst>
            </p:cNvPr>
            <p:cNvSpPr>
              <a:spLocks/>
            </p:cNvSpPr>
            <p:nvPr/>
          </p:nvSpPr>
          <p:spPr bwMode="auto">
            <a:xfrm>
              <a:off x="942" y="2279"/>
              <a:ext cx="90" cy="90"/>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grpSp>
      <p:sp>
        <p:nvSpPr>
          <p:cNvPr id="15" name="不等号 14">
            <a:extLst>
              <a:ext uri="{FF2B5EF4-FFF2-40B4-BE49-F238E27FC236}">
                <a16:creationId xmlns:a16="http://schemas.microsoft.com/office/drawing/2014/main" id="{62FFA17E-3246-413A-A1C5-99BF87EDFD82}"/>
              </a:ext>
            </a:extLst>
          </p:cNvPr>
          <p:cNvSpPr/>
          <p:nvPr/>
        </p:nvSpPr>
        <p:spPr>
          <a:xfrm rot="2629609">
            <a:off x="2292736" y="3067048"/>
            <a:ext cx="792088" cy="480951"/>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a:spLocks noChangeArrowheads="1"/>
          </p:cNvSpPr>
          <p:nvPr/>
        </p:nvSpPr>
        <p:spPr bwMode="auto">
          <a:xfrm>
            <a:off x="5724128" y="1131590"/>
            <a:ext cx="33361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2336800" algn="l"/>
                <a:tab pos="3765550" algn="l"/>
              </a:tabLst>
            </a:pPr>
            <a:r>
              <a:rPr lang="en-US" altLang="zh-CN" sz="2000" b="1" i="1" dirty="0">
                <a:solidFill>
                  <a:srgbClr val="0000FF"/>
                </a:solidFill>
                <a:latin typeface="Comic Sans MS" panose="030F0702030302020204" pitchFamily="66" charset="0"/>
              </a:rPr>
              <a:t>R</a:t>
            </a:r>
            <a:r>
              <a:rPr lang="en-US" altLang="zh-CN" sz="2000" b="1" i="1" baseline="-25000" dirty="0">
                <a:solidFill>
                  <a:srgbClr val="0000FF"/>
                </a:solidFill>
                <a:latin typeface="Comic Sans MS" panose="030F0702030302020204" pitchFamily="66" charset="0"/>
              </a:rPr>
              <a:t>1</a:t>
            </a:r>
            <a:r>
              <a:rPr lang="en-US" altLang="zh-CN" sz="2000" b="1" i="1" dirty="0">
                <a:solidFill>
                  <a:srgbClr val="0000FF"/>
                </a:solidFill>
                <a:latin typeface="Comic Sans MS" panose="030F0702030302020204" pitchFamily="66" charset="0"/>
              </a:rPr>
              <a:t> = (A,</a:t>
            </a:r>
            <a:r>
              <a:rPr lang="en-US" altLang="zh-CN" sz="2000" b="1" i="1" dirty="0">
                <a:solidFill>
                  <a:srgbClr val="FF0000"/>
                </a:solidFill>
                <a:latin typeface="Comic Sans MS" panose="030F0702030302020204" pitchFamily="66" charset="0"/>
              </a:rPr>
              <a:t>B</a:t>
            </a:r>
            <a:r>
              <a:rPr lang="en-US" altLang="zh-CN" sz="2000" b="1" i="1" dirty="0">
                <a:solidFill>
                  <a:srgbClr val="0000FF"/>
                </a:solidFill>
                <a:latin typeface="Comic Sans MS" panose="030F0702030302020204" pitchFamily="66" charset="0"/>
              </a:rPr>
              <a:t>)   R</a:t>
            </a:r>
            <a:r>
              <a:rPr lang="en-US" altLang="zh-CN" sz="2000" b="1" baseline="-25000" dirty="0">
                <a:solidFill>
                  <a:srgbClr val="0000FF"/>
                </a:solidFill>
                <a:latin typeface="Comic Sans MS" panose="030F0702030302020204" pitchFamily="66" charset="0"/>
              </a:rPr>
              <a:t>2</a:t>
            </a:r>
            <a:r>
              <a:rPr lang="en-US" altLang="zh-CN" sz="2000" b="1" i="1" dirty="0">
                <a:solidFill>
                  <a:srgbClr val="0000FF"/>
                </a:solidFill>
                <a:latin typeface="Comic Sans MS" panose="030F0702030302020204" pitchFamily="66" charset="0"/>
              </a:rPr>
              <a:t> = (</a:t>
            </a:r>
            <a:r>
              <a:rPr lang="en-US" altLang="zh-CN" sz="2000" b="1" i="1" dirty="0">
                <a:solidFill>
                  <a:srgbClr val="FF0000"/>
                </a:solidFill>
                <a:latin typeface="Comic Sans MS" panose="030F0702030302020204" pitchFamily="66" charset="0"/>
              </a:rPr>
              <a:t>B</a:t>
            </a:r>
            <a:r>
              <a:rPr lang="en-US" altLang="zh-CN" sz="2000" b="1" i="1" dirty="0">
                <a:solidFill>
                  <a:srgbClr val="0000FF"/>
                </a:solidFill>
                <a:latin typeface="Comic Sans MS" panose="030F0702030302020204" pitchFamily="66" charset="0"/>
              </a:rPr>
              <a:t>,C)</a:t>
            </a:r>
            <a:r>
              <a:rPr lang="zh-CN" altLang="en-US" sz="2000" b="1" i="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p:txBody>
      </p:sp>
      <p:graphicFrame>
        <p:nvGraphicFramePr>
          <p:cNvPr id="17" name="表格 16">
            <a:extLst>
              <a:ext uri="{FF2B5EF4-FFF2-40B4-BE49-F238E27FC236}">
                <a16:creationId xmlns:a16="http://schemas.microsoft.com/office/drawing/2014/main" id="{B43025B9-98B7-4C4C-9F58-F2AEE5F383ED}"/>
              </a:ext>
            </a:extLst>
          </p:cNvPr>
          <p:cNvGraphicFramePr>
            <a:graphicFrameLocks noGrp="1"/>
          </p:cNvGraphicFramePr>
          <p:nvPr/>
        </p:nvGraphicFramePr>
        <p:xfrm>
          <a:off x="6280323" y="2088634"/>
          <a:ext cx="667941" cy="1059180"/>
        </p:xfrm>
        <a:graphic>
          <a:graphicData uri="http://schemas.openxmlformats.org/drawingml/2006/table">
            <a:tbl>
              <a:tblPr/>
              <a:tblGrid>
                <a:gridCol w="333375">
                  <a:extLst>
                    <a:ext uri="{9D8B030D-6E8A-4147-A177-3AD203B41FA5}">
                      <a16:colId xmlns:a16="http://schemas.microsoft.com/office/drawing/2014/main" val="20000"/>
                    </a:ext>
                  </a:extLst>
                </a:gridCol>
                <a:gridCol w="334566">
                  <a:extLst>
                    <a:ext uri="{9D8B030D-6E8A-4147-A177-3AD203B41FA5}">
                      <a16:colId xmlns:a16="http://schemas.microsoft.com/office/drawing/2014/main" val="20001"/>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8" name="文本框 7">
                <a:extLst>
                  <a:ext uri="{FF2B5EF4-FFF2-40B4-BE49-F238E27FC236}">
                    <a16:creationId xmlns:a16="http://schemas.microsoft.com/office/drawing/2014/main" id="{B3F69F45-2DB4-4A81-92FA-B4DEE6FCFE2E}"/>
                  </a:ext>
                </a:extLst>
              </p:cNvPr>
              <p:cNvSpPr txBox="1"/>
              <p:nvPr/>
            </p:nvSpPr>
            <p:spPr>
              <a:xfrm>
                <a:off x="6156176" y="1707654"/>
                <a:ext cx="864096" cy="31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a:rPr>
                            <m:t>𝑩</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xmlns="">
          <p:sp>
            <p:nvSpPr>
              <p:cNvPr id="18" name="文本框 7">
                <a:extLst>
                  <a:ext uri="{FF2B5EF4-FFF2-40B4-BE49-F238E27FC236}">
                    <a16:creationId xmlns:a16="http://schemas.microsoft.com/office/drawing/2014/main" id="{B3F69F45-2DB4-4A81-92FA-B4DEE6FCFE2E}"/>
                  </a:ext>
                </a:extLst>
              </p:cNvPr>
              <p:cNvSpPr txBox="1">
                <a:spLocks noRot="1" noChangeAspect="1" noMove="1" noResize="1" noEditPoints="1" noAdjustHandles="1" noChangeArrowheads="1" noChangeShapeType="1" noTextEdit="1"/>
              </p:cNvSpPr>
              <p:nvPr/>
            </p:nvSpPr>
            <p:spPr>
              <a:xfrm>
                <a:off x="6156176" y="1707654"/>
                <a:ext cx="864096" cy="317203"/>
              </a:xfrm>
              <a:prstGeom prst="rect">
                <a:avLst/>
              </a:prstGeom>
              <a:blipFill>
                <a:blip r:embed="rId6"/>
                <a:stretch>
                  <a:fillRect b="-5769"/>
                </a:stretch>
              </a:blipFill>
            </p:spPr>
            <p:txBody>
              <a:bodyPr/>
              <a:lstStyle/>
              <a:p>
                <a:r>
                  <a:rPr lang="zh-CN" altLang="en-US">
                    <a:noFill/>
                  </a:rPr>
                  <a:t> </a:t>
                </a:r>
              </a:p>
            </p:txBody>
          </p:sp>
        </mc:Fallback>
      </mc:AlternateContent>
      <p:sp>
        <p:nvSpPr>
          <p:cNvPr id="19" name="Rectangle 15">
            <a:extLst>
              <a:ext uri="{FF2B5EF4-FFF2-40B4-BE49-F238E27FC236}">
                <a16:creationId xmlns:a16="http://schemas.microsoft.com/office/drawing/2014/main" id="{799196CD-3401-4172-8CA3-AEE3D6E3F576}"/>
              </a:ext>
            </a:extLst>
          </p:cNvPr>
          <p:cNvSpPr>
            <a:spLocks noChangeArrowheads="1"/>
          </p:cNvSpPr>
          <p:nvPr/>
        </p:nvSpPr>
        <p:spPr bwMode="auto">
          <a:xfrm>
            <a:off x="6298827" y="3291830"/>
            <a:ext cx="2233613"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4163" algn="l"/>
              </a:tabLst>
            </a:pPr>
            <a:r>
              <a:rPr lang="zh-CN" altLang="en-US"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zh-CN" altLang="en-US" sz="1500" b="1">
                <a:solidFill>
                  <a:srgbClr val="1F07CF"/>
                </a:solidFill>
                <a:latin typeface="Helvetica" panose="020B0604020202020204" pitchFamily="34" charset="0"/>
                <a:ea typeface="宋体" panose="02010600030101010101" pitchFamily="2" charset="-122"/>
                <a:sym typeface="Symbol" panose="05050102010706020507" pitchFamily="18" charset="2"/>
              </a:rPr>
              <a:t></a:t>
            </a:r>
            <a:r>
              <a:rPr lang="en-US" altLang="zh-CN" sz="1500" b="1" baseline="-25000">
                <a:solidFill>
                  <a:srgbClr val="1F07CF"/>
                </a:solidFill>
                <a:latin typeface="Helvetica" panose="020B0604020202020204" pitchFamily="34" charset="0"/>
                <a:ea typeface="宋体" panose="02010600030101010101" pitchFamily="2" charset="-122"/>
                <a:sym typeface="Symbol" panose="05050102010706020507" pitchFamily="18" charset="2"/>
              </a:rPr>
              <a:t>A</a:t>
            </a:r>
            <a:r>
              <a:rPr lang="en-US" altLang="zh-CN" sz="1500" b="1" baseline="-2500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a:solidFill>
                  <a:srgbClr val="1F07CF"/>
                </a:solidFill>
                <a:latin typeface="Helvetica" panose="020B0604020202020204" pitchFamily="34" charset="0"/>
                <a:ea typeface="宋体" panose="02010600030101010101" pitchFamily="2" charset="-122"/>
                <a:sym typeface="Symbol" panose="05050102010706020507" pitchFamily="18" charset="2"/>
              </a:rPr>
              <a:t> </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(r)      </a:t>
            </a:r>
            <a:r>
              <a:rPr lang="en-US" altLang="zh-CN" sz="1500" b="1" baseline="-25000" dirty="0">
                <a:solidFill>
                  <a:srgbClr val="FF0000"/>
                </a:solidFill>
                <a:latin typeface="Helvetica" panose="020B0604020202020204" pitchFamily="34" charset="0"/>
                <a:ea typeface="宋体" panose="02010600030101010101" pitchFamily="2" charset="-122"/>
                <a:sym typeface="Symbol" panose="05050102010706020507" pitchFamily="18" charset="2"/>
              </a:rPr>
              <a:t>B</a:t>
            </a:r>
            <a:r>
              <a:rPr lang="en-US" altLang="zh-CN" sz="1500" b="1" baseline="-25000" dirty="0">
                <a:latin typeface="Helvetica" panose="020B0604020202020204"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anose="020B0604020202020204"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anose="020B0604020202020204" pitchFamily="34" charset="0"/>
              <a:ea typeface="宋体" panose="02010600030101010101" pitchFamily="2" charset="-122"/>
              <a:sym typeface="Symbol" panose="05050102010706020507" pitchFamily="18" charset="2"/>
            </a:endParaRPr>
          </a:p>
        </p:txBody>
      </p:sp>
      <p:sp>
        <p:nvSpPr>
          <p:cNvPr id="20" name="Freeform 22">
            <a:extLst>
              <a:ext uri="{FF2B5EF4-FFF2-40B4-BE49-F238E27FC236}">
                <a16:creationId xmlns:a16="http://schemas.microsoft.com/office/drawing/2014/main" id="{75B92FD3-2D29-4DE7-BCE0-5C9EEF3DFE5F}"/>
              </a:ext>
            </a:extLst>
          </p:cNvPr>
          <p:cNvSpPr>
            <a:spLocks/>
          </p:cNvSpPr>
          <p:nvPr/>
        </p:nvSpPr>
        <p:spPr bwMode="auto">
          <a:xfrm>
            <a:off x="7201148" y="3400698"/>
            <a:ext cx="107156" cy="107156"/>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anose="020B0604020202020204" pitchFamily="34" charset="0"/>
              <a:ea typeface="+mn-ea"/>
            </a:endParaRPr>
          </a:p>
        </p:txBody>
      </p:sp>
      <p:sp>
        <p:nvSpPr>
          <p:cNvPr id="21" name="TextBox 20"/>
          <p:cNvSpPr txBox="1"/>
          <p:nvPr/>
        </p:nvSpPr>
        <p:spPr>
          <a:xfrm>
            <a:off x="2667096" y="1548538"/>
            <a:ext cx="879040" cy="400110"/>
          </a:xfrm>
          <a:prstGeom prst="rect">
            <a:avLst/>
          </a:prstGeom>
          <a:noFill/>
        </p:spPr>
        <p:txBody>
          <a:bodyPr wrap="square" rtlCol="0">
            <a:spAutoFit/>
          </a:bodyPr>
          <a:lstStyle/>
          <a:p>
            <a:r>
              <a:rPr lang="pt-BR" altLang="zh-CN" sz="2000" b="1" dirty="0">
                <a:solidFill>
                  <a:srgbClr val="FF0000"/>
                </a:solidFill>
                <a:latin typeface="Comic Sans MS" pitchFamily="66" charset="0"/>
              </a:rPr>
              <a:t>lossy</a:t>
            </a:r>
            <a:endParaRPr lang="zh-CN" altLang="en-US" sz="2000" b="1" dirty="0">
              <a:solidFill>
                <a:srgbClr val="FF0000"/>
              </a:solidFill>
            </a:endParaRPr>
          </a:p>
        </p:txBody>
      </p:sp>
      <p:graphicFrame>
        <p:nvGraphicFramePr>
          <p:cNvPr id="22" name="表格 21">
            <a:extLst>
              <a:ext uri="{FF2B5EF4-FFF2-40B4-BE49-F238E27FC236}">
                <a16:creationId xmlns:a16="http://schemas.microsoft.com/office/drawing/2014/main" id="{59265602-0DE7-4D7E-8BF7-BF19E14D3490}"/>
              </a:ext>
            </a:extLst>
          </p:cNvPr>
          <p:cNvGraphicFramePr>
            <a:graphicFrameLocks noGrp="1"/>
          </p:cNvGraphicFramePr>
          <p:nvPr/>
        </p:nvGraphicFramePr>
        <p:xfrm>
          <a:off x="6660232" y="3801006"/>
          <a:ext cx="965597" cy="1127760"/>
        </p:xfrm>
        <a:graphic>
          <a:graphicData uri="http://schemas.openxmlformats.org/drawingml/2006/table">
            <a:tbl>
              <a:tblPr/>
              <a:tblGrid>
                <a:gridCol w="321469">
                  <a:extLst>
                    <a:ext uri="{9D8B030D-6E8A-4147-A177-3AD203B41FA5}">
                      <a16:colId xmlns:a16="http://schemas.microsoft.com/office/drawing/2014/main" val="20000"/>
                    </a:ext>
                  </a:extLst>
                </a:gridCol>
                <a:gridCol w="322659">
                  <a:extLst>
                    <a:ext uri="{9D8B030D-6E8A-4147-A177-3AD203B41FA5}">
                      <a16:colId xmlns:a16="http://schemas.microsoft.com/office/drawing/2014/main" val="20001"/>
                    </a:ext>
                  </a:extLst>
                </a:gridCol>
                <a:gridCol w="321469">
                  <a:extLst>
                    <a:ext uri="{9D8B030D-6E8A-4147-A177-3AD203B41FA5}">
                      <a16:colId xmlns:a16="http://schemas.microsoft.com/office/drawing/2014/main" val="20002"/>
                    </a:ext>
                  </a:extLst>
                </a:gridCol>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1"/>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extLst>
                  <a:ext uri="{0D108BD9-81ED-4DB2-BD59-A6C34878D82A}">
                    <a16:rowId xmlns:a16="http://schemas.microsoft.com/office/drawing/2014/main" val="10002"/>
                  </a:ext>
                </a:extLst>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3" name="文本框 6">
                <a:extLst>
                  <a:ext uri="{FF2B5EF4-FFF2-40B4-BE49-F238E27FC236}">
                    <a16:creationId xmlns:a16="http://schemas.microsoft.com/office/drawing/2014/main" id="{5F0D2496-9DF8-47A2-B479-26D6B7380C96}"/>
                  </a:ext>
                </a:extLst>
              </p:cNvPr>
              <p:cNvSpPr txBox="1"/>
              <p:nvPr/>
            </p:nvSpPr>
            <p:spPr>
              <a:xfrm>
                <a:off x="6818995" y="3507854"/>
                <a:ext cx="64807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xmlns="">
          <p:sp>
            <p:nvSpPr>
              <p:cNvPr id="23" name="文本框 6">
                <a:extLst>
                  <a:ext uri="{FF2B5EF4-FFF2-40B4-BE49-F238E27FC236}">
                    <a16:creationId xmlns:a16="http://schemas.microsoft.com/office/drawing/2014/main" id="{5F0D2496-9DF8-47A2-B479-26D6B7380C96}"/>
                  </a:ext>
                </a:extLst>
              </p:cNvPr>
              <p:cNvSpPr txBox="1">
                <a:spLocks noRot="1" noChangeAspect="1" noMove="1" noResize="1" noEditPoints="1" noAdjustHandles="1" noChangeArrowheads="1" noChangeShapeType="1" noTextEdit="1"/>
              </p:cNvSpPr>
              <p:nvPr/>
            </p:nvSpPr>
            <p:spPr>
              <a:xfrm>
                <a:off x="6818995" y="3507854"/>
                <a:ext cx="648072" cy="307777"/>
              </a:xfrm>
              <a:prstGeom prst="rect">
                <a:avLst/>
              </a:prstGeom>
              <a:blipFill>
                <a:blip r:embed="rId7"/>
                <a:stretch>
                  <a:fillRect/>
                </a:stretch>
              </a:blipFill>
            </p:spPr>
            <p:txBody>
              <a:bodyPr/>
              <a:lstStyle/>
              <a:p>
                <a:r>
                  <a:rPr lang="zh-CN" altLang="en-US">
                    <a:noFill/>
                  </a:rPr>
                  <a:t> </a:t>
                </a:r>
              </a:p>
            </p:txBody>
          </p:sp>
        </mc:Fallback>
      </mc:AlternateContent>
      <p:sp>
        <p:nvSpPr>
          <p:cNvPr id="24" name="TextBox 23"/>
          <p:cNvSpPr txBox="1"/>
          <p:nvPr/>
        </p:nvSpPr>
        <p:spPr>
          <a:xfrm>
            <a:off x="7437376" y="1595576"/>
            <a:ext cx="1239080" cy="400110"/>
          </a:xfrm>
          <a:prstGeom prst="rect">
            <a:avLst/>
          </a:prstGeom>
          <a:noFill/>
        </p:spPr>
        <p:txBody>
          <a:bodyPr wrap="square" rtlCol="0">
            <a:spAutoFit/>
          </a:bodyPr>
          <a:lstStyle/>
          <a:p>
            <a:r>
              <a:rPr lang="pt-BR" altLang="zh-CN" sz="2000" b="1" dirty="0">
                <a:solidFill>
                  <a:srgbClr val="00B050"/>
                </a:solidFill>
                <a:latin typeface="Comic Sans MS" pitchFamily="66" charset="0"/>
              </a:rPr>
              <a:t>lossless</a:t>
            </a:r>
            <a:endParaRPr lang="zh-CN" altLang="en-US" sz="2000" b="1" dirty="0">
              <a:solidFill>
                <a:srgbClr val="00B050"/>
              </a:solidFill>
            </a:endParaRPr>
          </a:p>
        </p:txBody>
      </p:sp>
      <p:sp>
        <p:nvSpPr>
          <p:cNvPr id="25" name="文本框 24">
            <a:extLst>
              <a:ext uri="{FF2B5EF4-FFF2-40B4-BE49-F238E27FC236}">
                <a16:creationId xmlns:a16="http://schemas.microsoft.com/office/drawing/2014/main" id="{6BBCAF50-23F6-62B1-911C-CC79150989BF}"/>
              </a:ext>
            </a:extLst>
          </p:cNvPr>
          <p:cNvSpPr txBox="1"/>
          <p:nvPr/>
        </p:nvSpPr>
        <p:spPr>
          <a:xfrm>
            <a:off x="83302" y="3781424"/>
            <a:ext cx="2258648" cy="646331"/>
          </a:xfrm>
          <a:prstGeom prst="rect">
            <a:avLst/>
          </a:prstGeom>
          <a:noFill/>
        </p:spPr>
        <p:txBody>
          <a:bodyPr wrap="square" rtlCol="0">
            <a:spAutoFit/>
          </a:bodyPr>
          <a:lstStyle/>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 </a:t>
            </a:r>
            <a:r>
              <a:rPr lang="en-US" altLang="zh-CN" sz="1800" b="1" i="1" dirty="0">
                <a:solidFill>
                  <a:srgbClr val="00B050"/>
                </a:solidFill>
                <a:latin typeface="Comic Sans MS" pitchFamily="66" charset="0"/>
                <a:ea typeface="宋体" charset="-122"/>
              </a:rPr>
              <a:t>?</a:t>
            </a:r>
            <a:r>
              <a:rPr lang="en-US" altLang="zh-CN" sz="1800" b="1" baseline="-25000" dirty="0">
                <a:solidFill>
                  <a:srgbClr val="00B050"/>
                </a:solidFill>
                <a:latin typeface="Comic Sans MS" pitchFamily="66" charset="0"/>
                <a:ea typeface="宋体" charset="-122"/>
              </a:rPr>
              <a:t> </a:t>
            </a:r>
          </a:p>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 </a:t>
            </a:r>
            <a:r>
              <a:rPr lang="en-US" altLang="zh-CN" sz="1800" b="1" i="1" dirty="0">
                <a:solidFill>
                  <a:srgbClr val="00B050"/>
                </a:solidFill>
                <a:latin typeface="Comic Sans MS" pitchFamily="66" charset="0"/>
                <a:ea typeface="宋体" charset="-122"/>
              </a:rPr>
              <a:t>?</a:t>
            </a:r>
            <a:endParaRPr lang="zh-CN" altLang="en-US" sz="1800" b="1" dirty="0">
              <a:solidFill>
                <a:srgbClr val="00B050"/>
              </a:solidFill>
              <a:latin typeface="Comic Sans MS" pitchFamily="66" charset="0"/>
              <a:ea typeface="宋体" charset="-122"/>
              <a:sym typeface="Symbol" pitchFamily="18" charset="2"/>
            </a:endParaRPr>
          </a:p>
        </p:txBody>
      </p:sp>
      <p:sp>
        <p:nvSpPr>
          <p:cNvPr id="26" name="文本框 25">
            <a:extLst>
              <a:ext uri="{FF2B5EF4-FFF2-40B4-BE49-F238E27FC236}">
                <a16:creationId xmlns:a16="http://schemas.microsoft.com/office/drawing/2014/main" id="{65D7E544-CB8F-6CA1-41AE-FA9261C95C9F}"/>
              </a:ext>
            </a:extLst>
          </p:cNvPr>
          <p:cNvSpPr txBox="1"/>
          <p:nvPr/>
        </p:nvSpPr>
        <p:spPr>
          <a:xfrm>
            <a:off x="6777848" y="2139702"/>
            <a:ext cx="2258648" cy="369332"/>
          </a:xfrm>
          <a:prstGeom prst="rect">
            <a:avLst/>
          </a:prstGeom>
          <a:noFill/>
        </p:spPr>
        <p:txBody>
          <a:bodyPr wrap="square" rtlCol="0">
            <a:spAutoFit/>
          </a:bodyPr>
          <a:lstStyle/>
          <a:p>
            <a:pPr lvl="1" indent="0">
              <a:spcBef>
                <a:spcPts val="0"/>
              </a:spcBef>
              <a:tabLst>
                <a:tab pos="2292350" algn="l"/>
                <a:tab pos="2976563" algn="l"/>
              </a:tabLst>
            </a:pP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1</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r>
              <a:rPr lang="en-US" altLang="zh-CN" sz="1800" b="1" dirty="0">
                <a:solidFill>
                  <a:srgbClr val="00B050"/>
                </a:solidFill>
                <a:latin typeface="Comic Sans MS" pitchFamily="66" charset="0"/>
                <a:ea typeface="宋体" charset="-122"/>
              </a:rPr>
              <a:t> </a:t>
            </a:r>
            <a:r>
              <a:rPr lang="en-US" altLang="zh-CN" sz="1800" b="1" dirty="0">
                <a:solidFill>
                  <a:srgbClr val="00B050"/>
                </a:solidFill>
                <a:latin typeface="Comic Sans MS" pitchFamily="66" charset="0"/>
                <a:ea typeface="宋体" charset="-122"/>
                <a:sym typeface="Symbol" pitchFamily="18" charset="2"/>
              </a:rPr>
              <a:t></a:t>
            </a:r>
            <a:r>
              <a:rPr lang="en-US" altLang="zh-CN" sz="1800" b="1" dirty="0">
                <a:solidFill>
                  <a:srgbClr val="00B050"/>
                </a:solidFill>
                <a:latin typeface="Comic Sans MS" pitchFamily="66" charset="0"/>
                <a:ea typeface="宋体" charset="-122"/>
                <a:sym typeface="Monotype Sorts" pitchFamily="96" charset="2"/>
              </a:rPr>
              <a:t> </a:t>
            </a:r>
            <a:r>
              <a:rPr lang="en-US" altLang="zh-CN" sz="1800" b="1" i="1" dirty="0">
                <a:solidFill>
                  <a:srgbClr val="00B050"/>
                </a:solidFill>
                <a:latin typeface="Comic Sans MS" pitchFamily="66" charset="0"/>
                <a:ea typeface="宋体" charset="-122"/>
              </a:rPr>
              <a:t>R</a:t>
            </a:r>
            <a:r>
              <a:rPr lang="en-US" altLang="zh-CN" sz="1800" b="1" baseline="-25000" dirty="0">
                <a:solidFill>
                  <a:srgbClr val="00B050"/>
                </a:solidFill>
                <a:latin typeface="Comic Sans MS" pitchFamily="66" charset="0"/>
                <a:ea typeface="宋体" charset="-122"/>
              </a:rPr>
              <a:t>2</a:t>
            </a:r>
            <a:endParaRPr lang="zh-CN" altLang="en-US" sz="1800" b="1" dirty="0">
              <a:solidFill>
                <a:srgbClr val="00B050"/>
              </a:solidFill>
              <a:latin typeface="Comic Sans MS" pitchFamily="66" charset="0"/>
              <a:ea typeface="宋体" charset="-122"/>
              <a:sym typeface="Symbol" pitchFamily="18" charset="2"/>
            </a:endParaRPr>
          </a:p>
        </p:txBody>
      </p:sp>
    </p:spTree>
    <p:extLst>
      <p:ext uri="{BB962C8B-B14F-4D97-AF65-F5344CB8AC3E}">
        <p14:creationId xmlns:p14="http://schemas.microsoft.com/office/powerpoint/2010/main" val="36844777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lgn="ctr"/>
            <a:r>
              <a:rPr lang="en-US" altLang="zh-CN">
                <a:effectLst/>
                <a:latin typeface="Comic Sans MS" pitchFamily="66" charset="0"/>
                <a:ea typeface="宋体" charset="-122"/>
              </a:rPr>
              <a:t>The Banking Schema</a:t>
            </a:r>
          </a:p>
        </p:txBody>
      </p:sp>
      <p:sp>
        <p:nvSpPr>
          <p:cNvPr id="100355" name="Rectangle 3"/>
          <p:cNvSpPr>
            <a:spLocks noGrp="1" noChangeArrowheads="1"/>
          </p:cNvSpPr>
          <p:nvPr>
            <p:ph type="body" idx="1"/>
          </p:nvPr>
        </p:nvSpPr>
        <p:spPr>
          <a:xfrm>
            <a:off x="63500" y="673173"/>
            <a:ext cx="9037638" cy="4202833"/>
          </a:xfrm>
        </p:spPr>
        <p:txBody>
          <a:bodyPr/>
          <a:lstStyle/>
          <a:p>
            <a:pPr>
              <a:spcBef>
                <a:spcPts val="0"/>
              </a:spcBef>
              <a:defRPr/>
            </a:pPr>
            <a:r>
              <a:rPr lang="en-US" altLang="zh-CN" sz="1400" b="1" i="1" dirty="0">
                <a:latin typeface="Comic Sans MS" pitchFamily="66" charset="0"/>
                <a:ea typeface="宋体" pitchFamily="2" charset="-122"/>
              </a:rPr>
              <a:t>branch</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branch_name</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branch_city</a:t>
            </a:r>
            <a:r>
              <a:rPr lang="en-US" altLang="zh-CN" sz="1400" b="1" dirty="0">
                <a:latin typeface="Comic Sans MS" pitchFamily="66" charset="0"/>
                <a:ea typeface="宋体" pitchFamily="2" charset="-122"/>
              </a:rPr>
              <a:t>, </a:t>
            </a:r>
            <a:r>
              <a:rPr lang="en-US" altLang="zh-CN" sz="1400" b="1" i="1" dirty="0">
                <a:latin typeface="Comic Sans MS" pitchFamily="66" charset="0"/>
                <a:ea typeface="宋体" pitchFamily="2" charset="-122"/>
              </a:rPr>
              <a:t>assets</a:t>
            </a:r>
            <a:r>
              <a:rPr lang="en-US" altLang="zh-CN" sz="1400" b="1" dirty="0">
                <a:latin typeface="Comic Sans MS" pitchFamily="66" charset="0"/>
                <a:ea typeface="宋体" pitchFamily="2" charset="-122"/>
              </a:rPr>
              <a:t>)</a:t>
            </a:r>
          </a:p>
          <a:p>
            <a:pPr>
              <a:spcBef>
                <a:spcPts val="0"/>
              </a:spcBef>
              <a:defRPr/>
            </a:pPr>
            <a:r>
              <a:rPr lang="en-US" altLang="zh-CN" sz="1400" b="1" i="1" dirty="0">
                <a:latin typeface="Comic Sans MS" pitchFamily="66" charset="0"/>
                <a:ea typeface="宋体" pitchFamily="2" charset="-122"/>
              </a:rPr>
              <a:t>customer</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customer_id</a:t>
            </a:r>
            <a:r>
              <a:rPr lang="en-US" altLang="zh-CN" sz="1400" b="1" dirty="0">
                <a:solidFill>
                  <a:srgbClr val="0000FF"/>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customer_name</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customer_street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customer_city</a:t>
            </a:r>
            <a:r>
              <a:rPr lang="en-US" altLang="zh-CN" sz="1400" b="1" dirty="0">
                <a:latin typeface="Comic Sans MS" pitchFamily="66" charset="0"/>
                <a:ea typeface="宋体" pitchFamily="2" charset="-122"/>
              </a:rPr>
              <a:t>)</a:t>
            </a:r>
          </a:p>
          <a:p>
            <a:pPr>
              <a:spcBef>
                <a:spcPts val="0"/>
              </a:spcBef>
              <a:defRPr/>
            </a:pPr>
            <a:r>
              <a:rPr lang="en-US" altLang="zh-CN" sz="1400" b="1" i="1" dirty="0">
                <a:latin typeface="Comic Sans MS" pitchFamily="66" charset="0"/>
                <a:ea typeface="宋体" pitchFamily="2" charset="-122"/>
              </a:rPr>
              <a:t>loan</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loan_number</a:t>
            </a:r>
            <a:r>
              <a:rPr lang="en-US" altLang="zh-CN" sz="1400" b="1" dirty="0">
                <a:latin typeface="Comic Sans MS" pitchFamily="66" charset="0"/>
                <a:ea typeface="宋体" pitchFamily="2" charset="-122"/>
              </a:rPr>
              <a:t>, </a:t>
            </a:r>
            <a:r>
              <a:rPr lang="en-US" altLang="zh-CN" sz="1400" b="1" i="1" dirty="0">
                <a:latin typeface="Comic Sans MS" pitchFamily="66" charset="0"/>
                <a:ea typeface="宋体" pitchFamily="2" charset="-122"/>
              </a:rPr>
              <a:t>amount</a:t>
            </a:r>
            <a:r>
              <a:rPr lang="en-US" altLang="zh-CN" sz="1400" b="1" dirty="0">
                <a:latin typeface="Comic Sans MS" pitchFamily="66" charset="0"/>
                <a:ea typeface="宋体" pitchFamily="2" charset="-122"/>
              </a:rPr>
              <a:t>)</a:t>
            </a:r>
          </a:p>
          <a:p>
            <a:pPr>
              <a:spcBef>
                <a:spcPts val="0"/>
              </a:spcBef>
              <a:defRPr/>
            </a:pPr>
            <a:r>
              <a:rPr lang="en-US" altLang="zh-CN" sz="1400" b="1" i="1" dirty="0">
                <a:latin typeface="Comic Sans MS" pitchFamily="66" charset="0"/>
                <a:ea typeface="宋体" pitchFamily="2" charset="-122"/>
              </a:rPr>
              <a:t>account</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account_number</a:t>
            </a:r>
            <a:r>
              <a:rPr lang="en-US" altLang="zh-CN" sz="1400" b="1" dirty="0">
                <a:solidFill>
                  <a:srgbClr val="0000FF"/>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a:latin typeface="Comic Sans MS" pitchFamily="66" charset="0"/>
                <a:ea typeface="宋体" pitchFamily="2" charset="-122"/>
              </a:rPr>
              <a:t>balance</a:t>
            </a:r>
            <a:r>
              <a:rPr lang="en-US" altLang="zh-CN" sz="1400" b="1" dirty="0">
                <a:latin typeface="Comic Sans MS" pitchFamily="66" charset="0"/>
                <a:ea typeface="宋体" pitchFamily="2" charset="-122"/>
              </a:rPr>
              <a:t>)</a:t>
            </a:r>
          </a:p>
          <a:p>
            <a:pPr>
              <a:spcBef>
                <a:spcPts val="0"/>
              </a:spcBef>
              <a:defRPr/>
            </a:pPr>
            <a:r>
              <a:rPr lang="en-US" altLang="zh-CN" sz="1400" b="1" i="1" dirty="0">
                <a:latin typeface="Comic Sans MS" pitchFamily="66" charset="0"/>
                <a:ea typeface="宋体" pitchFamily="2" charset="-122"/>
              </a:rPr>
              <a:t>employee</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employee_id</a:t>
            </a:r>
            <a:r>
              <a:rPr lang="en-US" altLang="zh-CN" sz="1400" b="1" dirty="0">
                <a:solidFill>
                  <a:srgbClr val="0000FF"/>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employee_name</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telephone_number</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start_date</a:t>
            </a:r>
            <a:r>
              <a:rPr lang="en-US" altLang="zh-CN" sz="1400" b="1" dirty="0">
                <a:latin typeface="Comic Sans MS" pitchFamily="66" charset="0"/>
                <a:ea typeface="宋体" pitchFamily="2" charset="-122"/>
              </a:rPr>
              <a:t>)</a:t>
            </a:r>
          </a:p>
          <a:p>
            <a:pPr>
              <a:spcBef>
                <a:spcPts val="0"/>
              </a:spcBef>
              <a:defRPr/>
            </a:pPr>
            <a:endParaRPr lang="en-US" altLang="zh-CN" sz="1400" b="1" dirty="0">
              <a:latin typeface="Comic Sans MS" pitchFamily="66" charset="0"/>
              <a:ea typeface="宋体" pitchFamily="2" charset="-122"/>
            </a:endParaRPr>
          </a:p>
          <a:p>
            <a:pPr>
              <a:spcBef>
                <a:spcPts val="0"/>
              </a:spcBef>
              <a:defRPr/>
            </a:pPr>
            <a:r>
              <a:rPr lang="en-US" altLang="zh-CN" sz="1400" b="1" i="1" dirty="0" err="1">
                <a:solidFill>
                  <a:srgbClr val="CC0099"/>
                </a:solidFill>
                <a:latin typeface="Comic Sans MS" pitchFamily="66" charset="0"/>
                <a:ea typeface="宋体" pitchFamily="2" charset="-122"/>
              </a:rPr>
              <a:t>dependent_name</a:t>
            </a:r>
            <a:r>
              <a:rPr lang="en-US" altLang="zh-CN" sz="1400" b="1" dirty="0">
                <a:solidFill>
                  <a:srgbClr val="CC0099"/>
                </a:solidFill>
                <a:latin typeface="Comic Sans MS" pitchFamily="66" charset="0"/>
                <a:ea typeface="宋体" pitchFamily="2" charset="-122"/>
              </a:rPr>
              <a:t> </a:t>
            </a:r>
            <a:r>
              <a:rPr lang="en-US" altLang="zh-CN" sz="1400" b="1" dirty="0">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employee_id</a:t>
            </a:r>
            <a:r>
              <a:rPr lang="en-US" altLang="zh-CN" sz="1400" b="1" u="sng" dirty="0">
                <a:solidFill>
                  <a:srgbClr val="0000FF"/>
                </a:solidFill>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dname</a:t>
            </a:r>
            <a:r>
              <a:rPr lang="en-US" altLang="zh-CN" sz="1400" b="1" dirty="0">
                <a:latin typeface="Comic Sans MS" pitchFamily="66" charset="0"/>
                <a:ea typeface="宋体" pitchFamily="2" charset="-122"/>
              </a:rPr>
              <a:t>) (derived from a  multivalued attribute)</a:t>
            </a:r>
          </a:p>
          <a:p>
            <a:pPr>
              <a:spcBef>
                <a:spcPts val="0"/>
              </a:spcBef>
              <a:defRPr/>
            </a:pPr>
            <a:endParaRPr lang="en-US" altLang="zh-CN" sz="1400" b="1" dirty="0">
              <a:latin typeface="Comic Sans MS" pitchFamily="66" charset="0"/>
              <a:ea typeface="宋体" pitchFamily="2" charset="-122"/>
            </a:endParaRPr>
          </a:p>
          <a:p>
            <a:pPr>
              <a:spcBef>
                <a:spcPts val="0"/>
              </a:spcBef>
              <a:defRPr/>
            </a:pPr>
            <a:r>
              <a:rPr lang="en-US" altLang="zh-CN" sz="1400" b="1" i="1" dirty="0" err="1">
                <a:solidFill>
                  <a:srgbClr val="0070C0"/>
                </a:solidFill>
                <a:latin typeface="Comic Sans MS" pitchFamily="66" charset="0"/>
                <a:ea typeface="宋体" pitchFamily="2" charset="-122"/>
              </a:rPr>
              <a:t>account_branch</a:t>
            </a:r>
            <a:r>
              <a:rPr lang="en-US" altLang="zh-CN" sz="1400" b="1" dirty="0">
                <a:latin typeface="Comic Sans MS" pitchFamily="66" charset="0"/>
                <a:ea typeface="宋体" pitchFamily="2" charset="-122"/>
              </a:rPr>
              <a:t> = (</a:t>
            </a:r>
            <a:r>
              <a:rPr lang="en-US" altLang="zh-CN" sz="1400" b="1" i="1" u="sng" dirty="0" err="1">
                <a:solidFill>
                  <a:srgbClr val="7030A0"/>
                </a:solidFill>
                <a:latin typeface="Comic Sans MS" pitchFamily="66" charset="0"/>
                <a:ea typeface="宋体" pitchFamily="2" charset="-122"/>
              </a:rPr>
              <a:t>account_number</a:t>
            </a:r>
            <a:r>
              <a:rPr lang="en-US" altLang="zh-CN" sz="1400" b="1" dirty="0">
                <a:solidFill>
                  <a:srgbClr val="7030A0"/>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branch_name</a:t>
            </a:r>
            <a:r>
              <a:rPr lang="en-US" altLang="zh-CN" sz="1400" b="1" dirty="0">
                <a:latin typeface="Comic Sans MS" pitchFamily="66" charset="0"/>
                <a:ea typeface="宋体" pitchFamily="2" charset="-122"/>
              </a:rPr>
              <a:t>)</a:t>
            </a:r>
          </a:p>
          <a:p>
            <a:pPr>
              <a:spcBef>
                <a:spcPts val="0"/>
              </a:spcBef>
              <a:defRPr/>
            </a:pPr>
            <a:r>
              <a:rPr lang="en-US" altLang="zh-CN" sz="1400" b="1" i="1" dirty="0" err="1">
                <a:solidFill>
                  <a:srgbClr val="0070C0"/>
                </a:solidFill>
                <a:latin typeface="Comic Sans MS" pitchFamily="66" charset="0"/>
                <a:ea typeface="宋体" pitchFamily="2" charset="-122"/>
              </a:rPr>
              <a:t>loan_branch</a:t>
            </a:r>
            <a:r>
              <a:rPr lang="en-US" altLang="zh-CN" sz="1400" b="1" dirty="0">
                <a:latin typeface="Comic Sans MS" pitchFamily="66" charset="0"/>
                <a:ea typeface="宋体" pitchFamily="2" charset="-122"/>
              </a:rPr>
              <a:t> = (</a:t>
            </a:r>
            <a:r>
              <a:rPr lang="en-US" altLang="zh-CN" sz="1400" b="1" i="1" u="sng" dirty="0" err="1">
                <a:solidFill>
                  <a:srgbClr val="7030A0"/>
                </a:solidFill>
                <a:latin typeface="Comic Sans MS" pitchFamily="66" charset="0"/>
                <a:ea typeface="宋体" pitchFamily="2" charset="-122"/>
              </a:rPr>
              <a:t>loan_number</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branch_name</a:t>
            </a:r>
            <a:r>
              <a:rPr lang="en-US" altLang="zh-CN" sz="1400" b="1" dirty="0">
                <a:latin typeface="Comic Sans MS" pitchFamily="66" charset="0"/>
                <a:ea typeface="宋体" pitchFamily="2" charset="-122"/>
              </a:rPr>
              <a:t>)</a:t>
            </a:r>
          </a:p>
          <a:p>
            <a:pPr>
              <a:spcBef>
                <a:spcPts val="0"/>
              </a:spcBef>
              <a:defRPr/>
            </a:pPr>
            <a:r>
              <a:rPr lang="en-US" altLang="zh-CN" sz="1400" b="1" i="1" dirty="0" err="1">
                <a:solidFill>
                  <a:srgbClr val="0070C0"/>
                </a:solidFill>
                <a:latin typeface="Comic Sans MS" pitchFamily="66" charset="0"/>
                <a:ea typeface="宋体" pitchFamily="2" charset="-122"/>
              </a:rPr>
              <a:t>cust_banker</a:t>
            </a:r>
            <a:r>
              <a:rPr lang="en-US" altLang="zh-CN" sz="1400" b="1" i="1" dirty="0">
                <a:solidFill>
                  <a:srgbClr val="0070C0"/>
                </a:solidFill>
                <a:latin typeface="Comic Sans MS" pitchFamily="66" charset="0"/>
                <a:ea typeface="宋体" pitchFamily="2" charset="-122"/>
              </a:rPr>
              <a:t> </a:t>
            </a:r>
            <a:r>
              <a:rPr lang="en-US" altLang="zh-CN" sz="1400" b="1" dirty="0">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customer_id</a:t>
            </a:r>
            <a:r>
              <a:rPr lang="en-US" altLang="zh-CN" sz="1400" b="1" u="sng" dirty="0">
                <a:solidFill>
                  <a:srgbClr val="0000FF"/>
                </a:solidFill>
                <a:latin typeface="Comic Sans MS" pitchFamily="66" charset="0"/>
                <a:ea typeface="宋体" pitchFamily="2" charset="-122"/>
              </a:rPr>
              <a:t>, </a:t>
            </a:r>
            <a:r>
              <a:rPr lang="en-US" altLang="zh-CN" sz="1400" b="1" i="1" dirty="0" err="1">
                <a:latin typeface="Comic Sans MS" pitchFamily="66" charset="0"/>
                <a:ea typeface="宋体" pitchFamily="2" charset="-122"/>
              </a:rPr>
              <a:t>employee_id</a:t>
            </a:r>
            <a:r>
              <a:rPr lang="en-US" altLang="zh-CN" sz="1400" b="1" dirty="0">
                <a:latin typeface="Comic Sans MS" pitchFamily="66" charset="0"/>
                <a:ea typeface="宋体" pitchFamily="2" charset="-122"/>
              </a:rPr>
              <a:t>, </a:t>
            </a:r>
            <a:r>
              <a:rPr lang="en-US" altLang="zh-CN" sz="1400" b="1" i="1" dirty="0">
                <a:latin typeface="Comic Sans MS" pitchFamily="66" charset="0"/>
                <a:ea typeface="宋体" pitchFamily="2" charset="-122"/>
              </a:rPr>
              <a:t>type</a:t>
            </a:r>
            <a:r>
              <a:rPr lang="en-US" altLang="zh-CN" sz="1400" b="1" dirty="0">
                <a:latin typeface="Comic Sans MS" pitchFamily="66" charset="0"/>
                <a:ea typeface="宋体" pitchFamily="2" charset="-122"/>
              </a:rPr>
              <a:t>)</a:t>
            </a:r>
          </a:p>
          <a:p>
            <a:pPr>
              <a:spcBef>
                <a:spcPts val="0"/>
              </a:spcBef>
              <a:defRPr/>
            </a:pPr>
            <a:r>
              <a:rPr lang="en-US" altLang="zh-CN" sz="1400" b="1" i="1" dirty="0">
                <a:solidFill>
                  <a:schemeClr val="accent6">
                    <a:lumMod val="75000"/>
                  </a:schemeClr>
                </a:solidFill>
                <a:latin typeface="Comic Sans MS" pitchFamily="66" charset="0"/>
                <a:ea typeface="宋体" pitchFamily="2" charset="-122"/>
              </a:rPr>
              <a:t>borrower</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customer_id</a:t>
            </a:r>
            <a:r>
              <a:rPr lang="en-US" altLang="zh-CN" sz="1400" b="1" u="sng" dirty="0">
                <a:solidFill>
                  <a:srgbClr val="0000FF"/>
                </a:solidFill>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loan_number</a:t>
            </a:r>
            <a:r>
              <a:rPr lang="en-US" altLang="zh-CN" sz="1400" b="1" dirty="0">
                <a:latin typeface="Comic Sans MS" pitchFamily="66" charset="0"/>
                <a:ea typeface="宋体" pitchFamily="2" charset="-122"/>
              </a:rPr>
              <a:t>)</a:t>
            </a:r>
          </a:p>
          <a:p>
            <a:pPr>
              <a:spcBef>
                <a:spcPts val="0"/>
              </a:spcBef>
              <a:defRPr/>
            </a:pPr>
            <a:r>
              <a:rPr lang="en-US" altLang="zh-CN" sz="1400" b="1" i="1" dirty="0">
                <a:solidFill>
                  <a:schemeClr val="accent6">
                    <a:lumMod val="75000"/>
                  </a:schemeClr>
                </a:solidFill>
                <a:latin typeface="Comic Sans MS" pitchFamily="66" charset="0"/>
                <a:ea typeface="宋体" pitchFamily="2" charset="-122"/>
              </a:rPr>
              <a:t>depositor</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customer_id</a:t>
            </a:r>
            <a:r>
              <a:rPr lang="en-US" altLang="zh-CN" sz="1400" b="1" u="sng" dirty="0">
                <a:solidFill>
                  <a:srgbClr val="0000FF"/>
                </a:solidFill>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account_number</a:t>
            </a:r>
            <a:r>
              <a:rPr lang="en-US" altLang="zh-CN" sz="1400" b="1" i="1" dirty="0">
                <a:latin typeface="Comic Sans MS" pitchFamily="66" charset="0"/>
                <a:ea typeface="宋体" pitchFamily="2" charset="-122"/>
              </a:rPr>
              <a:t>, </a:t>
            </a:r>
            <a:r>
              <a:rPr lang="en-US" altLang="zh-CN" sz="1400" b="1" i="1" dirty="0" err="1">
                <a:latin typeface="Comic Sans MS" pitchFamily="66" charset="0"/>
                <a:ea typeface="宋体" pitchFamily="2" charset="-122"/>
              </a:rPr>
              <a:t>access_date</a:t>
            </a:r>
            <a:r>
              <a:rPr lang="en-US" altLang="zh-CN" sz="1400" b="1" dirty="0">
                <a:latin typeface="Comic Sans MS" pitchFamily="66" charset="0"/>
                <a:ea typeface="宋体" pitchFamily="2" charset="-122"/>
              </a:rPr>
              <a:t>)</a:t>
            </a:r>
          </a:p>
          <a:p>
            <a:pPr>
              <a:spcBef>
                <a:spcPts val="0"/>
              </a:spcBef>
              <a:defRPr/>
            </a:pPr>
            <a:r>
              <a:rPr lang="en-US" altLang="zh-CN" sz="1400" b="1" i="1" dirty="0" err="1">
                <a:solidFill>
                  <a:srgbClr val="00FF00"/>
                </a:solidFill>
                <a:latin typeface="Comic Sans MS" pitchFamily="66" charset="0"/>
                <a:ea typeface="宋体" pitchFamily="2" charset="-122"/>
              </a:rPr>
              <a:t>works_for</a:t>
            </a:r>
            <a:r>
              <a:rPr lang="en-US" altLang="zh-CN" sz="1400" b="1" dirty="0">
                <a:solidFill>
                  <a:srgbClr val="00FF00"/>
                </a:solidFill>
                <a:latin typeface="Comic Sans MS" pitchFamily="66" charset="0"/>
                <a:ea typeface="宋体" pitchFamily="2" charset="-122"/>
              </a:rPr>
              <a:t> </a:t>
            </a:r>
            <a:r>
              <a:rPr lang="en-US" altLang="zh-CN" sz="1400" b="1" dirty="0">
                <a:latin typeface="Comic Sans MS" pitchFamily="66" charset="0"/>
                <a:ea typeface="宋体" pitchFamily="2" charset="-122"/>
              </a:rPr>
              <a:t>= (</a:t>
            </a:r>
            <a:r>
              <a:rPr lang="en-US" altLang="zh-CN" sz="1400" b="1" i="1" u="sng" dirty="0" err="1">
                <a:solidFill>
                  <a:srgbClr val="0000FF"/>
                </a:solidFill>
                <a:latin typeface="Comic Sans MS" pitchFamily="66" charset="0"/>
                <a:ea typeface="宋体" pitchFamily="2" charset="-122"/>
              </a:rPr>
              <a:t>worker_employee_id</a:t>
            </a:r>
            <a:r>
              <a:rPr lang="en-US" altLang="zh-CN" sz="1400" b="1" dirty="0">
                <a:solidFill>
                  <a:srgbClr val="0000FF"/>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manager_employee_id</a:t>
            </a:r>
            <a:r>
              <a:rPr lang="en-US" altLang="zh-CN" sz="1400" b="1" dirty="0">
                <a:latin typeface="Comic Sans MS" pitchFamily="66" charset="0"/>
                <a:ea typeface="宋体" pitchFamily="2" charset="-122"/>
              </a:rPr>
              <a:t>)</a:t>
            </a:r>
          </a:p>
          <a:p>
            <a:pPr>
              <a:spcBef>
                <a:spcPts val="0"/>
              </a:spcBef>
              <a:defRPr/>
            </a:pPr>
            <a:endParaRPr lang="en-US" altLang="zh-CN" sz="1400" b="1" i="1" dirty="0">
              <a:solidFill>
                <a:srgbClr val="FF0000"/>
              </a:solidFill>
              <a:latin typeface="Comic Sans MS" pitchFamily="66" charset="0"/>
              <a:ea typeface="宋体" pitchFamily="2" charset="-122"/>
            </a:endParaRPr>
          </a:p>
          <a:p>
            <a:pPr>
              <a:spcBef>
                <a:spcPts val="0"/>
              </a:spcBef>
              <a:defRPr/>
            </a:pPr>
            <a:r>
              <a:rPr lang="en-US" altLang="zh-CN" sz="1400" b="1" i="1" dirty="0">
                <a:solidFill>
                  <a:srgbClr val="FF0000"/>
                </a:solidFill>
                <a:latin typeface="Comic Sans MS" pitchFamily="66" charset="0"/>
                <a:ea typeface="宋体" pitchFamily="2" charset="-122"/>
              </a:rPr>
              <a:t>payment</a:t>
            </a:r>
            <a:r>
              <a:rPr lang="en-US" altLang="zh-CN" sz="1400" b="1" dirty="0">
                <a:solidFill>
                  <a:srgbClr val="FF0000"/>
                </a:solidFill>
                <a:latin typeface="Comic Sans MS" pitchFamily="66" charset="0"/>
                <a:ea typeface="宋体" pitchFamily="2" charset="-122"/>
              </a:rPr>
              <a:t> </a:t>
            </a:r>
            <a:r>
              <a:rPr lang="en-US" altLang="zh-CN" sz="1400" b="1" dirty="0">
                <a:latin typeface="Comic Sans MS" pitchFamily="66" charset="0"/>
                <a:ea typeface="宋体" pitchFamily="2" charset="-122"/>
              </a:rPr>
              <a:t>=(</a:t>
            </a:r>
            <a:r>
              <a:rPr lang="en-US" altLang="zh-CN" sz="1400" b="1" i="1" u="sng" dirty="0" err="1">
                <a:solidFill>
                  <a:srgbClr val="FF0000"/>
                </a:solidFill>
                <a:latin typeface="Comic Sans MS" pitchFamily="66" charset="0"/>
                <a:ea typeface="宋体" pitchFamily="2" charset="-122"/>
              </a:rPr>
              <a:t>loan_number</a:t>
            </a:r>
            <a:r>
              <a:rPr lang="en-US" altLang="zh-CN" sz="1400" b="1" u="sng" dirty="0" err="1">
                <a:solidFill>
                  <a:srgbClr val="FF0000"/>
                </a:solidFill>
                <a:latin typeface="Comic Sans MS" pitchFamily="66" charset="0"/>
                <a:ea typeface="宋体" pitchFamily="2" charset="-122"/>
              </a:rPr>
              <a:t>,</a:t>
            </a:r>
            <a:r>
              <a:rPr lang="en-US" altLang="zh-CN" sz="1400" b="1" i="1" u="sng" dirty="0" err="1">
                <a:solidFill>
                  <a:srgbClr val="0000FF"/>
                </a:solidFill>
                <a:latin typeface="Comic Sans MS" pitchFamily="66" charset="0"/>
                <a:ea typeface="宋体" pitchFamily="2" charset="-122"/>
              </a:rPr>
              <a:t>payment_number</a:t>
            </a:r>
            <a:r>
              <a:rPr lang="en-US" altLang="zh-CN" sz="1400" b="1" dirty="0" err="1">
                <a:solidFill>
                  <a:srgbClr val="0000FF"/>
                </a:solidFill>
                <a:latin typeface="Comic Sans MS" pitchFamily="66" charset="0"/>
                <a:ea typeface="宋体" pitchFamily="2" charset="-122"/>
              </a:rPr>
              <a:t>,</a:t>
            </a:r>
            <a:r>
              <a:rPr lang="en-US" altLang="zh-CN" sz="1400" b="1" i="1" dirty="0" err="1">
                <a:latin typeface="Comic Sans MS" pitchFamily="66" charset="0"/>
                <a:ea typeface="宋体" pitchFamily="2" charset="-122"/>
              </a:rPr>
              <a:t>payment_date</a:t>
            </a:r>
            <a:r>
              <a:rPr lang="en-US" altLang="zh-CN" sz="1400" b="1" dirty="0" err="1">
                <a:latin typeface="Comic Sans MS" pitchFamily="66" charset="0"/>
                <a:ea typeface="宋体" pitchFamily="2" charset="-122"/>
              </a:rPr>
              <a:t>,</a:t>
            </a:r>
            <a:r>
              <a:rPr lang="en-US" altLang="zh-CN" sz="1400" b="1" i="1" dirty="0" err="1">
                <a:latin typeface="Comic Sans MS" pitchFamily="66" charset="0"/>
                <a:ea typeface="宋体" pitchFamily="2" charset="-122"/>
              </a:rPr>
              <a:t>payment_amount</a:t>
            </a:r>
            <a:r>
              <a:rPr lang="en-US" altLang="zh-CN" sz="1400" b="1" dirty="0">
                <a:latin typeface="Comic Sans MS" pitchFamily="66" charset="0"/>
                <a:ea typeface="宋体" pitchFamily="2" charset="-122"/>
              </a:rPr>
              <a:t>)</a:t>
            </a:r>
          </a:p>
          <a:p>
            <a:pPr>
              <a:spcBef>
                <a:spcPts val="0"/>
              </a:spcBef>
              <a:defRPr/>
            </a:pPr>
            <a:endParaRPr lang="en-US" altLang="zh-CN" sz="1400" b="1" i="1" dirty="0">
              <a:solidFill>
                <a:schemeClr val="tx2">
                  <a:lumMod val="75000"/>
                </a:schemeClr>
              </a:solidFill>
              <a:latin typeface="Comic Sans MS" pitchFamily="66" charset="0"/>
              <a:ea typeface="宋体" pitchFamily="2" charset="-122"/>
            </a:endParaRPr>
          </a:p>
          <a:p>
            <a:pPr>
              <a:spcBef>
                <a:spcPts val="0"/>
              </a:spcBef>
              <a:defRPr/>
            </a:pPr>
            <a:r>
              <a:rPr lang="en-US" altLang="zh-CN" sz="1400" b="1" i="1" dirty="0" err="1">
                <a:solidFill>
                  <a:schemeClr val="tx2">
                    <a:lumMod val="75000"/>
                  </a:schemeClr>
                </a:solidFill>
                <a:latin typeface="Comic Sans MS" pitchFamily="66" charset="0"/>
                <a:ea typeface="宋体" pitchFamily="2" charset="-122"/>
              </a:rPr>
              <a:t>savings_account</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account_number</a:t>
            </a:r>
            <a:r>
              <a:rPr lang="en-US" altLang="zh-CN" sz="1400" b="1" dirty="0">
                <a:solidFill>
                  <a:srgbClr val="0000FF"/>
                </a:solidFill>
                <a:latin typeface="Comic Sans MS" pitchFamily="66" charset="0"/>
                <a:ea typeface="宋体" pitchFamily="2" charset="-122"/>
              </a:rPr>
              <a:t>,</a:t>
            </a:r>
            <a:r>
              <a:rPr lang="en-US" altLang="zh-CN" sz="1400" b="1" dirty="0">
                <a:latin typeface="Comic Sans MS" pitchFamily="66" charset="0"/>
                <a:ea typeface="宋体" pitchFamily="2" charset="-122"/>
              </a:rPr>
              <a:t> </a:t>
            </a:r>
            <a:r>
              <a:rPr lang="en-US" altLang="zh-CN" sz="1400" b="1" i="1" dirty="0" err="1">
                <a:latin typeface="Comic Sans MS" pitchFamily="66" charset="0"/>
                <a:ea typeface="宋体" pitchFamily="2" charset="-122"/>
              </a:rPr>
              <a:t>interest_rate</a:t>
            </a:r>
            <a:r>
              <a:rPr lang="en-US" altLang="zh-CN" sz="1400" b="1" dirty="0">
                <a:latin typeface="Comic Sans MS" pitchFamily="66" charset="0"/>
                <a:ea typeface="宋体" pitchFamily="2" charset="-122"/>
              </a:rPr>
              <a:t>)</a:t>
            </a:r>
          </a:p>
          <a:p>
            <a:pPr>
              <a:spcBef>
                <a:spcPts val="0"/>
              </a:spcBef>
              <a:defRPr/>
            </a:pPr>
            <a:r>
              <a:rPr lang="en-US" altLang="zh-CN" sz="1400" b="1" i="1" dirty="0" err="1">
                <a:solidFill>
                  <a:schemeClr val="tx2">
                    <a:lumMod val="75000"/>
                  </a:schemeClr>
                </a:solidFill>
                <a:latin typeface="Comic Sans MS" pitchFamily="66" charset="0"/>
                <a:ea typeface="宋体" pitchFamily="2" charset="-122"/>
              </a:rPr>
              <a:t>checking_account</a:t>
            </a:r>
            <a:r>
              <a:rPr lang="en-US" altLang="zh-CN" sz="1400" b="1" dirty="0">
                <a:latin typeface="Comic Sans MS" pitchFamily="66" charset="0"/>
                <a:ea typeface="宋体" pitchFamily="2" charset="-122"/>
              </a:rPr>
              <a:t> = (</a:t>
            </a:r>
            <a:r>
              <a:rPr lang="en-US" altLang="zh-CN" sz="1400" b="1" i="1" u="sng" dirty="0" err="1">
                <a:solidFill>
                  <a:srgbClr val="0000FF"/>
                </a:solidFill>
                <a:latin typeface="Comic Sans MS" pitchFamily="66" charset="0"/>
                <a:ea typeface="宋体" pitchFamily="2" charset="-122"/>
              </a:rPr>
              <a:t>account_number</a:t>
            </a:r>
            <a:r>
              <a:rPr lang="en-US" altLang="zh-CN" sz="1400" b="1" dirty="0">
                <a:solidFill>
                  <a:srgbClr val="0000FF"/>
                </a:solidFill>
                <a:latin typeface="Comic Sans MS" pitchFamily="66" charset="0"/>
                <a:ea typeface="宋体" pitchFamily="2" charset="-122"/>
              </a:rPr>
              <a:t>, </a:t>
            </a:r>
            <a:r>
              <a:rPr lang="en-US" altLang="zh-CN" sz="1400" b="1" i="1" dirty="0" err="1">
                <a:latin typeface="Comic Sans MS" pitchFamily="66" charset="0"/>
                <a:ea typeface="宋体" pitchFamily="2" charset="-122"/>
              </a:rPr>
              <a:t>overdraft_amount</a:t>
            </a:r>
            <a:r>
              <a:rPr lang="en-US" altLang="zh-CN" sz="1400" b="1" dirty="0">
                <a:latin typeface="Comic Sans MS" pitchFamily="66" charset="0"/>
                <a:ea typeface="宋体" pitchFamily="2" charset="-122"/>
              </a:rPr>
              <a:t>)</a:t>
            </a:r>
          </a:p>
        </p:txBody>
      </p:sp>
    </p:spTree>
    <p:extLst>
      <p:ext uri="{BB962C8B-B14F-4D97-AF65-F5344CB8AC3E}">
        <p14:creationId xmlns:p14="http://schemas.microsoft.com/office/powerpoint/2010/main" val="10506192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a:r>
              <a:rPr lang="en-US" altLang="zh-CN">
                <a:effectLst/>
                <a:latin typeface="Comic Sans MS" pitchFamily="66" charset="0"/>
                <a:ea typeface="宋体" charset="-122"/>
              </a:rPr>
              <a:t>Example</a:t>
            </a:r>
          </a:p>
        </p:txBody>
      </p:sp>
      <p:sp>
        <p:nvSpPr>
          <p:cNvPr id="200707" name="Rectangle 3"/>
          <p:cNvSpPr>
            <a:spLocks noGrp="1" noChangeArrowheads="1"/>
          </p:cNvSpPr>
          <p:nvPr>
            <p:ph type="body" idx="1"/>
          </p:nvPr>
        </p:nvSpPr>
        <p:spPr>
          <a:xfrm>
            <a:off x="251520" y="627534"/>
            <a:ext cx="8627369" cy="4176464"/>
          </a:xfrm>
        </p:spPr>
        <p:txBody>
          <a:bodyPr/>
          <a:lstStyle/>
          <a:p>
            <a:pPr>
              <a:spcBef>
                <a:spcPts val="600"/>
              </a:spcBef>
              <a:tabLst>
                <a:tab pos="2054225" algn="l"/>
              </a:tabLst>
            </a:pPr>
            <a:r>
              <a:rPr lang="en-US" altLang="zh-CN" sz="1800" b="1" i="1" dirty="0">
                <a:solidFill>
                  <a:srgbClr val="1F07CF"/>
                </a:solidFill>
                <a:latin typeface="Comic Sans MS" pitchFamily="66" charset="0"/>
                <a:ea typeface="宋体" charset="-122"/>
              </a:rPr>
              <a:t>R = (A, B, C)</a:t>
            </a:r>
            <a:br>
              <a:rPr lang="en-US" altLang="zh-CN" sz="1800" b="1" i="1" dirty="0">
                <a:solidFill>
                  <a:srgbClr val="1F07CF"/>
                </a:solidFill>
                <a:latin typeface="Comic Sans MS" pitchFamily="66" charset="0"/>
                <a:ea typeface="宋体" charset="-122"/>
              </a:rPr>
            </a:br>
            <a:r>
              <a:rPr lang="en-US" altLang="zh-CN" sz="1800" b="1" i="1" dirty="0">
                <a:solidFill>
                  <a:srgbClr val="1F07CF"/>
                </a:solidFill>
                <a:latin typeface="Comic Sans MS" pitchFamily="66" charset="0"/>
                <a:ea typeface="宋体" charset="-122"/>
              </a:rPr>
              <a:t>F = {A </a:t>
            </a:r>
            <a:r>
              <a:rPr lang="en-US" altLang="zh-CN" sz="1800" b="1" dirty="0">
                <a:solidFill>
                  <a:srgbClr val="1F07CF"/>
                </a:solidFill>
                <a:latin typeface="Comic Sans MS" pitchFamily="66" charset="0"/>
                <a:ea typeface="宋体" charset="-122"/>
                <a:sym typeface="Symbol" pitchFamily="18" charset="2"/>
              </a:rPr>
              <a:t></a:t>
            </a:r>
            <a:r>
              <a:rPr lang="en-US" altLang="zh-CN" sz="1800" b="1" dirty="0">
                <a:solidFill>
                  <a:srgbClr val="1F07CF"/>
                </a:solidFill>
                <a:latin typeface="Comic Sans MS" pitchFamily="66" charset="0"/>
                <a:ea typeface="宋体" charset="-122"/>
                <a:sym typeface="Monotype Sorts" pitchFamily="96" charset="2"/>
              </a:rPr>
              <a:t> </a:t>
            </a:r>
            <a:r>
              <a:rPr lang="en-US" altLang="zh-CN" sz="1800" b="1" i="1" dirty="0">
                <a:solidFill>
                  <a:srgbClr val="1F07CF"/>
                </a:solidFill>
                <a:latin typeface="Comic Sans MS" pitchFamily="66" charset="0"/>
                <a:ea typeface="宋体" charset="-122"/>
                <a:sym typeface="Monotype Sorts" pitchFamily="96" charset="2"/>
              </a:rPr>
              <a:t>B, B </a:t>
            </a:r>
            <a:r>
              <a:rPr lang="en-US" altLang="zh-CN" sz="1800" b="1" dirty="0">
                <a:solidFill>
                  <a:srgbClr val="1F07CF"/>
                </a:solidFill>
                <a:latin typeface="Comic Sans MS" pitchFamily="66" charset="0"/>
                <a:ea typeface="宋体" charset="-122"/>
                <a:sym typeface="Symbol" pitchFamily="18" charset="2"/>
              </a:rPr>
              <a:t></a:t>
            </a:r>
            <a:r>
              <a:rPr lang="en-US" altLang="zh-CN" sz="1800" b="1" dirty="0">
                <a:solidFill>
                  <a:srgbClr val="1F07CF"/>
                </a:solidFill>
                <a:latin typeface="Comic Sans MS" pitchFamily="66" charset="0"/>
                <a:ea typeface="宋体" charset="-122"/>
                <a:sym typeface="Monotype Sorts" pitchFamily="96" charset="2"/>
              </a:rPr>
              <a:t> </a:t>
            </a:r>
            <a:r>
              <a:rPr lang="en-US" altLang="zh-CN" sz="1800" b="1" i="1" dirty="0">
                <a:solidFill>
                  <a:srgbClr val="1F07CF"/>
                </a:solidFill>
                <a:latin typeface="Comic Sans MS" pitchFamily="66" charset="0"/>
                <a:ea typeface="宋体" charset="-122"/>
                <a:sym typeface="Monotype Sorts" pitchFamily="96" charset="2"/>
              </a:rPr>
              <a:t>C)</a:t>
            </a:r>
          </a:p>
          <a:p>
            <a:pPr lvl="1">
              <a:spcBef>
                <a:spcPts val="600"/>
              </a:spcBef>
              <a:tabLst>
                <a:tab pos="2054225" algn="l"/>
              </a:tabLst>
            </a:pPr>
            <a:r>
              <a:rPr lang="en-US" altLang="zh-CN" sz="1800" b="1" dirty="0">
                <a:latin typeface="Comic Sans MS" pitchFamily="66" charset="0"/>
                <a:ea typeface="宋体" charset="-122"/>
                <a:sym typeface="Monotype Sorts" pitchFamily="96" charset="2"/>
              </a:rPr>
              <a:t>Can be decomposed in two different ways</a:t>
            </a:r>
          </a:p>
          <a:p>
            <a:pPr>
              <a:spcBef>
                <a:spcPts val="600"/>
              </a:spcBef>
              <a:tabLst>
                <a:tab pos="2054225" algn="l"/>
              </a:tabLst>
            </a:pPr>
            <a:r>
              <a:rPr lang="en-US" altLang="zh-CN" sz="1800" b="1" i="1" dirty="0">
                <a:solidFill>
                  <a:srgbClr val="1F07CF"/>
                </a:solidFill>
                <a:latin typeface="Comic Sans MS" pitchFamily="66" charset="0"/>
                <a:ea typeface="宋体" charset="-122"/>
                <a:sym typeface="Monotype Sorts" pitchFamily="96" charset="2"/>
              </a:rPr>
              <a:t>R</a:t>
            </a:r>
            <a:r>
              <a:rPr lang="en-US" altLang="zh-CN" sz="1800" b="1" baseline="-25000" dirty="0">
                <a:solidFill>
                  <a:srgbClr val="1F07CF"/>
                </a:solidFill>
                <a:latin typeface="Comic Sans MS" pitchFamily="66" charset="0"/>
                <a:ea typeface="宋体" charset="-122"/>
                <a:sym typeface="Monotype Sorts" pitchFamily="96" charset="2"/>
              </a:rPr>
              <a:t>1</a:t>
            </a:r>
            <a:r>
              <a:rPr lang="en-US" altLang="zh-CN" sz="1800" b="1" i="1" dirty="0">
                <a:solidFill>
                  <a:srgbClr val="1F07CF"/>
                </a:solidFill>
                <a:latin typeface="Comic Sans MS" pitchFamily="66" charset="0"/>
                <a:ea typeface="宋体" charset="-122"/>
                <a:sym typeface="Monotype Sorts" pitchFamily="96" charset="2"/>
              </a:rPr>
              <a:t> = (A, B),   R</a:t>
            </a:r>
            <a:r>
              <a:rPr lang="en-US" altLang="zh-CN" sz="1800" b="1" baseline="-25000" dirty="0">
                <a:solidFill>
                  <a:srgbClr val="1F07CF"/>
                </a:solidFill>
                <a:latin typeface="Comic Sans MS" pitchFamily="66" charset="0"/>
                <a:ea typeface="宋体" charset="-122"/>
                <a:sym typeface="Monotype Sorts" pitchFamily="96" charset="2"/>
              </a:rPr>
              <a:t>2</a:t>
            </a:r>
            <a:r>
              <a:rPr lang="en-US" altLang="zh-CN" sz="1800" b="1" i="1" dirty="0">
                <a:solidFill>
                  <a:srgbClr val="1F07CF"/>
                </a:solidFill>
                <a:latin typeface="Comic Sans MS" pitchFamily="66" charset="0"/>
                <a:ea typeface="宋体" charset="-122"/>
                <a:sym typeface="Monotype Sorts" pitchFamily="96" charset="2"/>
              </a:rPr>
              <a:t> = (B, C)</a:t>
            </a:r>
          </a:p>
          <a:p>
            <a:pPr lvl="1">
              <a:spcBef>
                <a:spcPts val="600"/>
              </a:spcBef>
              <a:tabLst>
                <a:tab pos="2054225" algn="l"/>
              </a:tabLst>
            </a:pPr>
            <a:r>
              <a:rPr lang="en-US" altLang="zh-CN" sz="1800" b="1" dirty="0">
                <a:solidFill>
                  <a:srgbClr val="FF0000"/>
                </a:solidFill>
                <a:latin typeface="Comic Sans MS" pitchFamily="66" charset="0"/>
                <a:ea typeface="宋体" charset="-122"/>
                <a:sym typeface="Monotype Sorts" pitchFamily="96" charset="2"/>
              </a:rPr>
              <a:t>Lossless-join decomposition:</a:t>
            </a:r>
          </a:p>
          <a:p>
            <a:pPr lvl="1">
              <a:spcBef>
                <a:spcPts val="600"/>
              </a:spcBef>
              <a:buFont typeface="Monotype Sorts" pitchFamily="96" charset="2"/>
              <a:buNone/>
              <a:tabLst>
                <a:tab pos="2054225" algn="l"/>
              </a:tabLst>
            </a:pP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1  </a:t>
            </a:r>
            <a:r>
              <a:rPr lang="en-US" altLang="zh-CN" sz="1800" b="1" dirty="0">
                <a:solidFill>
                  <a:srgbClr val="0000FF"/>
                </a:solidFill>
                <a:latin typeface="Comic Sans MS" pitchFamily="66" charset="0"/>
                <a:ea typeface="宋体" charset="-122"/>
                <a:sym typeface="Symbol" pitchFamily="18"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2</a:t>
            </a:r>
            <a:r>
              <a:rPr lang="en-US" altLang="zh-CN" sz="1800" b="1" i="1" dirty="0">
                <a:solidFill>
                  <a:srgbClr val="0000FF"/>
                </a:solidFill>
                <a:latin typeface="Comic Sans MS" pitchFamily="66" charset="0"/>
                <a:ea typeface="宋体" charset="-122"/>
                <a:sym typeface="Monotype Sorts" pitchFamily="96" charset="2"/>
              </a:rPr>
              <a:t> = </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B</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and </a:t>
            </a:r>
            <a:r>
              <a:rPr lang="en-US" altLang="zh-CN" sz="1800" b="1" i="1" dirty="0">
                <a:solidFill>
                  <a:srgbClr val="0000FF"/>
                </a:solidFill>
                <a:latin typeface="Comic Sans MS" pitchFamily="66" charset="0"/>
                <a:ea typeface="宋体" charset="-122"/>
                <a:sym typeface="Monotype Sorts" pitchFamily="96" charset="2"/>
              </a:rPr>
              <a:t>B </a:t>
            </a:r>
            <a:r>
              <a:rPr lang="en-US" altLang="zh-CN" sz="1800" b="1" dirty="0">
                <a:solidFill>
                  <a:srgbClr val="0000FF"/>
                </a:solidFill>
                <a:latin typeface="Comic Sans MS" pitchFamily="66" charset="0"/>
                <a:ea typeface="宋体" charset="-122"/>
                <a:sym typeface="Symbol" pitchFamily="18" charset="2"/>
              </a:rPr>
              <a:t></a:t>
            </a: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BC</a:t>
            </a:r>
          </a:p>
          <a:p>
            <a:pPr lvl="1">
              <a:spcBef>
                <a:spcPts val="600"/>
              </a:spcBef>
              <a:tabLst>
                <a:tab pos="2054225" algn="l"/>
              </a:tabLst>
            </a:pPr>
            <a:r>
              <a:rPr lang="en-US" altLang="zh-CN" sz="1800" b="1" dirty="0">
                <a:solidFill>
                  <a:srgbClr val="339933"/>
                </a:solidFill>
                <a:latin typeface="Comic Sans MS" pitchFamily="66" charset="0"/>
                <a:ea typeface="宋体" charset="-122"/>
                <a:sym typeface="Monotype Sorts" pitchFamily="96" charset="2"/>
              </a:rPr>
              <a:t>Dependency preserving</a:t>
            </a:r>
          </a:p>
          <a:p>
            <a:pPr>
              <a:spcBef>
                <a:spcPts val="600"/>
              </a:spcBef>
              <a:tabLst>
                <a:tab pos="2054225" algn="l"/>
              </a:tabLst>
            </a:pPr>
            <a:r>
              <a:rPr lang="en-US" altLang="zh-CN" sz="1800" b="1" i="1" dirty="0">
                <a:solidFill>
                  <a:srgbClr val="1F07CF"/>
                </a:solidFill>
                <a:latin typeface="Comic Sans MS" pitchFamily="66" charset="0"/>
                <a:ea typeface="宋体" charset="-122"/>
                <a:sym typeface="Monotype Sorts" pitchFamily="96" charset="2"/>
              </a:rPr>
              <a:t>R</a:t>
            </a:r>
            <a:r>
              <a:rPr lang="en-US" altLang="zh-CN" sz="1800" b="1" i="1" baseline="-25000" dirty="0">
                <a:solidFill>
                  <a:srgbClr val="1F07CF"/>
                </a:solidFill>
                <a:latin typeface="Comic Sans MS" pitchFamily="66" charset="0"/>
                <a:ea typeface="宋体" charset="-122"/>
                <a:sym typeface="Monotype Sorts" pitchFamily="96" charset="2"/>
              </a:rPr>
              <a:t>1 </a:t>
            </a:r>
            <a:r>
              <a:rPr lang="en-US" altLang="zh-CN" sz="1800" b="1" i="1" dirty="0">
                <a:solidFill>
                  <a:srgbClr val="1F07CF"/>
                </a:solidFill>
                <a:latin typeface="Comic Sans MS" pitchFamily="66" charset="0"/>
                <a:ea typeface="宋体" charset="-122"/>
                <a:sym typeface="Monotype Sorts" pitchFamily="96" charset="2"/>
              </a:rPr>
              <a:t>= (A, B),   R</a:t>
            </a:r>
            <a:r>
              <a:rPr lang="en-US" altLang="zh-CN" sz="1800" b="1" baseline="-25000" dirty="0">
                <a:solidFill>
                  <a:srgbClr val="1F07CF"/>
                </a:solidFill>
                <a:latin typeface="Comic Sans MS" pitchFamily="66" charset="0"/>
                <a:ea typeface="宋体" charset="-122"/>
                <a:sym typeface="Monotype Sorts" pitchFamily="96" charset="2"/>
              </a:rPr>
              <a:t>2</a:t>
            </a:r>
            <a:r>
              <a:rPr lang="en-US" altLang="zh-CN" sz="1800" b="1" i="1" dirty="0">
                <a:solidFill>
                  <a:srgbClr val="1F07CF"/>
                </a:solidFill>
                <a:latin typeface="Comic Sans MS" pitchFamily="66" charset="0"/>
                <a:ea typeface="宋体" charset="-122"/>
                <a:sym typeface="Monotype Sorts" pitchFamily="96" charset="2"/>
              </a:rPr>
              <a:t> = (A, C)</a:t>
            </a:r>
          </a:p>
          <a:p>
            <a:pPr lvl="1">
              <a:spcBef>
                <a:spcPts val="600"/>
              </a:spcBef>
              <a:tabLst>
                <a:tab pos="2054225" algn="l"/>
              </a:tabLst>
            </a:pPr>
            <a:r>
              <a:rPr lang="en-US" altLang="zh-CN" sz="1800" b="1" dirty="0">
                <a:solidFill>
                  <a:srgbClr val="FF0000"/>
                </a:solidFill>
                <a:latin typeface="Comic Sans MS" pitchFamily="66" charset="0"/>
                <a:ea typeface="宋体" charset="-122"/>
                <a:sym typeface="Monotype Sorts" pitchFamily="96" charset="2"/>
              </a:rPr>
              <a:t>Lossless-join decomposition:</a:t>
            </a:r>
          </a:p>
          <a:p>
            <a:pPr lvl="1">
              <a:spcBef>
                <a:spcPts val="600"/>
              </a:spcBef>
              <a:buFont typeface="Monotype Sorts" pitchFamily="96" charset="2"/>
              <a:buNone/>
              <a:tabLst>
                <a:tab pos="2054225" algn="l"/>
              </a:tabLst>
            </a:pP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1  </a:t>
            </a:r>
            <a:r>
              <a:rPr lang="en-US" altLang="zh-CN" sz="1800" b="1" dirty="0">
                <a:solidFill>
                  <a:srgbClr val="0000FF"/>
                </a:solidFill>
                <a:latin typeface="Comic Sans MS" pitchFamily="66" charset="0"/>
                <a:ea typeface="宋体" charset="-122"/>
                <a:sym typeface="Symbol" pitchFamily="18" charset="2"/>
              </a:rPr>
              <a:t> </a:t>
            </a:r>
            <a:r>
              <a:rPr lang="en-US" altLang="zh-CN" sz="1800" b="1" i="1" dirty="0">
                <a:solidFill>
                  <a:srgbClr val="0000FF"/>
                </a:solidFill>
                <a:latin typeface="Comic Sans MS" pitchFamily="66" charset="0"/>
                <a:ea typeface="宋体" charset="-122"/>
                <a:sym typeface="Monotype Sorts" pitchFamily="96" charset="2"/>
              </a:rPr>
              <a:t>R</a:t>
            </a:r>
            <a:r>
              <a:rPr lang="en-US" altLang="zh-CN" sz="1800" b="1" baseline="-25000" dirty="0">
                <a:solidFill>
                  <a:srgbClr val="0000FF"/>
                </a:solidFill>
                <a:latin typeface="Comic Sans MS" pitchFamily="66" charset="0"/>
                <a:ea typeface="宋体" charset="-122"/>
                <a:sym typeface="Monotype Sorts" pitchFamily="96" charset="2"/>
              </a:rPr>
              <a:t>2</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 {</a:t>
            </a:r>
            <a:r>
              <a:rPr lang="en-US" altLang="zh-CN" sz="1800" b="1" i="1" dirty="0">
                <a:solidFill>
                  <a:srgbClr val="0000FF"/>
                </a:solidFill>
                <a:latin typeface="Comic Sans MS" pitchFamily="66" charset="0"/>
                <a:ea typeface="宋体" charset="-122"/>
                <a:sym typeface="Monotype Sorts" pitchFamily="96" charset="2"/>
              </a:rPr>
              <a:t>A</a:t>
            </a:r>
            <a:r>
              <a:rPr lang="en-US" altLang="zh-CN" sz="1800" b="1" dirty="0">
                <a:solidFill>
                  <a:srgbClr val="0000FF"/>
                </a:solidFill>
                <a:latin typeface="Comic Sans MS" pitchFamily="66" charset="0"/>
                <a:ea typeface="宋体" charset="-122"/>
                <a:sym typeface="Monotype Sorts" pitchFamily="96" charset="2"/>
              </a:rPr>
              <a:t>}</a:t>
            </a:r>
            <a:r>
              <a:rPr lang="en-US" altLang="zh-CN" sz="1800" b="1" i="1" dirty="0">
                <a:solidFill>
                  <a:srgbClr val="0000FF"/>
                </a:solidFill>
                <a:latin typeface="Comic Sans MS" pitchFamily="66" charset="0"/>
                <a:ea typeface="宋体" charset="-122"/>
                <a:sym typeface="Monotype Sorts" pitchFamily="96" charset="2"/>
              </a:rPr>
              <a:t> </a:t>
            </a:r>
            <a:r>
              <a:rPr lang="en-US" altLang="zh-CN" sz="1800" b="1" dirty="0">
                <a:solidFill>
                  <a:srgbClr val="0000FF"/>
                </a:solidFill>
                <a:latin typeface="Comic Sans MS" pitchFamily="66" charset="0"/>
                <a:ea typeface="宋体" charset="-122"/>
                <a:sym typeface="Monotype Sorts" pitchFamily="96" charset="2"/>
              </a:rPr>
              <a:t>and </a:t>
            </a:r>
            <a:r>
              <a:rPr lang="en-US" altLang="zh-CN" sz="1800" b="1" i="1" dirty="0">
                <a:solidFill>
                  <a:srgbClr val="0000FF"/>
                </a:solidFill>
                <a:latin typeface="Comic Sans MS" pitchFamily="66" charset="0"/>
                <a:ea typeface="宋体" charset="-122"/>
                <a:sym typeface="Monotype Sorts" pitchFamily="96" charset="2"/>
              </a:rPr>
              <a:t>A </a:t>
            </a:r>
            <a:r>
              <a:rPr lang="en-US" altLang="zh-CN" sz="1800" b="1" dirty="0">
                <a:solidFill>
                  <a:srgbClr val="0000FF"/>
                </a:solidFill>
                <a:latin typeface="Comic Sans MS" pitchFamily="66" charset="0"/>
                <a:ea typeface="宋体" charset="-122"/>
                <a:sym typeface="Symbol" pitchFamily="18" charset="2"/>
              </a:rPr>
              <a:t></a:t>
            </a:r>
            <a:r>
              <a:rPr lang="en-US" altLang="zh-CN" sz="1800" b="1" dirty="0">
                <a:solidFill>
                  <a:srgbClr val="0000FF"/>
                </a:solidFill>
                <a:latin typeface="Comic Sans MS" pitchFamily="66" charset="0"/>
                <a:ea typeface="宋体" charset="-122"/>
                <a:sym typeface="Monotype Sorts" pitchFamily="96" charset="2"/>
              </a:rPr>
              <a:t> A</a:t>
            </a:r>
            <a:r>
              <a:rPr lang="en-US" altLang="zh-CN" sz="1800" b="1" i="1" dirty="0">
                <a:solidFill>
                  <a:srgbClr val="0000FF"/>
                </a:solidFill>
                <a:latin typeface="Comic Sans MS" pitchFamily="66" charset="0"/>
                <a:ea typeface="宋体" charset="-122"/>
                <a:sym typeface="Monotype Sorts" pitchFamily="96" charset="2"/>
              </a:rPr>
              <a:t>B</a:t>
            </a:r>
          </a:p>
          <a:p>
            <a:pPr lvl="1">
              <a:spcBef>
                <a:spcPts val="600"/>
              </a:spcBef>
              <a:tabLst>
                <a:tab pos="2054225" algn="l"/>
              </a:tabLst>
            </a:pPr>
            <a:r>
              <a:rPr lang="en-US" altLang="zh-CN" sz="1800" b="1" dirty="0">
                <a:solidFill>
                  <a:srgbClr val="339933"/>
                </a:solidFill>
                <a:latin typeface="Comic Sans MS" pitchFamily="66" charset="0"/>
                <a:ea typeface="宋体" charset="-122"/>
                <a:sym typeface="Monotype Sorts" pitchFamily="96" charset="2"/>
              </a:rPr>
              <a:t>Not dependency preserving </a:t>
            </a:r>
            <a:br>
              <a:rPr lang="en-US" altLang="zh-CN" sz="1800" b="1" dirty="0">
                <a:latin typeface="Comic Sans MS" pitchFamily="66" charset="0"/>
                <a:ea typeface="宋体" charset="-122"/>
                <a:sym typeface="Monotype Sorts" pitchFamily="96" charset="2"/>
              </a:rPr>
            </a:br>
            <a:r>
              <a:rPr lang="en-US" altLang="zh-CN" sz="1800" b="1" dirty="0">
                <a:latin typeface="Comic Sans MS" pitchFamily="66" charset="0"/>
                <a:ea typeface="宋体" charset="-122"/>
                <a:sym typeface="Monotype Sorts" pitchFamily="96" charset="2"/>
              </a:rPr>
              <a:t>(</a:t>
            </a:r>
            <a:r>
              <a:rPr lang="en-US" altLang="zh-CN" sz="1800" b="1" dirty="0">
                <a:solidFill>
                  <a:srgbClr val="FF0000"/>
                </a:solidFill>
                <a:latin typeface="Comic Sans MS" pitchFamily="66" charset="0"/>
                <a:ea typeface="宋体" charset="-122"/>
                <a:sym typeface="Monotype Sorts" pitchFamily="96" charset="2"/>
              </a:rPr>
              <a:t>cannot check </a:t>
            </a:r>
            <a:r>
              <a:rPr lang="en-US" altLang="zh-CN" sz="1800" b="1" i="1" dirty="0">
                <a:solidFill>
                  <a:srgbClr val="FF0000"/>
                </a:solidFill>
                <a:latin typeface="Comic Sans MS" pitchFamily="66" charset="0"/>
                <a:ea typeface="宋体" charset="-122"/>
                <a:sym typeface="Monotype Sorts" pitchFamily="96" charset="2"/>
              </a:rPr>
              <a:t>B </a:t>
            </a:r>
            <a:r>
              <a:rPr lang="en-US" altLang="zh-CN" sz="1800" b="1" dirty="0">
                <a:solidFill>
                  <a:srgbClr val="FF0000"/>
                </a:solidFill>
                <a:latin typeface="Comic Sans MS" pitchFamily="66" charset="0"/>
                <a:ea typeface="宋体" charset="-122"/>
                <a:sym typeface="Symbol" pitchFamily="18" charset="2"/>
              </a:rPr>
              <a:t></a:t>
            </a:r>
            <a:r>
              <a:rPr lang="en-US" altLang="zh-CN" sz="1800" b="1" dirty="0">
                <a:solidFill>
                  <a:srgbClr val="FF0000"/>
                </a:solidFill>
                <a:latin typeface="Comic Sans MS" pitchFamily="66" charset="0"/>
                <a:ea typeface="宋体" charset="-122"/>
                <a:sym typeface="Monotype Sorts" pitchFamily="96" charset="2"/>
              </a:rPr>
              <a:t> </a:t>
            </a:r>
            <a:r>
              <a:rPr lang="en-US" altLang="zh-CN" sz="1800" b="1" i="1" dirty="0">
                <a:solidFill>
                  <a:srgbClr val="FF0000"/>
                </a:solidFill>
                <a:latin typeface="Comic Sans MS" pitchFamily="66" charset="0"/>
                <a:ea typeface="宋体" charset="-122"/>
                <a:sym typeface="Monotype Sorts" pitchFamily="96" charset="2"/>
              </a:rPr>
              <a:t>C </a:t>
            </a:r>
            <a:r>
              <a:rPr lang="en-US" altLang="zh-CN" sz="1800" b="1" dirty="0">
                <a:solidFill>
                  <a:srgbClr val="FF0000"/>
                </a:solidFill>
                <a:latin typeface="Comic Sans MS" pitchFamily="66" charset="0"/>
                <a:ea typeface="宋体" charset="-122"/>
                <a:sym typeface="Monotype Sorts" pitchFamily="96" charset="2"/>
              </a:rPr>
              <a:t>without computing </a:t>
            </a:r>
            <a:r>
              <a:rPr lang="en-US" altLang="zh-CN" sz="1800" b="1" i="1" dirty="0">
                <a:solidFill>
                  <a:srgbClr val="FF0000"/>
                </a:solidFill>
                <a:latin typeface="Comic Sans MS" pitchFamily="66" charset="0"/>
                <a:ea typeface="宋体" charset="-122"/>
                <a:sym typeface="Monotype Sorts" pitchFamily="96" charset="2"/>
              </a:rPr>
              <a:t>R</a:t>
            </a:r>
            <a:r>
              <a:rPr lang="en-US" altLang="zh-CN" sz="1800" b="1" i="1" baseline="-25000" dirty="0">
                <a:solidFill>
                  <a:srgbClr val="FF0000"/>
                </a:solidFill>
                <a:latin typeface="Comic Sans MS" pitchFamily="66" charset="0"/>
                <a:ea typeface="宋体" charset="-122"/>
                <a:sym typeface="Monotype Sorts" pitchFamily="96" charset="2"/>
              </a:rPr>
              <a:t>1 </a:t>
            </a:r>
            <a:r>
              <a:rPr lang="en-US" altLang="zh-CN" sz="1800" b="1" dirty="0">
                <a:solidFill>
                  <a:srgbClr val="FF0000"/>
                </a:solidFill>
                <a:latin typeface="Comic Sans MS" pitchFamily="66" charset="0"/>
                <a:ea typeface="宋体" charset="-122"/>
                <a:sym typeface="Monotype Sorts" pitchFamily="96" charset="2"/>
              </a:rPr>
              <a:t>   </a:t>
            </a:r>
            <a:r>
              <a:rPr lang="en-US" altLang="zh-CN" sz="1800" b="1" i="1" dirty="0">
                <a:solidFill>
                  <a:srgbClr val="FF0000"/>
                </a:solidFill>
                <a:latin typeface="Comic Sans MS" pitchFamily="66" charset="0"/>
                <a:ea typeface="宋体" charset="-122"/>
                <a:sym typeface="Monotype Sorts" pitchFamily="96" charset="2"/>
              </a:rPr>
              <a:t>R</a:t>
            </a:r>
            <a:r>
              <a:rPr lang="en-US" altLang="zh-CN" sz="1800" b="1" baseline="-25000" dirty="0">
                <a:solidFill>
                  <a:srgbClr val="FF0000"/>
                </a:solidFill>
                <a:latin typeface="Comic Sans MS" pitchFamily="66" charset="0"/>
                <a:ea typeface="宋体" charset="-122"/>
                <a:sym typeface="Monotype Sorts" pitchFamily="96" charset="2"/>
              </a:rPr>
              <a:t>2</a:t>
            </a:r>
            <a:r>
              <a:rPr lang="en-US" altLang="zh-CN" sz="1800" b="1" dirty="0">
                <a:latin typeface="Comic Sans MS" pitchFamily="66" charset="0"/>
                <a:ea typeface="宋体" charset="-122"/>
                <a:sym typeface="Monotype Sorts" pitchFamily="96" charset="2"/>
              </a:rPr>
              <a:t>)</a:t>
            </a:r>
          </a:p>
        </p:txBody>
      </p:sp>
      <p:pic>
        <p:nvPicPr>
          <p:cNvPr id="542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4443958"/>
            <a:ext cx="2349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189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81614-1FA1-44F5-A6DE-A9A5E89983ED}"/>
              </a:ext>
            </a:extLst>
          </p:cNvPr>
          <p:cNvSpPr>
            <a:spLocks noGrp="1"/>
          </p:cNvSpPr>
          <p:nvPr>
            <p:ph type="title"/>
          </p:nvPr>
        </p:nvSpPr>
        <p:spPr/>
        <p:txBody>
          <a:bodyPr/>
          <a:lstStyle/>
          <a:p>
            <a:pPr algn="ctr"/>
            <a:r>
              <a:rPr lang="en-US" altLang="zh-CN" dirty="0">
                <a:latin typeface="Comic Sans MS" pitchFamily="66" charset="0"/>
              </a:rPr>
              <a:t>More Examples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FFCE19D0-9F7D-4AB3-BB68-62775ECB38A6}"/>
              </a:ext>
            </a:extLst>
          </p:cNvPr>
          <p:cNvSpPr>
            <a:spLocks noGrp="1"/>
          </p:cNvSpPr>
          <p:nvPr>
            <p:ph idx="1"/>
          </p:nvPr>
        </p:nvSpPr>
        <p:spPr>
          <a:xfrm>
            <a:off x="107504" y="789553"/>
            <a:ext cx="8928992" cy="3805070"/>
          </a:xfrm>
        </p:spPr>
        <p:txBody>
          <a:bodyPr/>
          <a:lstStyle/>
          <a:p>
            <a:pPr>
              <a:lnSpc>
                <a:spcPct val="150000"/>
              </a:lnSpc>
              <a:spcBef>
                <a:spcPts val="600"/>
              </a:spcBef>
            </a:pPr>
            <a:r>
              <a:rPr lang="en-US" altLang="zh-CN" sz="1800" b="1" dirty="0">
                <a:solidFill>
                  <a:srgbClr val="1F07CF"/>
                </a:solidFill>
                <a:latin typeface="Comic Sans MS" pitchFamily="66" charset="0"/>
              </a:rPr>
              <a:t>R&lt;U,F&gt;, U={A,B,C,D,E}, F={A→C, B→C, C→D, DE→C, CE→A}, </a:t>
            </a:r>
            <a:r>
              <a:rPr lang="en-US" altLang="zh-CN" sz="1800" dirty="0">
                <a:latin typeface="Comic Sans MS" pitchFamily="66" charset="0"/>
              </a:rPr>
              <a:t>and a decomposition of </a:t>
            </a:r>
            <a:r>
              <a:rPr lang="en-US" altLang="zh-CN" sz="1800" b="1" dirty="0">
                <a:solidFill>
                  <a:srgbClr val="1F07CF"/>
                </a:solidFill>
                <a:latin typeface="Comic Sans MS" pitchFamily="66" charset="0"/>
              </a:rPr>
              <a:t>R: </a:t>
            </a:r>
            <a:r>
              <a:rPr lang="el-GR" altLang="zh-CN" sz="1800" b="1" dirty="0">
                <a:solidFill>
                  <a:srgbClr val="1F07CF"/>
                </a:solidFill>
                <a:latin typeface="Comic Sans MS" pitchFamily="66" charset="0"/>
              </a:rPr>
              <a:t>ρ={</a:t>
            </a:r>
            <a:r>
              <a:rPr lang="en-US" altLang="zh-CN" sz="1800" b="1" dirty="0">
                <a:solidFill>
                  <a:srgbClr val="1F07CF"/>
                </a:solidFill>
                <a:latin typeface="Comic Sans MS" pitchFamily="66" charset="0"/>
              </a:rPr>
              <a:t>R1(A,D), R2(A,B), R3(B,E), R4(C,D,E), R5(A,E)}</a:t>
            </a:r>
            <a:r>
              <a:rPr lang="en-US" altLang="zh-CN" sz="1800" dirty="0">
                <a:latin typeface="Comic Sans MS" pitchFamily="66" charset="0"/>
              </a:rPr>
              <a:t>. </a:t>
            </a:r>
            <a:r>
              <a:rPr lang="el-GR" altLang="zh-CN" sz="1800" b="1" dirty="0">
                <a:solidFill>
                  <a:srgbClr val="FF0000"/>
                </a:solidFill>
                <a:latin typeface="Comic Sans MS" pitchFamily="66" charset="0"/>
              </a:rPr>
              <a:t>ρ </a:t>
            </a:r>
            <a:r>
              <a:rPr lang="en-US" altLang="zh-CN" sz="1800" b="1" dirty="0">
                <a:solidFill>
                  <a:srgbClr val="FF0000"/>
                </a:solidFill>
                <a:latin typeface="Comic Sans MS" pitchFamily="66" charset="0"/>
              </a:rPr>
              <a:t>is a lossless-join decomposition or a lossy one ?</a:t>
            </a:r>
          </a:p>
          <a:p>
            <a:pPr lvl="1">
              <a:lnSpc>
                <a:spcPct val="150000"/>
              </a:lnSpc>
              <a:spcBef>
                <a:spcPts val="600"/>
              </a:spcBef>
            </a:pPr>
            <a:r>
              <a:rPr lang="el-GR" altLang="zh-CN" sz="1600" dirty="0">
                <a:latin typeface="Comic Sans MS" pitchFamily="66" charset="0"/>
              </a:rPr>
              <a:t>ρ </a:t>
            </a:r>
            <a:r>
              <a:rPr lang="en-US" altLang="zh-CN" sz="1600" dirty="0">
                <a:latin typeface="Comic Sans MS" pitchFamily="66" charset="0"/>
              </a:rPr>
              <a:t>is a lossless-join decomposition</a:t>
            </a:r>
          </a:p>
          <a:p>
            <a:pPr>
              <a:lnSpc>
                <a:spcPct val="150000"/>
              </a:lnSpc>
              <a:spcBef>
                <a:spcPts val="600"/>
              </a:spcBef>
            </a:pPr>
            <a:r>
              <a:rPr lang="en-US" altLang="zh-CN" sz="1800" b="1" dirty="0">
                <a:solidFill>
                  <a:srgbClr val="1F07CF"/>
                </a:solidFill>
                <a:latin typeface="Comic Sans MS" pitchFamily="66" charset="0"/>
              </a:rPr>
              <a:t>R&lt;U,F&gt;, U={A,B,C,D}, F={A→B, A→C, C→D}, </a:t>
            </a:r>
            <a:r>
              <a:rPr lang="el-GR" altLang="zh-CN" sz="1800" b="1" dirty="0">
                <a:solidFill>
                  <a:srgbClr val="1F07CF"/>
                </a:solidFill>
                <a:latin typeface="Comic Sans MS" pitchFamily="66" charset="0"/>
              </a:rPr>
              <a:t>ρ={</a:t>
            </a:r>
            <a:r>
              <a:rPr lang="en-US" altLang="zh-CN" sz="1800" b="1" dirty="0">
                <a:solidFill>
                  <a:srgbClr val="1F07CF"/>
                </a:solidFill>
                <a:latin typeface="Comic Sans MS" pitchFamily="66" charset="0"/>
              </a:rPr>
              <a:t>R1(A,B), R2(B,C), R3(C,D)}</a:t>
            </a:r>
            <a:r>
              <a:rPr lang="en-US" altLang="zh-CN" sz="1800" dirty="0">
                <a:latin typeface="Comic Sans MS" pitchFamily="66" charset="0"/>
              </a:rPr>
              <a:t>. </a:t>
            </a:r>
            <a:r>
              <a:rPr lang="el-GR" altLang="zh-CN" sz="1800" b="1" dirty="0">
                <a:solidFill>
                  <a:srgbClr val="FF0000"/>
                </a:solidFill>
                <a:latin typeface="Comic Sans MS" pitchFamily="66" charset="0"/>
              </a:rPr>
              <a:t>ρ </a:t>
            </a:r>
            <a:r>
              <a:rPr lang="en-US" altLang="zh-CN" sz="1800" b="1" dirty="0">
                <a:solidFill>
                  <a:srgbClr val="FF0000"/>
                </a:solidFill>
                <a:latin typeface="Comic Sans MS" pitchFamily="66" charset="0"/>
              </a:rPr>
              <a:t>is a lossless-join decomposition or a lossy one?</a:t>
            </a:r>
          </a:p>
          <a:p>
            <a:pPr lvl="1">
              <a:lnSpc>
                <a:spcPct val="150000"/>
              </a:lnSpc>
              <a:spcBef>
                <a:spcPts val="600"/>
              </a:spcBef>
            </a:pPr>
            <a:r>
              <a:rPr lang="el-GR" altLang="zh-CN" sz="1600" dirty="0">
                <a:latin typeface="Comic Sans MS" pitchFamily="66" charset="0"/>
              </a:rPr>
              <a:t>ρ </a:t>
            </a:r>
            <a:r>
              <a:rPr lang="en-US" altLang="zh-CN" sz="1600" dirty="0">
                <a:latin typeface="Comic Sans MS" pitchFamily="66" charset="0"/>
              </a:rPr>
              <a:t>is a lossy-join decomposition</a:t>
            </a:r>
            <a:endParaRPr lang="zh-CN" altLang="en-US" sz="1400" dirty="0">
              <a:latin typeface="Comic Sans MS" pitchFamily="66" charset="0"/>
            </a:endParaRPr>
          </a:p>
        </p:txBody>
      </p:sp>
    </p:spTree>
    <p:extLst>
      <p:ext uri="{BB962C8B-B14F-4D97-AF65-F5344CB8AC3E}">
        <p14:creationId xmlns:p14="http://schemas.microsoft.com/office/powerpoint/2010/main" val="421022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4021094"/>
          </a:xfrm>
        </p:spPr>
        <p:txBody>
          <a:bodyPr/>
          <a:lstStyle/>
          <a:p>
            <a:pPr>
              <a:spcBef>
                <a:spcPts val="400"/>
              </a:spcBef>
            </a:pPr>
            <a:r>
              <a:rPr lang="en-US" altLang="zh-CN" sz="2000" dirty="0">
                <a:latin typeface="Comic Sans MS" pitchFamily="66" charset="0"/>
              </a:rPr>
              <a:t>Features of Good Relational Designs</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Functional </a:t>
            </a:r>
            <a:r>
              <a:rPr lang="en-US" altLang="zh-CN" sz="2000" b="1" dirty="0">
                <a:solidFill>
                  <a:srgbClr val="FF0000"/>
                </a:solidFill>
                <a:latin typeface="Comic Sans MS" pitchFamily="66" charset="0"/>
              </a:rPr>
              <a:t>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marL="457200" lvl="1" indent="0">
              <a:spcBef>
                <a:spcPts val="400"/>
              </a:spcBef>
              <a:buNone/>
            </a:pPr>
            <a:r>
              <a:rPr lang="zh-CN" altLang="en-US" b="1">
                <a:solidFill>
                  <a:srgbClr val="FF0000"/>
                </a:solidFill>
                <a:latin typeface="Comic Sans MS" pitchFamily="66" charset="0"/>
                <a:ea typeface="华文中宋" pitchFamily="2" charset="-122"/>
                <a:sym typeface="Wingdings" pitchFamily="2" charset="2"/>
              </a:rPr>
              <a:t> </a:t>
            </a:r>
            <a:r>
              <a:rPr lang="en-US" altLang="zh-CN" b="1">
                <a:solidFill>
                  <a:srgbClr val="FF0000"/>
                </a:solidFill>
                <a:latin typeface="Comic Sans MS" pitchFamily="66" charset="0"/>
              </a:rPr>
              <a:t>Dependency </a:t>
            </a:r>
            <a:r>
              <a:rPr lang="en-US" altLang="zh-CN" b="1" dirty="0">
                <a:solidFill>
                  <a:srgbClr val="FF0000"/>
                </a:solidFill>
                <a:latin typeface="Comic Sans MS" pitchFamily="66" charset="0"/>
              </a:rPr>
              <a:t>Preservation</a:t>
            </a:r>
          </a:p>
          <a:p>
            <a:pPr>
              <a:spcBef>
                <a:spcPts val="400"/>
              </a:spcBef>
            </a:pPr>
            <a:r>
              <a:rPr lang="en-US" altLang="zh-CN" sz="2000" dirty="0">
                <a:latin typeface="Comic Sans MS" pitchFamily="66" charset="0"/>
              </a:rPr>
              <a:t>Normalization &amp; Normal Forms (</a:t>
            </a:r>
            <a:r>
              <a:rPr lang="zh-CN" altLang="en-US" sz="2000" dirty="0">
                <a:latin typeface="Comic Sans MS" pitchFamily="66" charset="0"/>
              </a:rPr>
              <a:t>范式</a:t>
            </a:r>
            <a:r>
              <a:rPr lang="en-US" altLang="zh-CN" sz="2000" dirty="0">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11558081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A4DD1-1462-4E6C-87E8-576527F5DA18}"/>
              </a:ext>
            </a:extLst>
          </p:cNvPr>
          <p:cNvSpPr>
            <a:spLocks noGrp="1"/>
          </p:cNvSpPr>
          <p:nvPr>
            <p:ph type="title"/>
          </p:nvPr>
        </p:nvSpPr>
        <p:spPr/>
        <p:txBody>
          <a:bodyPr/>
          <a:lstStyle/>
          <a:p>
            <a:pPr algn="ctr"/>
            <a:r>
              <a:rPr lang="en-US" altLang="zh-CN" sz="2800" dirty="0">
                <a:latin typeface="Comic Sans MS" pitchFamily="66" charset="0"/>
              </a:rPr>
              <a:t>Normalization using Functional Dependencies</a:t>
            </a:r>
            <a:endParaRPr lang="zh-CN" altLang="en-US" sz="2800"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38D37D-687E-4319-B653-E246FEA15400}"/>
                  </a:ext>
                </a:extLst>
              </p:cNvPr>
              <p:cNvSpPr>
                <a:spLocks noGrp="1"/>
              </p:cNvSpPr>
              <p:nvPr>
                <p:ph idx="1"/>
              </p:nvPr>
            </p:nvSpPr>
            <p:spPr>
              <a:xfrm>
                <a:off x="287524" y="771550"/>
                <a:ext cx="8568952" cy="3805070"/>
              </a:xfrm>
            </p:spPr>
            <p:txBody>
              <a:bodyPr/>
              <a:lstStyle/>
              <a:p>
                <a:r>
                  <a:rPr lang="en-US" altLang="zh-CN" sz="2000" dirty="0">
                    <a:latin typeface="Comic Sans MS" pitchFamily="66" charset="0"/>
                  </a:rPr>
                  <a:t>When we decompose a relation schema </a:t>
                </a:r>
                <a14:m>
                  <m:oMath xmlns:m="http://schemas.openxmlformats.org/officeDocument/2006/math">
                    <m:r>
                      <a:rPr lang="en-US" altLang="zh-CN" sz="2000" b="1" i="1" dirty="0" smtClean="0">
                        <a:solidFill>
                          <a:srgbClr val="1F07CF"/>
                        </a:solidFill>
                        <a:latin typeface="Cambria Math" panose="02040503050406030204" pitchFamily="18" charset="0"/>
                      </a:rPr>
                      <m:t>𝑹</m:t>
                    </m:r>
                  </m:oMath>
                </a14:m>
                <a:r>
                  <a:rPr lang="en-US" altLang="zh-CN" sz="2000" dirty="0">
                    <a:latin typeface="Comic Sans MS" pitchFamily="66" charset="0"/>
                  </a:rPr>
                  <a:t> with a set of FDs </a:t>
                </a:r>
                <a:r>
                  <a:rPr lang="en-US" altLang="zh-CN" sz="2000" b="1" dirty="0">
                    <a:solidFill>
                      <a:srgbClr val="1F07CF"/>
                    </a:solidFill>
                    <a:latin typeface="Comic Sans MS" pitchFamily="66" charset="0"/>
                  </a:rPr>
                  <a:t>F</a:t>
                </a:r>
                <a:r>
                  <a:rPr lang="en-US" altLang="zh-CN" sz="2000" dirty="0">
                    <a:latin typeface="Comic Sans MS" pitchFamily="66" charset="0"/>
                  </a:rPr>
                  <a:t> into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oMath>
                </a14:m>
                <a:r>
                  <a:rPr lang="en-US" altLang="zh-CN" sz="2000" b="1" dirty="0">
                    <a:solidFill>
                      <a:srgbClr val="1F07CF"/>
                    </a:solidFill>
                    <a:latin typeface="Comic Sans MS" pitchFamily="66" charset="0"/>
                  </a:rPr>
                  <a: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𝟐</m:t>
                        </m:r>
                      </m:sub>
                    </m:sSub>
                  </m:oMath>
                </a14:m>
                <a:r>
                  <a:rPr lang="en-US" altLang="zh-CN" sz="2000" b="1" dirty="0">
                    <a:solidFill>
                      <a:srgbClr val="1F07CF"/>
                    </a:solidFill>
                    <a:latin typeface="Comic Sans MS" pitchFamily="66" charset="0"/>
                  </a:rPr>
                  <a: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𝒏</m:t>
                        </m:r>
                      </m:sub>
                    </m:sSub>
                  </m:oMath>
                </a14:m>
                <a:r>
                  <a:rPr lang="en-US" altLang="zh-CN" sz="2000" b="1" dirty="0">
                    <a:solidFill>
                      <a:srgbClr val="1F07CF"/>
                    </a:solidFill>
                    <a:latin typeface="Comic Sans MS" pitchFamily="66" charset="0"/>
                  </a:rPr>
                  <a:t> </a:t>
                </a:r>
                <a:r>
                  <a:rPr lang="en-US" altLang="zh-CN" sz="2000" dirty="0">
                    <a:latin typeface="Comic Sans MS" pitchFamily="66" charset="0"/>
                  </a:rPr>
                  <a:t>we want</a:t>
                </a:r>
              </a:p>
              <a:p>
                <a:pPr lvl="1"/>
                <a:r>
                  <a:rPr lang="en-US" altLang="zh-CN" sz="1800" b="1" dirty="0">
                    <a:solidFill>
                      <a:srgbClr val="FF0000"/>
                    </a:solidFill>
                    <a:latin typeface="Comic Sans MS" pitchFamily="66" charset="0"/>
                  </a:rPr>
                  <a:t>Lossless-join decomposition: </a:t>
                </a:r>
                <a:r>
                  <a:rPr lang="en-US" altLang="zh-CN" sz="1800" dirty="0">
                    <a:latin typeface="Comic Sans MS" pitchFamily="66" charset="0"/>
                  </a:rPr>
                  <a:t>Otherwise decomposition would result in information loss</a:t>
                </a:r>
              </a:p>
              <a:p>
                <a:pPr lvl="1"/>
                <a:r>
                  <a:rPr lang="en-US" altLang="zh-CN" sz="1800" b="1" dirty="0">
                    <a:solidFill>
                      <a:srgbClr val="FF0000"/>
                    </a:solidFill>
                    <a:latin typeface="Comic Sans MS" pitchFamily="66" charset="0"/>
                  </a:rPr>
                  <a:t>No redundancy: </a:t>
                </a:r>
                <a:r>
                  <a:rPr lang="en-US" altLang="zh-CN" sz="1800" dirty="0">
                    <a:latin typeface="Comic Sans MS" pitchFamily="66" charset="0"/>
                  </a:rPr>
                  <a:t>The relations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itchFamily="66" charset="0"/>
                  </a:rPr>
                  <a:t> preferably should be in either </a:t>
                </a:r>
                <a:r>
                  <a:rPr lang="en-US" altLang="zh-CN" sz="1800" b="1" dirty="0">
                    <a:solidFill>
                      <a:srgbClr val="1F07CF"/>
                    </a:solidFill>
                    <a:latin typeface="Comic Sans MS" pitchFamily="66" charset="0"/>
                  </a:rPr>
                  <a:t>BCNF</a:t>
                </a:r>
                <a:r>
                  <a:rPr lang="en-US" altLang="zh-CN" sz="1800" dirty="0">
                    <a:latin typeface="Comic Sans MS" pitchFamily="66" charset="0"/>
                  </a:rPr>
                  <a:t> or </a:t>
                </a:r>
                <a:r>
                  <a:rPr lang="en-US" altLang="zh-CN" sz="1800" b="1" dirty="0">
                    <a:solidFill>
                      <a:srgbClr val="1F07CF"/>
                    </a:solidFill>
                    <a:latin typeface="Comic Sans MS" pitchFamily="66" charset="0"/>
                  </a:rPr>
                  <a:t>3NF</a:t>
                </a:r>
              </a:p>
              <a:p>
                <a:pPr lvl="1"/>
                <a:r>
                  <a:rPr lang="en-US" altLang="zh-CN" sz="1800" b="1" dirty="0">
                    <a:solidFill>
                      <a:srgbClr val="FF0000"/>
                    </a:solidFill>
                    <a:latin typeface="Comic Sans MS" pitchFamily="66" charset="0"/>
                  </a:rPr>
                  <a:t>Dependency preservation:</a:t>
                </a:r>
                <a:r>
                  <a:rPr lang="en-US" altLang="zh-CN" sz="1800" dirty="0">
                    <a:solidFill>
                      <a:srgbClr val="FF0000"/>
                    </a:solidFill>
                    <a:latin typeface="Comic Sans MS" pitchFamily="66" charset="0"/>
                  </a:rPr>
                  <a:t> </a:t>
                </a:r>
                <a:r>
                  <a:rPr lang="en-US" altLang="zh-CN" sz="1800" dirty="0">
                    <a:latin typeface="Comic Sans MS"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𝒊</m:t>
                        </m:r>
                      </m:sub>
                    </m:sSub>
                  </m:oMath>
                </a14:m>
                <a:r>
                  <a:rPr lang="en-US" altLang="zh-CN" sz="1800" b="1" dirty="0">
                    <a:solidFill>
                      <a:srgbClr val="1F07CF"/>
                    </a:solidFill>
                    <a:latin typeface="Comic Sans MS" pitchFamily="66" charset="0"/>
                  </a:rPr>
                  <a:t> </a:t>
                </a:r>
                <a:r>
                  <a:rPr lang="en-US" altLang="zh-CN" sz="1800" dirty="0">
                    <a:latin typeface="Comic Sans MS" pitchFamily="66" charset="0"/>
                  </a:rPr>
                  <a:t>be the subset of dependencies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en-US" altLang="zh-CN" sz="1800" b="1" i="1" smtClean="0">
                            <a:solidFill>
                              <a:srgbClr val="1F07CF"/>
                            </a:solidFill>
                            <a:latin typeface="Cambria Math" panose="02040503050406030204" pitchFamily="18" charset="0"/>
                          </a:rPr>
                          <m:t>𝑭</m:t>
                        </m:r>
                      </m:e>
                      <m:sup>
                        <m:r>
                          <a:rPr lang="en-US" altLang="zh-CN" sz="1800" b="1" i="1">
                            <a:solidFill>
                              <a:srgbClr val="1F07CF"/>
                            </a:solidFill>
                            <a:latin typeface="Cambria Math" panose="02040503050406030204" pitchFamily="18" charset="0"/>
                          </a:rPr>
                          <m:t>+</m:t>
                        </m:r>
                      </m:sup>
                    </m:sSup>
                  </m:oMath>
                </a14:m>
                <a:r>
                  <a:rPr lang="en-US" altLang="zh-CN" sz="1800" b="1" dirty="0">
                    <a:solidFill>
                      <a:srgbClr val="1F07CF"/>
                    </a:solidFill>
                    <a:latin typeface="Comic Sans MS" pitchFamily="66" charset="0"/>
                  </a:rPr>
                  <a:t> </a:t>
                </a:r>
                <a:r>
                  <a:rPr lang="en-US" altLang="zh-CN" sz="1800" dirty="0">
                    <a:latin typeface="Comic Sans MS" pitchFamily="66" charset="0"/>
                  </a:rPr>
                  <a:t>that include only attributes in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itchFamily="66" charset="0"/>
                  </a:rPr>
                  <a:t> </a:t>
                </a:r>
              </a:p>
              <a:p>
                <a:pPr lvl="2"/>
                <a14:m>
                  <m:oMath xmlns:m="http://schemas.openxmlformats.org/officeDocument/2006/math">
                    <m:sSup>
                      <m:sSupPr>
                        <m:ctrlPr>
                          <a:rPr lang="en-US" altLang="zh-CN" sz="1600" b="1" i="1" smtClean="0">
                            <a:solidFill>
                              <a:srgbClr val="1B06BA"/>
                            </a:solidFill>
                            <a:latin typeface="Cambria Math" panose="02040503050406030204" pitchFamily="18" charset="0"/>
                          </a:rPr>
                        </m:ctrlPr>
                      </m:sSupPr>
                      <m:e>
                        <m:r>
                          <a:rPr lang="en-US" altLang="zh-CN" sz="1600" b="1" i="1" smtClean="0">
                            <a:solidFill>
                              <a:srgbClr val="1B06BA"/>
                            </a:solidFill>
                            <a:latin typeface="Cambria Math" panose="02040503050406030204" pitchFamily="18" charset="0"/>
                          </a:rPr>
                          <m:t>(</m:t>
                        </m:r>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𝑭</m:t>
                            </m:r>
                          </m:e>
                          <m:sub>
                            <m:r>
                              <a:rPr lang="en-US" altLang="zh-CN" sz="1600" b="1" i="1">
                                <a:solidFill>
                                  <a:srgbClr val="1B06BA"/>
                                </a:solidFill>
                                <a:latin typeface="Cambria Math" panose="02040503050406030204" pitchFamily="18" charset="0"/>
                              </a:rPr>
                              <m:t>𝟏</m:t>
                            </m:r>
                          </m:sub>
                        </m:sSub>
                        <m:r>
                          <a:rPr lang="en-US" altLang="zh-CN" sz="1600" b="1" i="1">
                            <a:solidFill>
                              <a:srgbClr val="1B06BA"/>
                            </a:solidFill>
                            <a:latin typeface="Cambria Math" panose="02040503050406030204" pitchFamily="18" charset="0"/>
                            <a:ea typeface="Cambria Math" panose="02040503050406030204" pitchFamily="18" charset="0"/>
                          </a:rPr>
                          <m:t>∪</m:t>
                        </m:r>
                        <m:sSub>
                          <m:sSubPr>
                            <m:ctrlPr>
                              <a:rPr lang="en-US" altLang="zh-CN" sz="1600" b="1" i="1">
                                <a:solidFill>
                                  <a:srgbClr val="1B06BA"/>
                                </a:solidFill>
                                <a:latin typeface="Cambria Math" panose="02040503050406030204" pitchFamily="18" charset="0"/>
                                <a:ea typeface="Cambria Math" panose="02040503050406030204" pitchFamily="18" charset="0"/>
                              </a:rPr>
                            </m:ctrlPr>
                          </m:sSubPr>
                          <m:e>
                            <m:r>
                              <a:rPr lang="en-US" altLang="zh-CN" sz="1600" b="1" i="1">
                                <a:solidFill>
                                  <a:srgbClr val="1B06BA"/>
                                </a:solidFill>
                                <a:latin typeface="Cambria Math" panose="02040503050406030204" pitchFamily="18" charset="0"/>
                                <a:ea typeface="Cambria Math" panose="02040503050406030204" pitchFamily="18" charset="0"/>
                              </a:rPr>
                              <m:t>𝑭</m:t>
                            </m:r>
                          </m:e>
                          <m:sub>
                            <m:r>
                              <a:rPr lang="en-US" altLang="zh-CN" sz="1600" b="1" i="1">
                                <a:solidFill>
                                  <a:srgbClr val="1B06BA"/>
                                </a:solidFill>
                                <a:latin typeface="Cambria Math" panose="02040503050406030204" pitchFamily="18" charset="0"/>
                                <a:ea typeface="Cambria Math" panose="02040503050406030204" pitchFamily="18" charset="0"/>
                              </a:rPr>
                              <m:t>𝟐</m:t>
                            </m:r>
                          </m:sub>
                        </m:sSub>
                        <m:r>
                          <a:rPr lang="en-US" altLang="zh-CN" sz="1600" b="1" i="1">
                            <a:solidFill>
                              <a:srgbClr val="1B06BA"/>
                            </a:solidFill>
                            <a:latin typeface="Cambria Math" panose="02040503050406030204" pitchFamily="18" charset="0"/>
                            <a:ea typeface="Cambria Math" panose="02040503050406030204" pitchFamily="18" charset="0"/>
                          </a:rPr>
                          <m:t>∪…∪</m:t>
                        </m:r>
                        <m:sSub>
                          <m:sSubPr>
                            <m:ctrlPr>
                              <a:rPr lang="en-US" altLang="zh-CN" sz="1600" b="1" i="1">
                                <a:solidFill>
                                  <a:srgbClr val="1B06BA"/>
                                </a:solidFill>
                                <a:latin typeface="Cambria Math" panose="02040503050406030204" pitchFamily="18" charset="0"/>
                                <a:ea typeface="Cambria Math" panose="02040503050406030204" pitchFamily="18" charset="0"/>
                              </a:rPr>
                            </m:ctrlPr>
                          </m:sSubPr>
                          <m:e>
                            <m:r>
                              <a:rPr lang="en-US" altLang="zh-CN" sz="1600" b="1" i="1">
                                <a:solidFill>
                                  <a:srgbClr val="1B06BA"/>
                                </a:solidFill>
                                <a:latin typeface="Cambria Math" panose="02040503050406030204" pitchFamily="18" charset="0"/>
                                <a:ea typeface="Cambria Math" panose="02040503050406030204" pitchFamily="18" charset="0"/>
                              </a:rPr>
                              <m:t>𝑭</m:t>
                            </m:r>
                          </m:e>
                          <m:sub>
                            <m:r>
                              <a:rPr lang="en-US" altLang="zh-CN" sz="1600" b="1" i="1">
                                <a:solidFill>
                                  <a:srgbClr val="1B06BA"/>
                                </a:solidFill>
                                <a:latin typeface="Cambria Math" panose="02040503050406030204" pitchFamily="18" charset="0"/>
                                <a:ea typeface="Cambria Math" panose="02040503050406030204" pitchFamily="18" charset="0"/>
                              </a:rPr>
                              <m:t>𝒏</m:t>
                            </m:r>
                          </m:sub>
                        </m:sSub>
                        <m:r>
                          <a:rPr lang="en-US" altLang="zh-CN" sz="1600" b="1" i="1" smtClean="0">
                            <a:solidFill>
                              <a:srgbClr val="1B06BA"/>
                            </a:solidFill>
                            <a:latin typeface="Cambria Math" panose="02040503050406030204" pitchFamily="18" charset="0"/>
                          </a:rPr>
                          <m:t>)</m:t>
                        </m:r>
                      </m:e>
                      <m:sup>
                        <m:r>
                          <a:rPr lang="en-US" altLang="zh-CN" sz="1600" b="1" i="1" smtClean="0">
                            <a:solidFill>
                              <a:srgbClr val="1B06BA"/>
                            </a:solidFill>
                            <a:latin typeface="Cambria Math" panose="02040503050406030204" pitchFamily="18" charset="0"/>
                          </a:rPr>
                          <m:t>+</m:t>
                        </m:r>
                      </m:sup>
                    </m:sSup>
                    <m:r>
                      <a:rPr lang="en-US" altLang="zh-CN" sz="1600" b="1" i="1" smtClean="0">
                        <a:solidFill>
                          <a:srgbClr val="1B06BA"/>
                        </a:solidFill>
                        <a:latin typeface="Cambria Math" panose="02040503050406030204" pitchFamily="18" charset="0"/>
                      </a:rPr>
                      <m:t>=</m:t>
                    </m:r>
                    <m:sSup>
                      <m:sSupPr>
                        <m:ctrlPr>
                          <a:rPr lang="en-US" altLang="zh-CN" sz="1600" b="1" i="1" smtClean="0">
                            <a:solidFill>
                              <a:srgbClr val="1B06BA"/>
                            </a:solidFill>
                            <a:latin typeface="Cambria Math" panose="02040503050406030204" pitchFamily="18" charset="0"/>
                          </a:rPr>
                        </m:ctrlPr>
                      </m:sSupPr>
                      <m:e>
                        <m:r>
                          <a:rPr lang="en-US" altLang="zh-CN" sz="1600" b="1" i="1" smtClean="0">
                            <a:solidFill>
                              <a:srgbClr val="1B06BA"/>
                            </a:solidFill>
                            <a:latin typeface="Cambria Math" panose="02040503050406030204" pitchFamily="18" charset="0"/>
                          </a:rPr>
                          <m:t>𝑭</m:t>
                        </m:r>
                      </m:e>
                      <m:sup>
                        <m:r>
                          <a:rPr lang="en-US" altLang="zh-CN" sz="1600" b="1" i="1" smtClean="0">
                            <a:solidFill>
                              <a:srgbClr val="1B06BA"/>
                            </a:solidFill>
                            <a:latin typeface="Cambria Math" panose="02040503050406030204" pitchFamily="18" charset="0"/>
                          </a:rPr>
                          <m:t>+</m:t>
                        </m:r>
                      </m:sup>
                    </m:sSup>
                  </m:oMath>
                </a14:m>
                <a:endParaRPr lang="en-US" altLang="zh-CN" sz="1600" b="1" dirty="0">
                  <a:solidFill>
                    <a:srgbClr val="1B06BA"/>
                  </a:solidFill>
                  <a:latin typeface="Comic Sans MS" pitchFamily="66" charset="0"/>
                </a:endParaRPr>
              </a:p>
              <a:p>
                <a:pPr lvl="2"/>
                <a:r>
                  <a:rPr lang="en-US" altLang="zh-CN" sz="1600" dirty="0">
                    <a:latin typeface="Comic Sans MS" pitchFamily="66" charset="0"/>
                  </a:rPr>
                  <a:t>Otherwise, checking updates for violation of FDs may </a:t>
                </a:r>
                <a:r>
                  <a:rPr lang="en-US" altLang="zh-CN" sz="1600" dirty="0">
                    <a:solidFill>
                      <a:srgbClr val="3906DC"/>
                    </a:solidFill>
                    <a:latin typeface="Comic Sans MS" pitchFamily="66" charset="0"/>
                  </a:rPr>
                  <a:t>require computing joins</a:t>
                </a:r>
                <a:r>
                  <a:rPr lang="en-US" altLang="zh-CN" sz="1600" dirty="0">
                    <a:latin typeface="Comic Sans MS" pitchFamily="66" charset="0"/>
                  </a:rPr>
                  <a:t>, which is expensive</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id="{7E38D37D-687E-4319-B653-E246FEA15400}"/>
                  </a:ext>
                </a:extLst>
              </p:cNvPr>
              <p:cNvSpPr>
                <a:spLocks noGrp="1" noRot="1" noChangeAspect="1" noMove="1" noResize="1" noEditPoints="1" noAdjustHandles="1" noChangeArrowheads="1" noChangeShapeType="1" noTextEdit="1"/>
              </p:cNvSpPr>
              <p:nvPr>
                <p:ph idx="1"/>
              </p:nvPr>
            </p:nvSpPr>
            <p:spPr>
              <a:xfrm>
                <a:off x="287524" y="771550"/>
                <a:ext cx="8568952" cy="3805070"/>
              </a:xfrm>
              <a:blipFill>
                <a:blip r:embed="rId3"/>
                <a:stretch>
                  <a:fillRect l="-996" t="-2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75666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738F8-B7F6-476B-B29F-FE02AA7154B5}"/>
              </a:ext>
            </a:extLst>
          </p:cNvPr>
          <p:cNvSpPr>
            <a:spLocks noGrp="1"/>
          </p:cNvSpPr>
          <p:nvPr>
            <p:ph type="title"/>
          </p:nvPr>
        </p:nvSpPr>
        <p:spPr/>
        <p:txBody>
          <a:bodyPr/>
          <a:lstStyle/>
          <a:p>
            <a:pPr algn="ctr"/>
            <a:r>
              <a:rPr lang="en-US" altLang="zh-CN" dirty="0">
                <a:latin typeface="Comic Sans MS" pitchFamily="66" charset="0"/>
              </a:rPr>
              <a:t>Testing for Dependency Preservation</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A8063E-3282-4FF1-935F-5D302DE9B92D}"/>
                  </a:ext>
                </a:extLst>
              </p:cNvPr>
              <p:cNvSpPr>
                <a:spLocks noGrp="1"/>
              </p:cNvSpPr>
              <p:nvPr>
                <p:ph idx="1"/>
              </p:nvPr>
            </p:nvSpPr>
            <p:spPr>
              <a:xfrm>
                <a:off x="107504" y="699542"/>
                <a:ext cx="8892480" cy="4248472"/>
              </a:xfrm>
            </p:spPr>
            <p:txBody>
              <a:bodyPr/>
              <a:lstStyle/>
              <a:p>
                <a:r>
                  <a:rPr lang="en-US" altLang="zh-CN" sz="2000" dirty="0">
                    <a:latin typeface="Comic Sans MS" pitchFamily="66" charset="0"/>
                  </a:rPr>
                  <a:t>To check if FD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a:t>
                </a:r>
                <a:r>
                  <a:rPr lang="en-US" altLang="zh-CN" sz="2000" dirty="0">
                    <a:latin typeface="Comic Sans MS" pitchFamily="66" charset="0"/>
                  </a:rPr>
                  <a:t>is preserved in a decomposition of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itchFamily="66" charset="0"/>
                  </a:rPr>
                  <a:t> into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𝟏</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𝟐</m:t>
                        </m:r>
                      </m:sub>
                    </m:sSub>
                  </m:oMath>
                </a14:m>
                <a:r>
                  <a:rPr lang="en-US" altLang="zh-CN" sz="2000" b="1" dirty="0">
                    <a:solidFill>
                      <a:srgbClr val="FF0000"/>
                    </a:solidFill>
                    <a:latin typeface="Comic Sans MS" pitchFamily="66" charset="0"/>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𝒏</m:t>
                        </m:r>
                      </m:sub>
                    </m:sSub>
                  </m:oMath>
                </a14:m>
                <a:r>
                  <a:rPr lang="en-US" altLang="zh-CN" sz="2000" dirty="0">
                    <a:latin typeface="Comic Sans MS" pitchFamily="66" charset="0"/>
                  </a:rPr>
                  <a:t>, we apply the following simplified test</a:t>
                </a:r>
              </a:p>
              <a:p>
                <a:pPr marL="0" indent="0">
                  <a:buNone/>
                </a:pPr>
                <a:r>
                  <a:rPr lang="en-US" altLang="zh-CN" sz="2000" dirty="0">
                    <a:latin typeface="Comic Sans MS" pitchFamily="66" charset="0"/>
                  </a:rPr>
                  <a:t>         </a:t>
                </a:r>
                <a:r>
                  <a:rPr lang="en-US" altLang="zh-CN" sz="2000" i="1" dirty="0">
                    <a:solidFill>
                      <a:srgbClr val="1F07CF"/>
                    </a:solidFill>
                    <a:latin typeface="Comic Sans MS" pitchFamily="66" charset="0"/>
                    <a:cs typeface="Times New Roman" panose="02020603050405020304" pitchFamily="18" charset="0"/>
                  </a:rPr>
                  <a:t>result = </a:t>
                </a:r>
                <a14:m>
                  <m:oMath xmlns:m="http://schemas.openxmlformats.org/officeDocument/2006/math">
                    <m:r>
                      <a:rPr lang="zh-CN" altLang="en-US" sz="2000" i="1" smtClean="0">
                        <a:solidFill>
                          <a:srgbClr val="1F07CF"/>
                        </a:solidFill>
                        <a:latin typeface="Cambria Math" panose="02040503050406030204" pitchFamily="18" charset="0"/>
                      </a:rPr>
                      <m:t>𝛼</m:t>
                    </m:r>
                  </m:oMath>
                </a14:m>
                <a:br>
                  <a:rPr lang="en-US" altLang="zh-CN" sz="2000" i="1" dirty="0">
                    <a:solidFill>
                      <a:srgbClr val="1F07CF"/>
                    </a:solidFill>
                    <a:latin typeface="Comic Sans MS" pitchFamily="66" charset="0"/>
                    <a:cs typeface="Times New Roman" panose="02020603050405020304" pitchFamily="18" charset="0"/>
                  </a:rPr>
                </a:br>
                <a:r>
                  <a:rPr lang="en-US" altLang="zh-CN" sz="2000" i="1" dirty="0">
                    <a:solidFill>
                      <a:srgbClr val="1F07CF"/>
                    </a:solidFill>
                    <a:latin typeface="Comic Sans MS" pitchFamily="66" charset="0"/>
                    <a:cs typeface="Times New Roman" panose="02020603050405020304" pitchFamily="18" charset="0"/>
                  </a:rPr>
                  <a:t>         while (changes to result) do</a:t>
                </a:r>
                <a:br>
                  <a:rPr lang="en-US" altLang="zh-CN" sz="2000" i="1" dirty="0">
                    <a:solidFill>
                      <a:srgbClr val="1F07CF"/>
                    </a:solidFill>
                    <a:latin typeface="Comic Sans MS" pitchFamily="66" charset="0"/>
                    <a:cs typeface="Times New Roman" panose="02020603050405020304" pitchFamily="18" charset="0"/>
                  </a:rPr>
                </a:br>
                <a:r>
                  <a:rPr lang="en-US" altLang="zh-CN" sz="2000" i="1" dirty="0">
                    <a:solidFill>
                      <a:srgbClr val="1F07CF"/>
                    </a:solidFill>
                    <a:latin typeface="Comic Sans MS" pitchFamily="66" charset="0"/>
                    <a:cs typeface="Times New Roman" panose="02020603050405020304" pitchFamily="18" charset="0"/>
                  </a:rPr>
                  <a:t>	for each </a:t>
                </a:r>
                <a14:m>
                  <m:oMath xmlns:m="http://schemas.openxmlformats.org/officeDocument/2006/math">
                    <m:sSub>
                      <m:sSubPr>
                        <m:ctrlPr>
                          <a:rPr lang="en-US" altLang="zh-CN" sz="2000" i="1" smtClean="0">
                            <a:solidFill>
                              <a:srgbClr val="1F07CF"/>
                            </a:solidFill>
                            <a:latin typeface="Cambria Math" panose="02040503050406030204" pitchFamily="18" charset="0"/>
                          </a:rPr>
                        </m:ctrlPr>
                      </m:sSubPr>
                      <m:e>
                        <m:r>
                          <a:rPr lang="en-US" altLang="zh-CN" sz="2000" b="0" i="1" smtClean="0">
                            <a:solidFill>
                              <a:srgbClr val="1F07CF"/>
                            </a:solidFill>
                            <a:latin typeface="Cambria Math" panose="02040503050406030204" pitchFamily="18" charset="0"/>
                          </a:rPr>
                          <m:t>𝑅</m:t>
                        </m:r>
                      </m:e>
                      <m:sub>
                        <m:r>
                          <a:rPr lang="en-US" altLang="zh-CN" sz="2000" b="0" i="1" smtClean="0">
                            <a:solidFill>
                              <a:srgbClr val="1F07CF"/>
                            </a:solidFill>
                            <a:latin typeface="Cambria Math" panose="02040503050406030204" pitchFamily="18" charset="0"/>
                          </a:rPr>
                          <m:t>𝑖</m:t>
                        </m:r>
                      </m:sub>
                    </m:sSub>
                  </m:oMath>
                </a14:m>
                <a:r>
                  <a:rPr lang="en-US" altLang="zh-CN" sz="2000" i="1" dirty="0">
                    <a:solidFill>
                      <a:srgbClr val="1F07CF"/>
                    </a:solidFill>
                    <a:latin typeface="Comic Sans MS" pitchFamily="66" charset="0"/>
                    <a:cs typeface="Times New Roman" panose="02020603050405020304" pitchFamily="18" charset="0"/>
                  </a:rPr>
                  <a:t> in the decomposition</a:t>
                </a:r>
                <a:br>
                  <a:rPr lang="en-US" altLang="zh-CN" sz="2000" i="1" dirty="0">
                    <a:solidFill>
                      <a:srgbClr val="1F07CF"/>
                    </a:solidFill>
                    <a:latin typeface="Comic Sans MS" pitchFamily="66" charset="0"/>
                    <a:cs typeface="Times New Roman" panose="02020603050405020304" pitchFamily="18" charset="0"/>
                  </a:rPr>
                </a:br>
                <a:r>
                  <a:rPr lang="en-US" altLang="zh-CN" sz="2000"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sz="2000" b="0" i="1" smtClean="0">
                        <a:solidFill>
                          <a:srgbClr val="1F07CF"/>
                        </a:solidFill>
                        <a:latin typeface="Cambria Math" panose="02040503050406030204" pitchFamily="18" charset="0"/>
                      </a:rPr>
                      <m:t>𝑡</m:t>
                    </m:r>
                  </m:oMath>
                </a14:m>
                <a:r>
                  <a:rPr lang="en-US" altLang="zh-CN" sz="2000" i="1" dirty="0">
                    <a:solidFill>
                      <a:srgbClr val="1F07CF"/>
                    </a:solidFill>
                    <a:latin typeface="Comic Sans MS" pitchFamily="66" charset="0"/>
                    <a:cs typeface="Times New Roman" panose="02020603050405020304" pitchFamily="18" charset="0"/>
                  </a:rPr>
                  <a:t> = (result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r>
                      <a:rPr lang="en-US" altLang="zh-CN" sz="2000" b="0" i="1" smtClean="0">
                        <a:solidFill>
                          <a:srgbClr val="1F07CF"/>
                        </a:solidFill>
                        <a:latin typeface="Cambria Math" panose="02040503050406030204" pitchFamily="18" charset="0"/>
                        <a:ea typeface="Cambria Math" panose="02040503050406030204" pitchFamily="18" charset="0"/>
                      </a:rPr>
                      <m:t> </m:t>
                    </m:r>
                    <m:sSub>
                      <m:sSubPr>
                        <m:ctrlPr>
                          <a:rPr lang="en-US" altLang="zh-CN" sz="2000" b="0" i="1" smtClean="0">
                            <a:solidFill>
                              <a:srgbClr val="1F07CF"/>
                            </a:solidFill>
                            <a:latin typeface="Cambria Math" panose="02040503050406030204" pitchFamily="18" charset="0"/>
                            <a:ea typeface="Cambria Math" panose="02040503050406030204" pitchFamily="18" charset="0"/>
                          </a:rPr>
                        </m:ctrlPr>
                      </m:sSubPr>
                      <m:e>
                        <m:r>
                          <a:rPr lang="en-US" altLang="zh-CN" sz="2000" b="0" i="1" smtClean="0">
                            <a:solidFill>
                              <a:srgbClr val="1F07CF"/>
                            </a:solidFill>
                            <a:latin typeface="Cambria Math" panose="02040503050406030204" pitchFamily="18" charset="0"/>
                            <a:ea typeface="Cambria Math" panose="02040503050406030204" pitchFamily="18" charset="0"/>
                          </a:rPr>
                          <m:t>𝑅</m:t>
                        </m:r>
                      </m:e>
                      <m:sub>
                        <m:r>
                          <a:rPr lang="en-US" altLang="zh-CN" sz="2000" b="0" i="1" smtClean="0">
                            <a:solidFill>
                              <a:srgbClr val="1F07CF"/>
                            </a:solidFill>
                            <a:latin typeface="Cambria Math" panose="02040503050406030204" pitchFamily="18" charset="0"/>
                            <a:ea typeface="Cambria Math" panose="02040503050406030204" pitchFamily="18" charset="0"/>
                          </a:rPr>
                          <m:t>𝑖</m:t>
                        </m:r>
                      </m:sub>
                    </m:sSub>
                  </m:oMath>
                </a14:m>
                <a:r>
                  <a:rPr lang="en-US" altLang="zh-CN" sz="2000" i="1" dirty="0">
                    <a:solidFill>
                      <a:srgbClr val="1F07CF"/>
                    </a:solidFill>
                    <a:latin typeface="Comic Sans MS" pitchFamily="66" charset="0"/>
                    <a:cs typeface="Times New Roman" panose="02020603050405020304" pitchFamily="18" charset="0"/>
                  </a:rPr>
                  <a:t>)</a:t>
                </a:r>
                <a:r>
                  <a:rPr lang="en-US" altLang="zh-CN" sz="2000" i="1" baseline="30000" dirty="0">
                    <a:solidFill>
                      <a:srgbClr val="1F07CF"/>
                    </a:solidFill>
                    <a:latin typeface="Comic Sans MS" pitchFamily="66" charset="0"/>
                    <a:cs typeface="Times New Roman" panose="02020603050405020304" pitchFamily="18" charset="0"/>
                  </a:rPr>
                  <a:t>+</a:t>
                </a:r>
                <a:r>
                  <a:rPr lang="en-US" altLang="zh-CN" sz="2000" i="1" dirty="0">
                    <a:solidFill>
                      <a:srgbClr val="1F07CF"/>
                    </a:solidFill>
                    <a:latin typeface="Comic Sans MS" pitchFamily="66" charset="0"/>
                    <a:cs typeface="Times New Roman" panose="02020603050405020304" pitchFamily="18" charset="0"/>
                  </a:rPr>
                  <a: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sSub>
                      <m:sSubPr>
                        <m:ctrlPr>
                          <a:rPr lang="en-US" altLang="zh-CN" sz="2000" i="1" smtClean="0">
                            <a:solidFill>
                              <a:srgbClr val="1F07CF"/>
                            </a:solidFill>
                            <a:latin typeface="Cambria Math" panose="02040503050406030204" pitchFamily="18" charset="0"/>
                            <a:ea typeface="Cambria Math" panose="02040503050406030204" pitchFamily="18" charset="0"/>
                          </a:rPr>
                        </m:ctrlPr>
                      </m:sSubPr>
                      <m:e>
                        <m:r>
                          <a:rPr lang="en-US" altLang="zh-CN" sz="2000" b="0" i="1" smtClean="0">
                            <a:solidFill>
                              <a:srgbClr val="1F07CF"/>
                            </a:solidFill>
                            <a:latin typeface="Cambria Math" panose="02040503050406030204" pitchFamily="18" charset="0"/>
                            <a:ea typeface="Cambria Math" panose="02040503050406030204" pitchFamily="18" charset="0"/>
                          </a:rPr>
                          <m:t>𝑅</m:t>
                        </m:r>
                      </m:e>
                      <m:sub>
                        <m:r>
                          <a:rPr lang="en-US" altLang="zh-CN" sz="2000" b="0" i="1" smtClean="0">
                            <a:solidFill>
                              <a:srgbClr val="1F07CF"/>
                            </a:solidFill>
                            <a:latin typeface="Cambria Math" panose="02040503050406030204" pitchFamily="18" charset="0"/>
                            <a:ea typeface="Cambria Math" panose="02040503050406030204" pitchFamily="18" charset="0"/>
                          </a:rPr>
                          <m:t>𝑖</m:t>
                        </m:r>
                      </m:sub>
                    </m:sSub>
                  </m:oMath>
                </a14:m>
                <a:br>
                  <a:rPr lang="en-US" altLang="zh-CN" sz="2000" i="1" dirty="0">
                    <a:solidFill>
                      <a:srgbClr val="1F07CF"/>
                    </a:solidFill>
                    <a:latin typeface="Comic Sans MS" pitchFamily="66" charset="0"/>
                    <a:cs typeface="Times New Roman" panose="02020603050405020304" pitchFamily="18" charset="0"/>
                  </a:rPr>
                </a:br>
                <a:r>
                  <a:rPr lang="en-US" altLang="zh-CN" sz="2000" i="1" dirty="0">
                    <a:solidFill>
                      <a:srgbClr val="1F07CF"/>
                    </a:solidFill>
                    <a:latin typeface="Comic Sans MS" pitchFamily="66" charset="0"/>
                    <a:cs typeface="Times New Roman" panose="02020603050405020304" pitchFamily="18" charset="0"/>
                  </a:rPr>
                  <a:t>	     result = result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r>
                      <a:rPr lang="en-US" altLang="zh-CN" sz="2000" b="0" i="1" smtClean="0">
                        <a:solidFill>
                          <a:srgbClr val="1F07CF"/>
                        </a:solidFill>
                        <a:latin typeface="Cambria Math" panose="02040503050406030204" pitchFamily="18" charset="0"/>
                        <a:ea typeface="Cambria Math" panose="02040503050406030204" pitchFamily="18" charset="0"/>
                      </a:rPr>
                      <m:t>𝑡</m:t>
                    </m:r>
                  </m:oMath>
                </a14:m>
                <a:endParaRPr lang="en-US" altLang="zh-CN" sz="2000" i="1" dirty="0">
                  <a:solidFill>
                    <a:srgbClr val="1F07CF"/>
                  </a:solidFill>
                  <a:latin typeface="Comic Sans MS" pitchFamily="66" charset="0"/>
                  <a:cs typeface="Times New Roman" panose="02020603050405020304" pitchFamily="18" charset="0"/>
                </a:endParaRPr>
              </a:p>
              <a:p>
                <a:pPr lvl="1"/>
                <a:r>
                  <a:rPr lang="en-US" altLang="zh-CN" sz="1600" b="1" dirty="0">
                    <a:solidFill>
                      <a:srgbClr val="FF0000"/>
                    </a:solidFill>
                    <a:latin typeface="Comic Sans MS" pitchFamily="66" charset="0"/>
                  </a:rPr>
                  <a:t>If result contains all attributes in </a:t>
                </a:r>
                <a14:m>
                  <m:oMath xmlns:m="http://schemas.openxmlformats.org/officeDocument/2006/math">
                    <m:r>
                      <a:rPr lang="zh-CN" altLang="en-US" sz="1600" b="1" i="1">
                        <a:solidFill>
                          <a:srgbClr val="FF0000"/>
                        </a:solidFill>
                        <a:latin typeface="Cambria Math" panose="02040503050406030204" pitchFamily="18" charset="0"/>
                      </a:rPr>
                      <m:t>𝜷</m:t>
                    </m:r>
                  </m:oMath>
                </a14:m>
                <a:r>
                  <a:rPr lang="en-US" altLang="zh-CN" sz="1600" b="1" dirty="0">
                    <a:solidFill>
                      <a:srgbClr val="FF0000"/>
                    </a:solidFill>
                    <a:latin typeface="Comic Sans MS" pitchFamily="66" charset="0"/>
                  </a:rPr>
                  <a:t>, then the functional dependency </a:t>
                </a:r>
                <a14:m>
                  <m:oMath xmlns:m="http://schemas.openxmlformats.org/officeDocument/2006/math">
                    <m:r>
                      <a:rPr lang="zh-CN" altLang="en-US" sz="1600" b="1" i="1">
                        <a:solidFill>
                          <a:srgbClr val="FF0000"/>
                        </a:solidFill>
                        <a:latin typeface="Cambria Math" panose="02040503050406030204" pitchFamily="18" charset="0"/>
                      </a:rPr>
                      <m:t>𝜶</m:t>
                    </m:r>
                    <m:r>
                      <a:rPr lang="zh-CN" altLang="en-US" sz="1600" b="1" i="1">
                        <a:solidFill>
                          <a:srgbClr val="FF0000"/>
                        </a:solidFill>
                        <a:latin typeface="Cambria Math" panose="02040503050406030204" pitchFamily="18" charset="0"/>
                      </a:rPr>
                      <m:t>→</m:t>
                    </m:r>
                    <m:r>
                      <a:rPr lang="zh-CN" altLang="en-US" sz="1600" b="1" i="1">
                        <a:solidFill>
                          <a:srgbClr val="FF0000"/>
                        </a:solidFill>
                        <a:latin typeface="Cambria Math" panose="02040503050406030204" pitchFamily="18" charset="0"/>
                      </a:rPr>
                      <m:t>𝜷</m:t>
                    </m:r>
                  </m:oMath>
                </a14:m>
                <a:r>
                  <a:rPr lang="en-US" altLang="zh-CN" sz="1600" b="1" dirty="0">
                    <a:solidFill>
                      <a:srgbClr val="FF0000"/>
                    </a:solidFill>
                    <a:latin typeface="Comic Sans MS" pitchFamily="66" charset="0"/>
                  </a:rPr>
                  <a:t> is preserved</a:t>
                </a:r>
              </a:p>
              <a:p>
                <a:r>
                  <a:rPr lang="en-US" altLang="zh-CN" sz="2000" dirty="0">
                    <a:latin typeface="Comic Sans MS" pitchFamily="66" charset="0"/>
                  </a:rPr>
                  <a:t>We apply the test on all dependencies in F to check if a decomposition is dependency preserving</a:t>
                </a:r>
              </a:p>
              <a:p>
                <a:r>
                  <a:rPr lang="en-US" altLang="zh-CN" sz="2000" dirty="0">
                    <a:latin typeface="Comic Sans MS" pitchFamily="66" charset="0"/>
                  </a:rPr>
                  <a:t>This procedure takes polynomial time, instead of the exponential time required to compute </a:t>
                </a:r>
                <a:r>
                  <a:rPr lang="en-US" altLang="zh-CN" sz="2000" b="1" dirty="0">
                    <a:solidFill>
                      <a:srgbClr val="1F07CF"/>
                    </a:solidFill>
                    <a:latin typeface="Comic Sans MS" pitchFamily="66" charset="0"/>
                  </a:rPr>
                  <a:t>F</a:t>
                </a:r>
                <a:r>
                  <a:rPr lang="en-US" altLang="zh-CN" sz="2000" b="1" baseline="30000" dirty="0">
                    <a:solidFill>
                      <a:srgbClr val="1F07CF"/>
                    </a:solidFill>
                    <a:latin typeface="Comic Sans MS" pitchFamily="66" charset="0"/>
                  </a:rPr>
                  <a:t>+</a:t>
                </a:r>
                <a:r>
                  <a:rPr lang="en-US" altLang="zh-CN" sz="2000" dirty="0">
                    <a:latin typeface="Comic Sans MS" pitchFamily="66" charset="0"/>
                  </a:rPr>
                  <a:t> and </a:t>
                </a:r>
                <a14:m>
                  <m:oMath xmlns:m="http://schemas.openxmlformats.org/officeDocument/2006/math">
                    <m:sSup>
                      <m:sSupPr>
                        <m:ctrlPr>
                          <a:rPr lang="en-US" altLang="zh-CN" sz="2000" b="1" i="1" smtClean="0">
                            <a:solidFill>
                              <a:srgbClr val="1F07CF"/>
                            </a:solidFill>
                            <a:latin typeface="Cambria Math" panose="02040503050406030204" pitchFamily="18" charset="0"/>
                          </a:rPr>
                        </m:ctrlPr>
                      </m:sSupPr>
                      <m:e>
                        <m:r>
                          <a:rPr lang="en-US" altLang="zh-CN" sz="2000" b="1" i="1">
                            <a:solidFill>
                              <a:srgbClr val="1F07CF"/>
                            </a:solidFill>
                            <a:latin typeface="Cambria Math" panose="02040503050406030204" pitchFamily="18" charset="0"/>
                          </a:rPr>
                          <m:t>(</m:t>
                        </m:r>
                        <m:sSub>
                          <m:sSubPr>
                            <m:ctrlPr>
                              <a:rPr lang="en-US" altLang="zh-CN" sz="2000" b="1" i="1">
                                <a:solidFill>
                                  <a:srgbClr val="1F07CF"/>
                                </a:solidFill>
                                <a:latin typeface="Cambria Math" panose="02040503050406030204" pitchFamily="18" charset="0"/>
                              </a:rPr>
                            </m:ctrlPr>
                          </m:sSubPr>
                          <m:e>
                            <m:r>
                              <a:rPr lang="en-US" altLang="zh-CN" sz="2000" b="1" i="1">
                                <a:solidFill>
                                  <a:srgbClr val="1F07CF"/>
                                </a:solidFill>
                                <a:latin typeface="Cambria Math" panose="02040503050406030204" pitchFamily="18" charset="0"/>
                              </a:rPr>
                              <m:t>𝑭</m:t>
                            </m:r>
                          </m:e>
                          <m:sub>
                            <m:r>
                              <a:rPr lang="en-US" altLang="zh-CN" sz="2000" b="1" i="1">
                                <a:solidFill>
                                  <a:srgbClr val="1F07CF"/>
                                </a:solidFill>
                                <a:latin typeface="Cambria Math" panose="02040503050406030204" pitchFamily="18" charset="0"/>
                              </a:rPr>
                              <m:t>𝟏</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𝑭</m:t>
                            </m:r>
                          </m:e>
                          <m:sub>
                            <m:r>
                              <a:rPr lang="en-US" altLang="zh-CN" sz="2000" b="1" i="1">
                                <a:solidFill>
                                  <a:srgbClr val="1F07CF"/>
                                </a:solidFill>
                                <a:latin typeface="Cambria Math" panose="02040503050406030204" pitchFamily="18" charset="0"/>
                                <a:ea typeface="Cambria Math" panose="02040503050406030204" pitchFamily="18" charset="0"/>
                              </a:rPr>
                              <m:t>𝟐</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𝑭</m:t>
                            </m:r>
                          </m:e>
                          <m:sub>
                            <m:r>
                              <a:rPr lang="en-US" altLang="zh-CN" sz="2000" b="1" i="1">
                                <a:solidFill>
                                  <a:srgbClr val="1F07CF"/>
                                </a:solidFill>
                                <a:latin typeface="Cambria Math" panose="02040503050406030204" pitchFamily="18" charset="0"/>
                                <a:ea typeface="Cambria Math" panose="02040503050406030204" pitchFamily="18" charset="0"/>
                              </a:rPr>
                              <m:t>𝒏</m:t>
                            </m:r>
                          </m:sub>
                        </m:sSub>
                        <m:r>
                          <a:rPr lang="en-US" altLang="zh-CN" sz="2000" b="1" i="1">
                            <a:solidFill>
                              <a:srgbClr val="1F07CF"/>
                            </a:solidFill>
                            <a:latin typeface="Cambria Math" panose="02040503050406030204" pitchFamily="18" charset="0"/>
                          </a:rPr>
                          <m:t>)</m:t>
                        </m:r>
                      </m:e>
                      <m:sup>
                        <m:r>
                          <a:rPr lang="en-US" altLang="zh-CN" sz="2000" b="1" i="1">
                            <a:solidFill>
                              <a:srgbClr val="1F07CF"/>
                            </a:solidFill>
                            <a:latin typeface="Cambria Math" panose="02040503050406030204" pitchFamily="18" charset="0"/>
                          </a:rPr>
                          <m:t>+</m:t>
                        </m:r>
                      </m:sup>
                    </m:sSup>
                  </m:oMath>
                </a14:m>
                <a:endParaRPr lang="en-US" altLang="zh-CN" sz="2000" b="1" dirty="0">
                  <a:latin typeface="Comic Sans MS" pitchFamily="66" charset="0"/>
                </a:endParaRP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05A8063E-3282-4FF1-935F-5D302DE9B92D}"/>
                  </a:ext>
                </a:extLst>
              </p:cNvPr>
              <p:cNvSpPr>
                <a:spLocks noGrp="1" noRot="1" noChangeAspect="1" noMove="1" noResize="1" noEditPoints="1" noAdjustHandles="1" noChangeArrowheads="1" noChangeShapeType="1" noTextEdit="1"/>
              </p:cNvSpPr>
              <p:nvPr>
                <p:ph idx="1"/>
              </p:nvPr>
            </p:nvSpPr>
            <p:spPr>
              <a:xfrm>
                <a:off x="107504" y="699542"/>
                <a:ext cx="8892480" cy="4248472"/>
              </a:xfrm>
              <a:blipFill rotWithShape="1">
                <a:blip r:embed="rId3"/>
                <a:stretch>
                  <a:fillRect l="-1029" t="-1865" r="-1097" b="-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08082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1F71E-9F78-44BB-8EC6-38F0294ED684}"/>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EE6430-3EED-4281-8166-AC9BFE7C9469}"/>
                  </a:ext>
                </a:extLst>
              </p:cNvPr>
              <p:cNvSpPr>
                <a:spLocks noGrp="1"/>
              </p:cNvSpPr>
              <p:nvPr>
                <p:ph idx="1"/>
              </p:nvPr>
            </p:nvSpPr>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oMath>
                </a14:m>
                <a:r>
                  <a:rPr lang="en-US" altLang="zh-CN" sz="2000" b="1" dirty="0">
                    <a:solidFill>
                      <a:srgbClr val="1F07CF"/>
                    </a:solidFill>
                    <a:latin typeface="Comic Sans MS" pitchFamily="66" charset="0"/>
                  </a:rPr>
                  <a:t>, </a:t>
                </a:r>
                <a14:m>
                  <m:oMath xmlns:m="http://schemas.openxmlformats.org/officeDocument/2006/math">
                    <m:r>
                      <a:rPr lang="en-US" altLang="zh-CN" sz="2000" b="1" i="1" dirty="0" smtClean="0">
                        <a:solidFill>
                          <a:srgbClr val="1F07CF"/>
                        </a:solidFill>
                        <a:latin typeface="Cambria Math" panose="02040503050406030204" pitchFamily="18" charset="0"/>
                      </a:rPr>
                      <m:t>𝑭</m:t>
                    </m:r>
                    <m:r>
                      <a:rPr lang="en-US" altLang="zh-CN" sz="2000" b="1" i="1" dirty="0" smtClean="0">
                        <a:solidFill>
                          <a:srgbClr val="1F07CF"/>
                        </a:solidFill>
                        <a:latin typeface="Cambria Math" panose="02040503050406030204" pitchFamily="18" charset="0"/>
                      </a:rPr>
                      <m:t>={</m:t>
                    </m:r>
                    <m:r>
                      <a:rPr lang="en-US" altLang="zh-CN" sz="2000" b="1" i="1" dirty="0" smtClean="0">
                        <a:solidFill>
                          <a:srgbClr val="1F07CF"/>
                        </a:solidFill>
                        <a:latin typeface="Cambria Math" panose="02040503050406030204" pitchFamily="18" charset="0"/>
                      </a:rPr>
                      <m:t>𝑨</m:t>
                    </m:r>
                    <m:r>
                      <a:rPr lang="en-US" altLang="zh-CN" sz="2000" b="1" i="1" dirty="0" smtClean="0">
                        <a:solidFill>
                          <a:srgbClr val="1F07CF"/>
                        </a:solidFill>
                        <a:latin typeface="Cambria Math" panose="02040503050406030204" pitchFamily="18" charset="0"/>
                        <a:ea typeface="Cambria Math" panose="02040503050406030204" pitchFamily="18" charset="0"/>
                      </a:rPr>
                      <m:t>→</m:t>
                    </m:r>
                    <m:r>
                      <a:rPr lang="en-US" altLang="zh-CN" sz="2000" b="1" i="1" dirty="0" smtClean="0">
                        <a:solidFill>
                          <a:srgbClr val="1F07CF"/>
                        </a:solidFill>
                        <a:latin typeface="Cambria Math" panose="02040503050406030204" pitchFamily="18" charset="0"/>
                      </a:rPr>
                      <m:t>𝑩</m:t>
                    </m:r>
                    <m:r>
                      <a:rPr lang="en-US" altLang="zh-CN" sz="2000" b="1" i="1" dirty="0" smtClean="0">
                        <a:solidFill>
                          <a:srgbClr val="1F07CF"/>
                        </a:solidFill>
                        <a:latin typeface="Cambria Math" panose="02040503050406030204" pitchFamily="18" charset="0"/>
                      </a:rPr>
                      <m:t>,</m:t>
                    </m:r>
                    <m:r>
                      <a:rPr lang="en-US" altLang="zh-CN" sz="2000" b="1" i="1" dirty="0" smtClean="0">
                        <a:solidFill>
                          <a:srgbClr val="1F07CF"/>
                        </a:solidFill>
                        <a:latin typeface="Cambria Math" panose="02040503050406030204" pitchFamily="18" charset="0"/>
                      </a:rPr>
                      <m:t>𝑩</m:t>
                    </m:r>
                    <m:r>
                      <a:rPr lang="en-US" altLang="zh-CN" sz="2000" b="1" i="1" dirty="0" smtClean="0">
                        <a:solidFill>
                          <a:srgbClr val="1F07CF"/>
                        </a:solidFill>
                        <a:latin typeface="Cambria Math" panose="02040503050406030204" pitchFamily="18" charset="0"/>
                        <a:ea typeface="Cambria Math" panose="02040503050406030204" pitchFamily="18" charset="0"/>
                      </a:rPr>
                      <m:t>→</m:t>
                    </m:r>
                    <m:r>
                      <a:rPr lang="en-US" altLang="zh-CN" sz="2000" b="1" i="1" dirty="0" smtClean="0">
                        <a:solidFill>
                          <a:srgbClr val="1F07CF"/>
                        </a:solidFill>
                        <a:latin typeface="Cambria Math" panose="02040503050406030204" pitchFamily="18" charset="0"/>
                      </a:rPr>
                      <m:t>𝑪</m:t>
                    </m:r>
                    <m:r>
                      <a:rPr lang="en-US" altLang="zh-CN" sz="2000" b="1" i="1" dirty="0" smtClean="0">
                        <a:solidFill>
                          <a:srgbClr val="1F07CF"/>
                        </a:solidFill>
                        <a:latin typeface="Cambria Math" panose="02040503050406030204" pitchFamily="18" charset="0"/>
                      </a:rPr>
                      <m:t>}</m:t>
                    </m:r>
                  </m:oMath>
                </a14:m>
                <a:endParaRPr lang="en-US" altLang="zh-CN" sz="2000" b="1" dirty="0">
                  <a:solidFill>
                    <a:srgbClr val="1F07CF"/>
                  </a:solidFill>
                  <a:latin typeface="Comic Sans MS" pitchFamily="66" charset="0"/>
                </a:endParaRPr>
              </a:p>
              <a:p>
                <a:pPr lvl="1"/>
                <a:r>
                  <a:rPr lang="en-US" altLang="zh-CN" sz="1800" dirty="0">
                    <a:latin typeface="Comic Sans MS" pitchFamily="66" charset="0"/>
                  </a:rPr>
                  <a:t>Can be decomposed in two different ways</a:t>
                </a:r>
              </a:p>
              <a:p>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𝑹</m:t>
                        </m:r>
                      </m:e>
                      <m:sub>
                        <m:r>
                          <a:rPr lang="en-US" altLang="zh-CN" sz="2000" b="1" i="1" smtClean="0">
                            <a:solidFill>
                              <a:schemeClr val="tx1"/>
                            </a:solidFill>
                            <a:latin typeface="Cambria Math" panose="02040503050406030204" pitchFamily="18" charset="0"/>
                          </a:rPr>
                          <m:t>𝟏</m:t>
                        </m:r>
                      </m:sub>
                    </m:sSub>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𝑨</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𝑩</m:t>
                    </m:r>
                    <m:r>
                      <a:rPr lang="en-US" altLang="zh-CN" sz="2000" b="1" i="1" smtClean="0">
                        <a:solidFill>
                          <a:schemeClr val="tx1"/>
                        </a:solidFill>
                        <a:latin typeface="Cambria Math" panose="02040503050406030204" pitchFamily="18" charset="0"/>
                      </a:rPr>
                      <m:t>)</m:t>
                    </m:r>
                  </m:oMath>
                </a14:m>
                <a:r>
                  <a:rPr lang="en-US" altLang="zh-CN" sz="2000" b="1" dirty="0">
                    <a:solidFill>
                      <a:schemeClr val="tx1"/>
                    </a:solidFill>
                    <a:latin typeface="Comic Sans MS" pitchFamily="66" charset="0"/>
                  </a:rPr>
                  <a:t>, </a:t>
                </a:r>
                <a14:m>
                  <m:oMath xmlns:m="http://schemas.openxmlformats.org/officeDocument/2006/math">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smtClean="0">
                            <a:solidFill>
                              <a:schemeClr val="tx1"/>
                            </a:solidFill>
                            <a:latin typeface="Cambria Math" panose="02040503050406030204" pitchFamily="18" charset="0"/>
                          </a:rPr>
                          <m:t>𝟐</m:t>
                        </m:r>
                      </m:sub>
                    </m:sSub>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𝑩</m:t>
                    </m:r>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𝑪</m:t>
                    </m:r>
                    <m:r>
                      <a:rPr lang="en-US" altLang="zh-CN" sz="2000" b="1" i="1">
                        <a:solidFill>
                          <a:schemeClr val="tx1"/>
                        </a:solidFill>
                        <a:latin typeface="Cambria Math" panose="02040503050406030204" pitchFamily="18" charset="0"/>
                      </a:rPr>
                      <m:t>)</m:t>
                    </m:r>
                  </m:oMath>
                </a14:m>
                <a:endParaRPr lang="en-US" altLang="zh-CN" sz="2000" b="1" dirty="0">
                  <a:solidFill>
                    <a:schemeClr val="tx1"/>
                  </a:solidFill>
                  <a:latin typeface="Comic Sans MS" pitchFamily="66" charset="0"/>
                </a:endParaRPr>
              </a:p>
              <a:p>
                <a:pPr lvl="1"/>
                <a:r>
                  <a:rPr lang="en-US" altLang="zh-CN" sz="1800" dirty="0">
                    <a:solidFill>
                      <a:srgbClr val="1B06BA"/>
                    </a:solidFill>
                    <a:latin typeface="Comic Sans MS" pitchFamily="66" charset="0"/>
                  </a:rPr>
                  <a:t>Lossless-join decomposition: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𝑹</m:t>
                        </m:r>
                      </m:e>
                      <m:sub>
                        <m:r>
                          <a:rPr lang="en-US" altLang="zh-CN" sz="1800" b="1" i="1" smtClean="0">
                            <a:solidFill>
                              <a:srgbClr val="1B06BA"/>
                            </a:solidFill>
                            <a:latin typeface="Cambria Math" panose="02040503050406030204" pitchFamily="18" charset="0"/>
                          </a:rPr>
                          <m:t>𝟏</m:t>
                        </m:r>
                      </m:sub>
                    </m:sSub>
                    <m:r>
                      <a:rPr lang="en-US" altLang="zh-CN" sz="1800" b="1" i="1" smtClean="0">
                        <a:solidFill>
                          <a:srgbClr val="1B06BA"/>
                        </a:solidFill>
                        <a:latin typeface="Cambria Math" panose="02040503050406030204" pitchFamily="18" charset="0"/>
                        <a:ea typeface="Cambria Math" panose="02040503050406030204" pitchFamily="18" charset="0"/>
                      </a:rPr>
                      <m:t>∩</m:t>
                    </m:r>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smtClean="0">
                            <a:solidFill>
                              <a:srgbClr val="1B06BA"/>
                            </a:solidFill>
                            <a:latin typeface="Cambria Math" panose="02040503050406030204" pitchFamily="18" charset="0"/>
                          </a:rPr>
                          <m:t>𝟐</m:t>
                        </m:r>
                      </m:sub>
                    </m:sSub>
                    <m:r>
                      <a:rPr lang="en-US" altLang="zh-CN"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𝑩</m:t>
                    </m:r>
                    <m:r>
                      <a:rPr lang="en-US" altLang="zh-CN" sz="1800" b="1" i="1" smtClean="0">
                        <a:solidFill>
                          <a:srgbClr val="1B06BA"/>
                        </a:solidFill>
                        <a:latin typeface="Cambria Math" panose="02040503050406030204" pitchFamily="18" charset="0"/>
                      </a:rPr>
                      <m:t>}</m:t>
                    </m:r>
                  </m:oMath>
                </a14:m>
                <a:r>
                  <a:rPr lang="en-US" altLang="zh-CN" sz="1800" b="1" dirty="0">
                    <a:solidFill>
                      <a:srgbClr val="1B06BA"/>
                    </a:solidFill>
                    <a:latin typeface="Comic Sans MS" pitchFamily="66" charset="0"/>
                  </a:rPr>
                  <a:t> and </a:t>
                </a:r>
                <a14:m>
                  <m:oMath xmlns:m="http://schemas.openxmlformats.org/officeDocument/2006/math">
                    <m:r>
                      <a:rPr lang="en-US" altLang="zh-CN" sz="1800" b="1" i="1" dirty="0">
                        <a:solidFill>
                          <a:srgbClr val="1B06BA"/>
                        </a:solidFill>
                        <a:latin typeface="Cambria Math" panose="02040503050406030204" pitchFamily="18" charset="0"/>
                      </a:rPr>
                      <m:t>𝑩</m:t>
                    </m:r>
                    <m:r>
                      <a:rPr lang="en-US" altLang="zh-CN" sz="1800" b="1" i="1" dirty="0">
                        <a:solidFill>
                          <a:srgbClr val="1B06BA"/>
                        </a:solidFill>
                        <a:latin typeface="Cambria Math" panose="02040503050406030204" pitchFamily="18" charset="0"/>
                        <a:ea typeface="Cambria Math" panose="02040503050406030204" pitchFamily="18" charset="0"/>
                      </a:rPr>
                      <m:t>→</m:t>
                    </m:r>
                    <m:r>
                      <a:rPr lang="en-US" altLang="zh-CN" sz="1800" b="1" i="1" dirty="0">
                        <a:solidFill>
                          <a:srgbClr val="1B06BA"/>
                        </a:solidFill>
                        <a:latin typeface="Cambria Math" panose="02040503050406030204" pitchFamily="18" charset="0"/>
                      </a:rPr>
                      <m:t>𝑪</m:t>
                    </m:r>
                  </m:oMath>
                </a14:m>
                <a:endParaRPr lang="en-US" altLang="zh-CN" sz="1800" b="1" dirty="0">
                  <a:solidFill>
                    <a:srgbClr val="1B06BA"/>
                  </a:solidFill>
                  <a:latin typeface="Comic Sans MS" pitchFamily="66" charset="0"/>
                </a:endParaRPr>
              </a:p>
              <a:p>
                <a:pPr lvl="1"/>
                <a14:m>
                  <m:oMath xmlns:m="http://schemas.openxmlformats.org/officeDocument/2006/math">
                    <m:r>
                      <a:rPr lang="en-US" altLang="zh-CN" sz="1800" b="1" i="1" dirty="0">
                        <a:solidFill>
                          <a:srgbClr val="1F07CF"/>
                        </a:solidFill>
                        <a:latin typeface="Cambria Math" panose="02040503050406030204" pitchFamily="18" charset="0"/>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rPr>
                      <m:t>,  </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𝑪</m:t>
                    </m:r>
                  </m:oMath>
                </a14:m>
                <a:r>
                  <a:rPr lang="en-US" altLang="zh-CN" sz="1800">
                    <a:solidFill>
                      <a:srgbClr val="FF0000"/>
                    </a:solidFill>
                    <a:latin typeface="Comic Sans MS" pitchFamily="66" charset="0"/>
                  </a:rPr>
                  <a:t>, Test A</a:t>
                </a:r>
                <a14:m>
                  <m:oMath xmlns:m="http://schemas.openxmlformats.org/officeDocument/2006/math">
                    <m:r>
                      <a:rPr lang="en-US" altLang="zh-CN" sz="1800" i="1" dirty="0">
                        <a:solidFill>
                          <a:srgbClr val="FF0000"/>
                        </a:solidFill>
                        <a:latin typeface="Cambria Math" panose="02040503050406030204" pitchFamily="18" charset="0"/>
                        <a:ea typeface="Cambria Math" panose="02040503050406030204" pitchFamily="18" charset="0"/>
                      </a:rPr>
                      <m:t>→</m:t>
                    </m:r>
                    <m:r>
                      <a:rPr lang="en-US" altLang="zh-CN" sz="1800" i="1" dirty="0">
                        <a:solidFill>
                          <a:srgbClr val="FF0000"/>
                        </a:solidFill>
                        <a:latin typeface="Cambria Math" panose="02040503050406030204" pitchFamily="18" charset="0"/>
                      </a:rPr>
                      <m:t>𝐶</m:t>
                    </m:r>
                  </m:oMath>
                </a14:m>
                <a:r>
                  <a:rPr lang="en-US" altLang="zh-CN" sz="1800" dirty="0">
                    <a:solidFill>
                      <a:srgbClr val="FF0000"/>
                    </a:solidFill>
                    <a:latin typeface="Comic Sans MS" pitchFamily="66" charset="0"/>
                  </a:rPr>
                  <a:t> ?</a:t>
                </a:r>
                <a:endParaRPr lang="en-US" altLang="zh-CN" sz="1800">
                  <a:solidFill>
                    <a:srgbClr val="FF0000"/>
                  </a:solidFill>
                  <a:latin typeface="Comic Sans MS" pitchFamily="66" charset="0"/>
                </a:endParaRPr>
              </a:p>
              <a:p>
                <a:pPr lvl="1"/>
                <a:r>
                  <a:rPr lang="en-US" altLang="zh-CN" sz="1800">
                    <a:solidFill>
                      <a:srgbClr val="FF0000"/>
                    </a:solidFill>
                    <a:latin typeface="Comic Sans MS" pitchFamily="66" charset="0"/>
                  </a:rPr>
                  <a:t>Dependency preserving</a:t>
                </a:r>
                <a:endParaRPr lang="en-US" altLang="zh-CN" sz="1800" b="1">
                  <a:solidFill>
                    <a:srgbClr val="1F07CF"/>
                  </a:solidFill>
                  <a:latin typeface="Comic Sans MS" pitchFamily="66" charset="0"/>
                </a:endParaRPr>
              </a:p>
              <a:p>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a:solidFill>
                              <a:schemeClr val="tx1"/>
                            </a:solidFill>
                            <a:latin typeface="Cambria Math" panose="02040503050406030204" pitchFamily="18" charset="0"/>
                          </a:rPr>
                          <m:t>𝟏</m:t>
                        </m:r>
                      </m:sub>
                    </m:sSub>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𝑨</m:t>
                    </m:r>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𝑩</m:t>
                    </m:r>
                    <m:r>
                      <a:rPr lang="en-US" altLang="zh-CN" sz="2000" b="1" i="1">
                        <a:solidFill>
                          <a:schemeClr val="tx1"/>
                        </a:solidFill>
                        <a:latin typeface="Cambria Math" panose="02040503050406030204" pitchFamily="18" charset="0"/>
                      </a:rPr>
                      <m:t>)</m:t>
                    </m:r>
                  </m:oMath>
                </a14:m>
                <a:r>
                  <a:rPr lang="en-US" altLang="zh-CN" sz="2000" b="1" dirty="0">
                    <a:solidFill>
                      <a:schemeClr val="tx1"/>
                    </a:solidFill>
                    <a:latin typeface="Comic Sans MS" pitchFamily="66" charset="0"/>
                  </a:rPr>
                  <a:t>, </a:t>
                </a:r>
                <a14:m>
                  <m:oMath xmlns:m="http://schemas.openxmlformats.org/officeDocument/2006/math">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a:solidFill>
                              <a:schemeClr val="tx1"/>
                            </a:solidFill>
                            <a:latin typeface="Cambria Math" panose="02040503050406030204" pitchFamily="18" charset="0"/>
                          </a:rPr>
                          <m:t>𝟐</m:t>
                        </m:r>
                      </m:sub>
                    </m:sSub>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𝑨</m:t>
                    </m:r>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𝑪</m:t>
                    </m:r>
                    <m:r>
                      <a:rPr lang="en-US" altLang="zh-CN" sz="2000" b="1" i="1">
                        <a:solidFill>
                          <a:schemeClr val="tx1"/>
                        </a:solidFill>
                        <a:latin typeface="Cambria Math" panose="02040503050406030204" pitchFamily="18" charset="0"/>
                      </a:rPr>
                      <m:t>)</m:t>
                    </m:r>
                  </m:oMath>
                </a14:m>
                <a:endParaRPr lang="en-US" altLang="zh-CN" sz="2000" b="1" dirty="0">
                  <a:solidFill>
                    <a:schemeClr val="tx1"/>
                  </a:solidFill>
                  <a:latin typeface="Comic Sans MS" pitchFamily="66" charset="0"/>
                </a:endParaRPr>
              </a:p>
              <a:p>
                <a:pPr lvl="1"/>
                <a:r>
                  <a:rPr lang="en-US" altLang="zh-CN" sz="1800" dirty="0">
                    <a:solidFill>
                      <a:srgbClr val="1B06BA"/>
                    </a:solidFill>
                    <a:latin typeface="Comic Sans MS" pitchFamily="66" charset="0"/>
                  </a:rPr>
                  <a:t>Lossless-join decomposition: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a:solidFill>
                              <a:srgbClr val="1B06BA"/>
                            </a:solidFill>
                            <a:latin typeface="Cambria Math" panose="02040503050406030204" pitchFamily="18" charset="0"/>
                          </a:rPr>
                          <m:t>𝟏</m:t>
                        </m:r>
                      </m:sub>
                    </m:sSub>
                    <m:r>
                      <a:rPr lang="en-US" altLang="zh-CN" sz="1800" b="1" i="1">
                        <a:solidFill>
                          <a:srgbClr val="1B06BA"/>
                        </a:solidFill>
                        <a:latin typeface="Cambria Math" panose="02040503050406030204" pitchFamily="18" charset="0"/>
                        <a:ea typeface="Cambria Math" panose="02040503050406030204" pitchFamily="18" charset="0"/>
                      </a:rPr>
                      <m:t>∩</m:t>
                    </m:r>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a:solidFill>
                              <a:srgbClr val="1B06BA"/>
                            </a:solidFill>
                            <a:latin typeface="Cambria Math" panose="02040503050406030204" pitchFamily="18" charset="0"/>
                          </a:rPr>
                          <m:t>𝟐</m:t>
                        </m:r>
                      </m:sub>
                    </m:sSub>
                    <m:r>
                      <a:rPr lang="en-US" altLang="zh-CN" sz="1800" b="1" i="1">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𝑨</m:t>
                    </m:r>
                    <m:r>
                      <a:rPr lang="en-US" altLang="zh-CN" sz="1800" b="1" i="1">
                        <a:solidFill>
                          <a:srgbClr val="1B06BA"/>
                        </a:solidFill>
                        <a:latin typeface="Cambria Math" panose="02040503050406030204" pitchFamily="18" charset="0"/>
                      </a:rPr>
                      <m:t>}</m:t>
                    </m:r>
                  </m:oMath>
                </a14:m>
                <a:r>
                  <a:rPr lang="en-US" altLang="zh-CN" sz="1800" b="1" dirty="0">
                    <a:solidFill>
                      <a:srgbClr val="1B06BA"/>
                    </a:solidFill>
                    <a:latin typeface="Comic Sans MS" pitchFamily="66" charset="0"/>
                  </a:rPr>
                  <a:t> and </a:t>
                </a:r>
                <a14:m>
                  <m:oMath xmlns:m="http://schemas.openxmlformats.org/officeDocument/2006/math">
                    <m:r>
                      <a:rPr lang="en-US" altLang="zh-CN" sz="1800" b="1" i="1" dirty="0" smtClean="0">
                        <a:solidFill>
                          <a:srgbClr val="1B06BA"/>
                        </a:solidFill>
                        <a:latin typeface="Cambria Math" panose="02040503050406030204" pitchFamily="18" charset="0"/>
                      </a:rPr>
                      <m:t>𝑨</m:t>
                    </m:r>
                    <m:r>
                      <a:rPr lang="en-US" altLang="zh-CN" sz="1800" b="1" i="1" dirty="0">
                        <a:solidFill>
                          <a:srgbClr val="1B06BA"/>
                        </a:solidFill>
                        <a:latin typeface="Cambria Math" panose="02040503050406030204" pitchFamily="18" charset="0"/>
                        <a:ea typeface="Cambria Math" panose="02040503050406030204" pitchFamily="18" charset="0"/>
                      </a:rPr>
                      <m:t>→</m:t>
                    </m:r>
                    <m:r>
                      <a:rPr lang="en-US" altLang="zh-CN" sz="1800" b="1" i="1" dirty="0" smtClean="0">
                        <a:solidFill>
                          <a:srgbClr val="1B06BA"/>
                        </a:solidFill>
                        <a:latin typeface="Cambria Math" panose="02040503050406030204" pitchFamily="18" charset="0"/>
                        <a:ea typeface="Cambria Math" panose="02040503050406030204" pitchFamily="18" charset="0"/>
                      </a:rPr>
                      <m:t>𝑩</m:t>
                    </m:r>
                  </m:oMath>
                </a14:m>
                <a:endParaRPr lang="en-US" altLang="zh-CN" sz="1800" b="1" dirty="0">
                  <a:solidFill>
                    <a:srgbClr val="1B06BA"/>
                  </a:solidFill>
                  <a:latin typeface="Comic Sans MS" pitchFamily="66" charset="0"/>
                </a:endParaRPr>
              </a:p>
              <a:p>
                <a:pPr lvl="1"/>
                <a14:m>
                  <m:oMath xmlns:m="http://schemas.openxmlformats.org/officeDocument/2006/math">
                    <m:r>
                      <a:rPr lang="en-US" altLang="zh-CN" sz="1800" b="1" i="1" dirty="0">
                        <a:solidFill>
                          <a:srgbClr val="1F07CF"/>
                        </a:solidFill>
                        <a:latin typeface="Cambria Math" panose="02040503050406030204" pitchFamily="18" charset="0"/>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rPr>
                      <m:t>,  </m:t>
                    </m:r>
                    <m:r>
                      <a:rPr lang="en-US" altLang="zh-CN" sz="1800" b="1" i="1" dirty="0" smtClean="0">
                        <a:solidFill>
                          <a:srgbClr val="1F07CF"/>
                        </a:solidFill>
                        <a:latin typeface="Cambria Math"/>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𝑪</m:t>
                    </m:r>
                  </m:oMath>
                </a14:m>
                <a:r>
                  <a:rPr lang="en-US" altLang="zh-CN" sz="1800">
                    <a:solidFill>
                      <a:srgbClr val="FF0000"/>
                    </a:solidFill>
                    <a:latin typeface="Comic Sans MS" pitchFamily="66" charset="0"/>
                  </a:rPr>
                  <a:t>, </a:t>
                </a:r>
                <a:r>
                  <a:rPr lang="en-US" altLang="zh-CN" sz="1800" b="1" dirty="0">
                    <a:solidFill>
                      <a:srgbClr val="FF0000"/>
                    </a:solidFill>
                    <a:latin typeface="Comic Sans MS" pitchFamily="66" charset="0"/>
                  </a:rPr>
                  <a:t>check </a:t>
                </a:r>
                <a14:m>
                  <m:oMath xmlns:m="http://schemas.openxmlformats.org/officeDocument/2006/math">
                    <m:r>
                      <a:rPr lang="en-US" altLang="zh-CN" sz="1800" b="1" i="1" dirty="0">
                        <a:solidFill>
                          <a:srgbClr val="FF0000"/>
                        </a:solidFill>
                        <a:latin typeface="Cambria Math" panose="02040503050406030204" pitchFamily="18" charset="0"/>
                      </a:rPr>
                      <m:t>𝑩</m:t>
                    </m:r>
                    <m:r>
                      <a:rPr lang="en-US" altLang="zh-CN" sz="1800" b="1" i="1" dirty="0">
                        <a:solidFill>
                          <a:srgbClr val="FF0000"/>
                        </a:solidFill>
                        <a:latin typeface="Cambria Math" panose="02040503050406030204" pitchFamily="18" charset="0"/>
                        <a:ea typeface="Cambria Math" panose="02040503050406030204" pitchFamily="18" charset="0"/>
                      </a:rPr>
                      <m:t>→</m:t>
                    </m:r>
                    <m:r>
                      <a:rPr lang="en-US" altLang="zh-CN" sz="1800" b="1" i="1" dirty="0">
                        <a:solidFill>
                          <a:srgbClr val="FF0000"/>
                        </a:solidFill>
                        <a:latin typeface="Cambria Math" panose="02040503050406030204" pitchFamily="18" charset="0"/>
                      </a:rPr>
                      <m:t>𝑪</m:t>
                    </m:r>
                    <m:r>
                      <a:rPr lang="en-US" altLang="zh-CN" sz="1800" b="1" i="1" dirty="0">
                        <a:solidFill>
                          <a:srgbClr val="FF0000"/>
                        </a:solidFill>
                        <a:latin typeface="Cambria Math" panose="02040503050406030204" pitchFamily="18" charset="0"/>
                      </a:rPr>
                      <m:t> </m:t>
                    </m:r>
                  </m:oMath>
                </a14:m>
                <a:endParaRPr lang="en-US" altLang="zh-CN" sz="1800">
                  <a:solidFill>
                    <a:srgbClr val="FF0000"/>
                  </a:solidFill>
                  <a:latin typeface="Comic Sans MS" pitchFamily="66" charset="0"/>
                </a:endParaRPr>
              </a:p>
              <a:p>
                <a:pPr lvl="1"/>
                <a:r>
                  <a:rPr lang="en-US" altLang="zh-CN" sz="1800">
                    <a:solidFill>
                      <a:srgbClr val="FF0000"/>
                    </a:solidFill>
                    <a:latin typeface="Comic Sans MS" pitchFamily="66" charset="0"/>
                  </a:rPr>
                  <a:t>Not </a:t>
                </a:r>
                <a:r>
                  <a:rPr lang="en-US" altLang="zh-CN" sz="1800" dirty="0">
                    <a:solidFill>
                      <a:srgbClr val="FF0000"/>
                    </a:solidFill>
                    <a:latin typeface="Comic Sans MS" pitchFamily="66" charset="0"/>
                  </a:rPr>
                  <a:t>dependency preserving </a:t>
                </a:r>
                <a:br>
                  <a:rPr lang="en-US" altLang="zh-CN" sz="1800" dirty="0">
                    <a:solidFill>
                      <a:srgbClr val="FF0000"/>
                    </a:solidFill>
                    <a:latin typeface="Comic Sans MS" pitchFamily="66" charset="0"/>
                  </a:rPr>
                </a:br>
                <a:r>
                  <a:rPr lang="en-US" altLang="zh-CN" sz="1800" dirty="0">
                    <a:latin typeface="Comic Sans MS" pitchFamily="66" charset="0"/>
                  </a:rPr>
                  <a:t>(cannot </a:t>
                </a:r>
                <a:r>
                  <a:rPr lang="en-US" altLang="zh-CN" sz="1800" b="1" dirty="0">
                    <a:solidFill>
                      <a:srgbClr val="FF0000"/>
                    </a:solidFill>
                    <a:latin typeface="Comic Sans MS" pitchFamily="66" charset="0"/>
                  </a:rPr>
                  <a:t>check </a:t>
                </a:r>
                <a14:m>
                  <m:oMath xmlns:m="http://schemas.openxmlformats.org/officeDocument/2006/math">
                    <m:r>
                      <a:rPr lang="en-US" altLang="zh-CN" sz="1800" b="1" i="1" dirty="0">
                        <a:solidFill>
                          <a:srgbClr val="FF0000"/>
                        </a:solidFill>
                        <a:latin typeface="Cambria Math" panose="02040503050406030204" pitchFamily="18" charset="0"/>
                      </a:rPr>
                      <m:t>𝑩</m:t>
                    </m:r>
                    <m:r>
                      <a:rPr lang="en-US" altLang="zh-CN" sz="1800" b="1" i="1" dirty="0">
                        <a:solidFill>
                          <a:srgbClr val="FF0000"/>
                        </a:solidFill>
                        <a:latin typeface="Cambria Math" panose="02040503050406030204" pitchFamily="18" charset="0"/>
                        <a:ea typeface="Cambria Math" panose="02040503050406030204" pitchFamily="18" charset="0"/>
                      </a:rPr>
                      <m:t>→</m:t>
                    </m:r>
                    <m:r>
                      <a:rPr lang="en-US" altLang="zh-CN" sz="1800" b="1" i="1" dirty="0">
                        <a:solidFill>
                          <a:srgbClr val="FF0000"/>
                        </a:solidFill>
                        <a:latin typeface="Cambria Math" panose="02040503050406030204" pitchFamily="18" charset="0"/>
                      </a:rPr>
                      <m:t>𝑪</m:t>
                    </m:r>
                    <m:r>
                      <a:rPr lang="en-US" altLang="zh-CN" sz="1800" b="1" i="1" dirty="0">
                        <a:solidFill>
                          <a:srgbClr val="FF0000"/>
                        </a:solidFill>
                        <a:latin typeface="Cambria Math" panose="02040503050406030204" pitchFamily="18" charset="0"/>
                      </a:rPr>
                      <m:t> </m:t>
                    </m:r>
                  </m:oMath>
                </a14:m>
                <a:r>
                  <a:rPr lang="en-US" altLang="zh-CN" sz="1800" dirty="0">
                    <a:latin typeface="Comic Sans MS" pitchFamily="66" charset="0"/>
                  </a:rPr>
                  <a:t>without computing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𝟐</m:t>
                        </m:r>
                      </m:sub>
                    </m:sSub>
                  </m:oMath>
                </a14:m>
                <a:r>
                  <a:rPr lang="en-US" altLang="zh-CN" sz="1800" dirty="0">
                    <a:latin typeface="Comic Sans MS" pitchFamily="66" charset="0"/>
                  </a:rPr>
                  <a:t>)</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9EE6430-3EED-4281-8166-AC9BFE7C9469}"/>
                  </a:ext>
                </a:extLst>
              </p:cNvPr>
              <p:cNvSpPr>
                <a:spLocks noGrp="1" noRot="1" noChangeAspect="1" noMove="1" noResize="1" noEditPoints="1" noAdjustHandles="1" noChangeArrowheads="1" noChangeShapeType="1" noTextEdit="1"/>
              </p:cNvSpPr>
              <p:nvPr>
                <p:ph idx="1"/>
              </p:nvPr>
            </p:nvSpPr>
            <p:spPr>
              <a:blipFill rotWithShape="1">
                <a:blip r:embed="rId2"/>
                <a:stretch>
                  <a:fillRect l="-640" t="-801" b="-1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838422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4021094"/>
          </a:xfrm>
        </p:spPr>
        <p:txBody>
          <a:bodyPr/>
          <a:lstStyle/>
          <a:p>
            <a:pPr>
              <a:spcBef>
                <a:spcPts val="400"/>
              </a:spcBef>
            </a:pPr>
            <a:r>
              <a:rPr lang="en-US" altLang="zh-CN" sz="2000" dirty="0">
                <a:latin typeface="Comic Sans MS" pitchFamily="66" charset="0"/>
              </a:rPr>
              <a:t>Features of Good Relational Designs</a:t>
            </a:r>
          </a:p>
          <a:p>
            <a:pPr>
              <a:spcBef>
                <a:spcPts val="400"/>
              </a:spcBef>
            </a:pPr>
            <a:r>
              <a:rPr lang="en-US" altLang="zh-CN" sz="2000" dirty="0">
                <a:latin typeface="Comic Sans MS" pitchFamily="66" charset="0"/>
              </a:rPr>
              <a:t>Functional Dependencies</a:t>
            </a:r>
          </a:p>
          <a:p>
            <a:pPr lvl="1">
              <a:spcBef>
                <a:spcPts val="400"/>
              </a:spcBef>
            </a:pPr>
            <a:r>
              <a:rPr lang="en-US" altLang="zh-CN" dirty="0">
                <a:latin typeface="Comic Sans MS" pitchFamily="66" charset="0"/>
              </a:rPr>
              <a:t>Decomposition using Functional Dependencies</a:t>
            </a:r>
          </a:p>
          <a:p>
            <a:pPr lvl="1">
              <a:spcBef>
                <a:spcPts val="400"/>
              </a:spcBef>
            </a:pPr>
            <a:r>
              <a:rPr lang="en-US" altLang="zh-CN" dirty="0">
                <a:latin typeface="Comic Sans MS" pitchFamily="66" charset="0"/>
              </a:rPr>
              <a:t>Closure of Functional Dependencies</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Normalization </a:t>
            </a:r>
            <a:r>
              <a:rPr lang="en-US" altLang="zh-CN" sz="2000" b="1" dirty="0">
                <a:solidFill>
                  <a:srgbClr val="FF0000"/>
                </a:solidFill>
                <a:latin typeface="Comic Sans MS" pitchFamily="66" charset="0"/>
              </a:rPr>
              <a:t>&amp; Normal Forms (</a:t>
            </a:r>
            <a:r>
              <a:rPr lang="zh-CN" altLang="en-US" sz="2000" b="1" dirty="0">
                <a:solidFill>
                  <a:srgbClr val="FF0000"/>
                </a:solidFill>
                <a:latin typeface="Comic Sans MS" pitchFamily="66" charset="0"/>
              </a:rPr>
              <a:t>范式</a:t>
            </a:r>
            <a:r>
              <a:rPr lang="en-US" altLang="zh-CN" sz="2000" b="1" dirty="0">
                <a:solidFill>
                  <a:srgbClr val="FF0000"/>
                </a:solidFill>
                <a:latin typeface="Comic Sans MS" pitchFamily="66" charset="0"/>
              </a:rPr>
              <a:t>)</a:t>
            </a:r>
          </a:p>
          <a:p>
            <a:pPr>
              <a:spcBef>
                <a:spcPts val="400"/>
              </a:spcBef>
            </a:pPr>
            <a:r>
              <a:rPr lang="en-US" altLang="zh-CN" sz="2000" dirty="0">
                <a:latin typeface="Comic Sans MS" pitchFamily="66" charset="0"/>
              </a:rPr>
              <a:t>Multivalued Dependencies</a:t>
            </a:r>
            <a:r>
              <a:rPr lang="zh-CN" altLang="en-US" sz="2000" dirty="0">
                <a:latin typeface="Comic Sans MS" pitchFamily="66" charset="0"/>
              </a:rPr>
              <a:t>*</a:t>
            </a:r>
            <a:endParaRPr lang="en-US" altLang="zh-CN" sz="2000" dirty="0">
              <a:latin typeface="Comic Sans MS" pitchFamily="66" charset="0"/>
            </a:endParaRPr>
          </a:p>
          <a:p>
            <a:pPr>
              <a:spcBef>
                <a:spcPts val="400"/>
              </a:spcBef>
            </a:pPr>
            <a:r>
              <a:rPr lang="en-US" altLang="zh-CN" sz="2000" dirty="0">
                <a:latin typeface="Comic Sans MS" pitchFamily="66" charset="0"/>
              </a:rPr>
              <a:t>Database Design Process</a:t>
            </a:r>
          </a:p>
        </p:txBody>
      </p:sp>
    </p:spTree>
    <p:extLst>
      <p:ext uri="{BB962C8B-B14F-4D97-AF65-F5344CB8AC3E}">
        <p14:creationId xmlns:p14="http://schemas.microsoft.com/office/powerpoint/2010/main" val="42490516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AEAA5-7EAA-4BB8-9806-CA38308E6526}"/>
              </a:ext>
            </a:extLst>
          </p:cNvPr>
          <p:cNvSpPr>
            <a:spLocks noGrp="1"/>
          </p:cNvSpPr>
          <p:nvPr>
            <p:ph type="title"/>
          </p:nvPr>
        </p:nvSpPr>
        <p:spPr/>
        <p:txBody>
          <a:bodyPr/>
          <a:lstStyle/>
          <a:p>
            <a:pPr algn="ctr"/>
            <a:r>
              <a:rPr lang="en-US" altLang="zh-CN" dirty="0">
                <a:latin typeface="Comic Sans MS" pitchFamily="66" charset="0"/>
              </a:rPr>
              <a:t>Data Normalization (</a:t>
            </a:r>
            <a:r>
              <a:rPr lang="zh-CN" altLang="en-US" dirty="0">
                <a:latin typeface="Comic Sans MS" pitchFamily="66" charset="0"/>
              </a:rPr>
              <a:t>规范化</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1FAAB93-C68B-4A4C-9165-0FCFCAF833E5}"/>
              </a:ext>
            </a:extLst>
          </p:cNvPr>
          <p:cNvSpPr>
            <a:spLocks noGrp="1"/>
          </p:cNvSpPr>
          <p:nvPr>
            <p:ph idx="1"/>
          </p:nvPr>
        </p:nvSpPr>
        <p:spPr>
          <a:xfrm>
            <a:off x="251520" y="789553"/>
            <a:ext cx="8496944" cy="3805070"/>
          </a:xfrm>
        </p:spPr>
        <p:txBody>
          <a:bodyPr/>
          <a:lstStyle/>
          <a:p>
            <a:pPr>
              <a:lnSpc>
                <a:spcPct val="120000"/>
              </a:lnSpc>
            </a:pPr>
            <a:r>
              <a:rPr lang="en-US" altLang="zh-CN" sz="2000" dirty="0">
                <a:latin typeface="Comic Sans MS" pitchFamily="66" charset="0"/>
              </a:rPr>
              <a:t>The process of decomposing relations with anomalies to produce </a:t>
            </a:r>
            <a:r>
              <a:rPr lang="en-US" altLang="zh-CN" sz="2000" dirty="0">
                <a:solidFill>
                  <a:srgbClr val="FF0000"/>
                </a:solidFill>
                <a:latin typeface="Comic Sans MS" pitchFamily="66" charset="0"/>
              </a:rPr>
              <a:t>smaller</a:t>
            </a:r>
            <a:r>
              <a:rPr lang="en-US" altLang="zh-CN" sz="2000" dirty="0">
                <a:latin typeface="Comic Sans MS" pitchFamily="66" charset="0"/>
              </a:rPr>
              <a:t> and </a:t>
            </a:r>
            <a:r>
              <a:rPr lang="en-US" altLang="zh-CN" sz="2000" dirty="0">
                <a:solidFill>
                  <a:srgbClr val="FF0000"/>
                </a:solidFill>
                <a:latin typeface="Comic Sans MS" pitchFamily="66" charset="0"/>
              </a:rPr>
              <a:t>well-structured</a:t>
            </a:r>
            <a:r>
              <a:rPr lang="en-US" altLang="zh-CN" sz="2000" dirty="0">
                <a:latin typeface="Comic Sans MS" pitchFamily="66" charset="0"/>
              </a:rPr>
              <a:t> relations</a:t>
            </a:r>
          </a:p>
          <a:p>
            <a:pPr>
              <a:lnSpc>
                <a:spcPct val="120000"/>
              </a:lnSpc>
            </a:pPr>
            <a:r>
              <a:rPr lang="en-US" altLang="zh-CN" sz="2000" dirty="0">
                <a:latin typeface="Comic Sans MS" pitchFamily="66" charset="0"/>
              </a:rPr>
              <a:t>To validate and improve a logical design so that it </a:t>
            </a:r>
            <a:r>
              <a:rPr lang="en-US" altLang="zh-CN" sz="2000" dirty="0">
                <a:solidFill>
                  <a:srgbClr val="1F07CF"/>
                </a:solidFill>
                <a:latin typeface="Comic Sans MS" pitchFamily="66" charset="0"/>
              </a:rPr>
              <a:t>satisfies certain constraints </a:t>
            </a:r>
            <a:r>
              <a:rPr lang="en-US" altLang="zh-CN" sz="2000" dirty="0">
                <a:latin typeface="Comic Sans MS" pitchFamily="66" charset="0"/>
              </a:rPr>
              <a:t>that </a:t>
            </a:r>
            <a:r>
              <a:rPr lang="en-US" altLang="zh-CN" sz="2000" dirty="0">
                <a:solidFill>
                  <a:srgbClr val="1F07CF"/>
                </a:solidFill>
                <a:latin typeface="Comic Sans MS" pitchFamily="66" charset="0"/>
              </a:rPr>
              <a:t>avoid unnecessary duplication of data</a:t>
            </a:r>
          </a:p>
          <a:p>
            <a:pPr>
              <a:lnSpc>
                <a:spcPct val="120000"/>
              </a:lnSpc>
            </a:pPr>
            <a:r>
              <a:rPr lang="en-US" altLang="zh-CN" sz="2000" dirty="0">
                <a:latin typeface="Comic Sans MS" pitchFamily="66" charset="0"/>
              </a:rPr>
              <a:t>The problems of having duplication of data</a:t>
            </a:r>
          </a:p>
          <a:p>
            <a:pPr lvl="1">
              <a:lnSpc>
                <a:spcPct val="120000"/>
              </a:lnSpc>
            </a:pPr>
            <a:r>
              <a:rPr lang="en-US" altLang="zh-CN" dirty="0">
                <a:latin typeface="Comic Sans MS" pitchFamily="66" charset="0"/>
              </a:rPr>
              <a:t>Waste of space</a:t>
            </a:r>
          </a:p>
          <a:p>
            <a:pPr lvl="1">
              <a:lnSpc>
                <a:spcPct val="120000"/>
              </a:lnSpc>
            </a:pPr>
            <a:r>
              <a:rPr lang="en-US" altLang="zh-CN" dirty="0">
                <a:latin typeface="Comic Sans MS" pitchFamily="66" charset="0"/>
              </a:rPr>
              <a:t>Difficulty in </a:t>
            </a:r>
            <a:r>
              <a:rPr lang="en-US" altLang="zh-CN" b="1" dirty="0">
                <a:solidFill>
                  <a:srgbClr val="FF0000"/>
                </a:solidFill>
                <a:latin typeface="Comic Sans MS" pitchFamily="66" charset="0"/>
              </a:rPr>
              <a:t>consistency control</a:t>
            </a:r>
          </a:p>
          <a:p>
            <a:pPr>
              <a:lnSpc>
                <a:spcPct val="120000"/>
              </a:lnSpc>
            </a:pPr>
            <a:endParaRPr lang="zh-CN" altLang="en-US" sz="2000" dirty="0">
              <a:latin typeface="Comic Sans MS" pitchFamily="66" charset="0"/>
            </a:endParaRPr>
          </a:p>
        </p:txBody>
      </p:sp>
    </p:spTree>
    <p:extLst>
      <p:ext uri="{BB962C8B-B14F-4D97-AF65-F5344CB8AC3E}">
        <p14:creationId xmlns:p14="http://schemas.microsoft.com/office/powerpoint/2010/main" val="30050569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1132E-E8B9-4736-998D-73C93BEBDA85}"/>
              </a:ext>
            </a:extLst>
          </p:cNvPr>
          <p:cNvSpPr>
            <a:spLocks noGrp="1"/>
          </p:cNvSpPr>
          <p:nvPr>
            <p:ph type="title"/>
          </p:nvPr>
        </p:nvSpPr>
        <p:spPr/>
        <p:txBody>
          <a:bodyPr/>
          <a:lstStyle/>
          <a:p>
            <a:pPr algn="ctr"/>
            <a:r>
              <a:rPr lang="en-US" altLang="zh-CN" dirty="0">
                <a:latin typeface="Comic Sans MS" pitchFamily="66" charset="0"/>
              </a:rPr>
              <a:t>Well-structured Relations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FCF65436-19B0-4E2C-8A9F-7FBCA5ED5E7B}"/>
              </a:ext>
            </a:extLst>
          </p:cNvPr>
          <p:cNvSpPr>
            <a:spLocks noGrp="1"/>
          </p:cNvSpPr>
          <p:nvPr>
            <p:ph idx="1"/>
          </p:nvPr>
        </p:nvSpPr>
        <p:spPr>
          <a:xfrm>
            <a:off x="179512" y="699542"/>
            <a:ext cx="8784976" cy="3805070"/>
          </a:xfrm>
        </p:spPr>
        <p:txBody>
          <a:bodyPr/>
          <a:lstStyle/>
          <a:p>
            <a:r>
              <a:rPr lang="en-US" altLang="zh-CN" sz="2000" dirty="0">
                <a:latin typeface="Comic Sans MS" pitchFamily="66" charset="0"/>
              </a:rPr>
              <a:t>A relation that </a:t>
            </a:r>
            <a:r>
              <a:rPr lang="en-US" altLang="zh-CN" sz="2000" dirty="0">
                <a:solidFill>
                  <a:srgbClr val="1F07CF"/>
                </a:solidFill>
                <a:latin typeface="Comic Sans MS" pitchFamily="66" charset="0"/>
              </a:rPr>
              <a:t>contains minimal data redundancy</a:t>
            </a:r>
            <a:r>
              <a:rPr lang="en-US" altLang="zh-CN" sz="2000" dirty="0">
                <a:latin typeface="Comic Sans MS" pitchFamily="66" charset="0"/>
              </a:rPr>
              <a:t> and </a:t>
            </a:r>
            <a:r>
              <a:rPr lang="en-US" altLang="zh-CN" sz="2000" dirty="0">
                <a:solidFill>
                  <a:srgbClr val="1F07CF"/>
                </a:solidFill>
                <a:latin typeface="Comic Sans MS" pitchFamily="66" charset="0"/>
              </a:rPr>
              <a:t>allows users to insert, delete, and update rows without causing data inconsistencies</a:t>
            </a:r>
          </a:p>
          <a:p>
            <a:r>
              <a:rPr lang="en-US" altLang="zh-CN" sz="2000" dirty="0">
                <a:solidFill>
                  <a:srgbClr val="FF0000"/>
                </a:solidFill>
                <a:latin typeface="Comic Sans MS" pitchFamily="66" charset="0"/>
              </a:rPr>
              <a:t>Goal</a:t>
            </a:r>
            <a:r>
              <a:rPr lang="en-US" altLang="zh-CN" sz="2000" dirty="0">
                <a:latin typeface="Comic Sans MS" pitchFamily="66" charset="0"/>
              </a:rPr>
              <a:t> is to </a:t>
            </a:r>
            <a:r>
              <a:rPr lang="en-US" altLang="zh-CN" sz="2000" dirty="0">
                <a:solidFill>
                  <a:srgbClr val="FF0000"/>
                </a:solidFill>
                <a:latin typeface="Comic Sans MS" pitchFamily="66" charset="0"/>
              </a:rPr>
              <a:t>avoid anomalies</a:t>
            </a:r>
          </a:p>
          <a:p>
            <a:pPr lvl="1"/>
            <a:r>
              <a:rPr lang="en-US" altLang="zh-CN" sz="1800" b="1" dirty="0">
                <a:solidFill>
                  <a:srgbClr val="FF0000"/>
                </a:solidFill>
                <a:latin typeface="Comic Sans MS" pitchFamily="66" charset="0"/>
              </a:rPr>
              <a:t>Insertion Anomaly </a:t>
            </a:r>
            <a:r>
              <a:rPr lang="en-US" altLang="zh-CN" sz="1800" dirty="0">
                <a:latin typeface="Comic Sans MS" pitchFamily="66" charset="0"/>
              </a:rPr>
              <a:t>– adding new rows forces user to create duplicate data</a:t>
            </a:r>
          </a:p>
          <a:p>
            <a:pPr lvl="1"/>
            <a:r>
              <a:rPr lang="en-US" altLang="zh-CN" sz="1800" b="1" dirty="0">
                <a:solidFill>
                  <a:srgbClr val="FF0000"/>
                </a:solidFill>
                <a:latin typeface="Comic Sans MS" pitchFamily="66" charset="0"/>
              </a:rPr>
              <a:t>Deletion Anomaly </a:t>
            </a:r>
            <a:r>
              <a:rPr lang="en-US" altLang="zh-CN" sz="1800" dirty="0">
                <a:latin typeface="Comic Sans MS" pitchFamily="66" charset="0"/>
              </a:rPr>
              <a:t>– deleting rows may cause a loss of data that would be needed for other future rows</a:t>
            </a:r>
          </a:p>
          <a:p>
            <a:pPr lvl="1"/>
            <a:r>
              <a:rPr lang="en-US" altLang="zh-CN" sz="1800" b="1" dirty="0">
                <a:solidFill>
                  <a:srgbClr val="FF0000"/>
                </a:solidFill>
                <a:latin typeface="Comic Sans MS" pitchFamily="66" charset="0"/>
              </a:rPr>
              <a:t>Modification Anomaly </a:t>
            </a:r>
            <a:r>
              <a:rPr lang="en-US" altLang="zh-CN" sz="1800" dirty="0">
                <a:latin typeface="Comic Sans MS" pitchFamily="66" charset="0"/>
              </a:rPr>
              <a:t>– changing data in a row forces changes to other rows because of duplication</a:t>
            </a:r>
          </a:p>
          <a:p>
            <a:endParaRPr lang="zh-CN" altLang="en-US" sz="2000" dirty="0">
              <a:latin typeface="Comic Sans MS" pitchFamily="66" charset="0"/>
            </a:endParaRPr>
          </a:p>
        </p:txBody>
      </p:sp>
      <p:sp>
        <p:nvSpPr>
          <p:cNvPr id="4" name="Text Box 4">
            <a:extLst>
              <a:ext uri="{FF2B5EF4-FFF2-40B4-BE49-F238E27FC236}">
                <a16:creationId xmlns:a16="http://schemas.microsoft.com/office/drawing/2014/main" id="{4C5035C5-15D4-48E8-9935-52B000D5FEB1}"/>
              </a:ext>
            </a:extLst>
          </p:cNvPr>
          <p:cNvSpPr txBox="1">
            <a:spLocks noChangeArrowheads="1"/>
          </p:cNvSpPr>
          <p:nvPr/>
        </p:nvSpPr>
        <p:spPr bwMode="auto">
          <a:xfrm>
            <a:off x="1187624" y="3809037"/>
            <a:ext cx="6192688" cy="64633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800" b="1" dirty="0">
                <a:solidFill>
                  <a:srgbClr val="000000"/>
                </a:solidFill>
                <a:ea typeface="宋体" panose="02010600030101010101" pitchFamily="2" charset="-122"/>
              </a:rPr>
              <a:t>General rule of thumb: a table should </a:t>
            </a:r>
            <a:r>
              <a:rPr kumimoji="0" lang="en-US" altLang="zh-CN" sz="1800" b="1" dirty="0">
                <a:solidFill>
                  <a:srgbClr val="FF0000"/>
                </a:solidFill>
                <a:ea typeface="宋体" panose="02010600030101010101" pitchFamily="2" charset="-122"/>
              </a:rPr>
              <a:t>not</a:t>
            </a:r>
            <a:r>
              <a:rPr kumimoji="0" lang="en-US" altLang="zh-CN" sz="1800" b="1" dirty="0">
                <a:solidFill>
                  <a:srgbClr val="000000"/>
                </a:solidFill>
                <a:ea typeface="宋体" panose="02010600030101010101" pitchFamily="2" charset="-122"/>
              </a:rPr>
              <a:t> pertain to more than one entity type</a:t>
            </a:r>
          </a:p>
        </p:txBody>
      </p:sp>
    </p:spTree>
    <p:extLst>
      <p:ext uri="{BB962C8B-B14F-4D97-AF65-F5344CB8AC3E}">
        <p14:creationId xmlns:p14="http://schemas.microsoft.com/office/powerpoint/2010/main" val="26971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06_22">
            <a:extLst>
              <a:ext uri="{FF2B5EF4-FFF2-40B4-BE49-F238E27FC236}">
                <a16:creationId xmlns:a16="http://schemas.microsoft.com/office/drawing/2014/main" id="{ACDA4727-8EA6-4F5F-80FC-5D6F4BBAF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95486"/>
            <a:ext cx="4464496"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a:extLst>
              <a:ext uri="{FF2B5EF4-FFF2-40B4-BE49-F238E27FC236}">
                <a16:creationId xmlns:a16="http://schemas.microsoft.com/office/drawing/2014/main" id="{1C282E53-4F0F-4B3A-80B2-C12C5C8C1AFC}"/>
              </a:ext>
            </a:extLst>
          </p:cNvPr>
          <p:cNvSpPr txBox="1">
            <a:spLocks noChangeArrowheads="1"/>
          </p:cNvSpPr>
          <p:nvPr/>
        </p:nvSpPr>
        <p:spPr bwMode="auto">
          <a:xfrm>
            <a:off x="899592" y="2320684"/>
            <a:ext cx="18978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2000" b="1" dirty="0">
                <a:solidFill>
                  <a:srgbClr val="FF0000"/>
                </a:solidFill>
                <a:ea typeface="宋体" panose="02010600030101010101" pitchFamily="2" charset="-122"/>
              </a:rPr>
              <a:t>Steps in Normalization</a:t>
            </a:r>
          </a:p>
        </p:txBody>
      </p:sp>
    </p:spTree>
    <p:extLst>
      <p:ext uri="{BB962C8B-B14F-4D97-AF65-F5344CB8AC3E}">
        <p14:creationId xmlns:p14="http://schemas.microsoft.com/office/powerpoint/2010/main" val="41450101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638888"/>
            <a:ext cx="8568952" cy="3805070"/>
          </a:xfrm>
        </p:spPr>
        <p:txBody>
          <a:bodyPr/>
          <a:lstStyle/>
          <a:p>
            <a:pPr marL="0" indent="0">
              <a:spcBef>
                <a:spcPts val="400"/>
              </a:spcBef>
              <a:buNone/>
            </a:pPr>
            <a:r>
              <a:rPr lang="zh-CN" altLang="en-US" sz="2000" b="1">
                <a:solidFill>
                  <a:srgbClr val="FF0000"/>
                </a:solidFill>
                <a:latin typeface="Comic Sans MS" pitchFamily="66" charset="0"/>
                <a:ea typeface="华文中宋" pitchFamily="2" charset="-122"/>
                <a:sym typeface="Wingdings" pitchFamily="2" charset="2"/>
              </a:rPr>
              <a:t> </a:t>
            </a:r>
            <a:r>
              <a:rPr lang="en-US" altLang="zh-CN" sz="2000" b="1">
                <a:solidFill>
                  <a:srgbClr val="FF0000"/>
                </a:solidFill>
                <a:latin typeface="Comic Sans MS" pitchFamily="66" charset="0"/>
              </a:rPr>
              <a:t>Features </a:t>
            </a:r>
            <a:r>
              <a:rPr lang="en-US" altLang="zh-CN" sz="2000" b="1" dirty="0">
                <a:solidFill>
                  <a:srgbClr val="FF0000"/>
                </a:solidFill>
                <a:latin typeface="Comic Sans MS" pitchFamily="66" charset="0"/>
              </a:rPr>
              <a:t>of Good Relational Designs</a:t>
            </a:r>
          </a:p>
          <a:p>
            <a:pPr>
              <a:spcBef>
                <a:spcPts val="400"/>
              </a:spcBef>
            </a:pPr>
            <a:r>
              <a:rPr lang="en-US" altLang="zh-CN" sz="2000" b="1" dirty="0">
                <a:latin typeface="Comic Sans MS" pitchFamily="66" charset="0"/>
              </a:rPr>
              <a:t>Functional Dependency/</a:t>
            </a:r>
            <a:r>
              <a:rPr lang="zh-CN" altLang="en-US" sz="2000" b="1" dirty="0">
                <a:latin typeface="Comic Sans MS" pitchFamily="66" charset="0"/>
              </a:rPr>
              <a:t>函数依赖</a:t>
            </a:r>
            <a:endParaRPr lang="en-US" altLang="zh-CN" sz="2000" b="1" dirty="0">
              <a:latin typeface="Comic Sans MS" pitchFamily="66" charset="0"/>
            </a:endParaRPr>
          </a:p>
          <a:p>
            <a:pPr lvl="1">
              <a:spcBef>
                <a:spcPts val="400"/>
              </a:spcBef>
            </a:pPr>
            <a:r>
              <a:rPr lang="en-US" altLang="zh-CN" dirty="0">
                <a:latin typeface="Comic Sans MS" pitchFamily="66" charset="0"/>
              </a:rPr>
              <a:t>Decomposition using functional dependency</a:t>
            </a:r>
          </a:p>
          <a:p>
            <a:pPr lvl="1">
              <a:spcBef>
                <a:spcPts val="400"/>
              </a:spcBef>
            </a:pPr>
            <a:r>
              <a:rPr lang="en-US" altLang="zh-CN" dirty="0">
                <a:latin typeface="Comic Sans MS" pitchFamily="66" charset="0"/>
              </a:rPr>
              <a:t>Closure of functional dependency</a:t>
            </a:r>
          </a:p>
          <a:p>
            <a:pPr lvl="1">
              <a:spcBef>
                <a:spcPts val="400"/>
              </a:spcBef>
            </a:pPr>
            <a:r>
              <a:rPr lang="en-US" altLang="zh-CN" dirty="0">
                <a:latin typeface="Comic Sans MS" pitchFamily="66" charset="0"/>
              </a:rPr>
              <a:t>Closure of attribute sets</a:t>
            </a:r>
          </a:p>
          <a:p>
            <a:pPr lvl="1">
              <a:spcBef>
                <a:spcPts val="400"/>
              </a:spcBef>
            </a:pPr>
            <a:r>
              <a:rPr lang="en-US" altLang="zh-CN" dirty="0">
                <a:latin typeface="Comic Sans MS" pitchFamily="66" charset="0"/>
              </a:rPr>
              <a:t>Canonical cover </a:t>
            </a:r>
          </a:p>
          <a:p>
            <a:pPr lvl="1">
              <a:spcBef>
                <a:spcPts val="400"/>
              </a:spcBef>
            </a:pPr>
            <a:r>
              <a:rPr lang="en-US" altLang="zh-CN" dirty="0">
                <a:latin typeface="Comic Sans MS" pitchFamily="66" charset="0"/>
              </a:rPr>
              <a:t>Lossless-join decomposition</a:t>
            </a:r>
          </a:p>
          <a:p>
            <a:pPr lvl="1">
              <a:spcBef>
                <a:spcPts val="400"/>
              </a:spcBef>
            </a:pPr>
            <a:r>
              <a:rPr lang="en-US" altLang="zh-CN" dirty="0">
                <a:latin typeface="Comic Sans MS" pitchFamily="66" charset="0"/>
              </a:rPr>
              <a:t>Dependency preservation</a:t>
            </a:r>
          </a:p>
          <a:p>
            <a:pPr>
              <a:spcBef>
                <a:spcPts val="400"/>
              </a:spcBef>
            </a:pPr>
            <a:r>
              <a:rPr lang="en-US" altLang="zh-CN" sz="2000" b="1" dirty="0">
                <a:latin typeface="Comic Sans MS" pitchFamily="66" charset="0"/>
              </a:rPr>
              <a:t>Normalization &amp; Normal Forms (</a:t>
            </a:r>
            <a:r>
              <a:rPr lang="zh-CN" altLang="en-US" sz="2000" b="1" dirty="0">
                <a:latin typeface="Comic Sans MS" pitchFamily="66" charset="0"/>
              </a:rPr>
              <a:t>范式</a:t>
            </a:r>
            <a:r>
              <a:rPr lang="en-US" altLang="zh-CN" sz="2000" b="1" dirty="0">
                <a:latin typeface="Comic Sans MS" pitchFamily="66" charset="0"/>
              </a:rPr>
              <a:t>)</a:t>
            </a:r>
          </a:p>
          <a:p>
            <a:pPr>
              <a:spcBef>
                <a:spcPts val="400"/>
              </a:spcBef>
            </a:pPr>
            <a:r>
              <a:rPr lang="en-US" altLang="zh-CN" sz="2000" b="1" dirty="0">
                <a:latin typeface="Comic Sans MS" pitchFamily="66" charset="0"/>
              </a:rPr>
              <a:t>Multivalued Dependencies</a:t>
            </a:r>
            <a:r>
              <a:rPr lang="zh-CN" altLang="en-US" sz="2000" b="1" dirty="0">
                <a:latin typeface="Comic Sans MS" pitchFamily="66" charset="0"/>
              </a:rPr>
              <a:t>*</a:t>
            </a:r>
            <a:endParaRPr lang="en-US" altLang="zh-CN" sz="2000" b="1" dirty="0">
              <a:latin typeface="Comic Sans MS" pitchFamily="66" charset="0"/>
            </a:endParaRPr>
          </a:p>
          <a:p>
            <a:pPr>
              <a:spcBef>
                <a:spcPts val="400"/>
              </a:spcBef>
            </a:pPr>
            <a:r>
              <a:rPr lang="en-US" altLang="zh-CN" sz="2000" b="1" dirty="0">
                <a:latin typeface="Comic Sans MS" pitchFamily="66" charset="0"/>
              </a:rPr>
              <a:t>Database Design Process</a:t>
            </a:r>
          </a:p>
        </p:txBody>
      </p:sp>
    </p:spTree>
    <p:extLst>
      <p:ext uri="{BB962C8B-B14F-4D97-AF65-F5344CB8AC3E}">
        <p14:creationId xmlns:p14="http://schemas.microsoft.com/office/powerpoint/2010/main" val="41466767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46DE9-5090-4B41-BCEE-BCDDA619DAF3}"/>
              </a:ext>
            </a:extLst>
          </p:cNvPr>
          <p:cNvSpPr>
            <a:spLocks noGrp="1"/>
          </p:cNvSpPr>
          <p:nvPr>
            <p:ph type="title"/>
          </p:nvPr>
        </p:nvSpPr>
        <p:spPr/>
        <p:txBody>
          <a:bodyPr/>
          <a:lstStyle/>
          <a:p>
            <a:pPr algn="ctr"/>
            <a:r>
              <a:rPr lang="en-US" altLang="zh-CN" dirty="0">
                <a:latin typeface="Comic Sans MS" pitchFamily="66" charset="0"/>
              </a:rPr>
              <a:t>Atomic Domains and First Normal Form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05F09FB6-2167-467D-A1CC-60D3286A2840}"/>
              </a:ext>
            </a:extLst>
          </p:cNvPr>
          <p:cNvSpPr>
            <a:spLocks noGrp="1"/>
          </p:cNvSpPr>
          <p:nvPr>
            <p:ph idx="1"/>
          </p:nvPr>
        </p:nvSpPr>
        <p:spPr>
          <a:xfrm>
            <a:off x="251520" y="627534"/>
            <a:ext cx="8568952" cy="3805070"/>
          </a:xfrm>
        </p:spPr>
        <p:txBody>
          <a:bodyPr/>
          <a:lstStyle/>
          <a:p>
            <a:pPr>
              <a:lnSpc>
                <a:spcPct val="150000"/>
              </a:lnSpc>
            </a:pPr>
            <a:r>
              <a:rPr lang="en-US" altLang="zh-CN" sz="2000" dirty="0">
                <a:latin typeface="Comic Sans MS" pitchFamily="66" charset="0"/>
              </a:rPr>
              <a:t>Domain is </a:t>
            </a:r>
            <a:r>
              <a:rPr lang="en-US" altLang="zh-CN" sz="2000" b="1" dirty="0">
                <a:solidFill>
                  <a:srgbClr val="FF0000"/>
                </a:solidFill>
                <a:latin typeface="Comic Sans MS" pitchFamily="66" charset="0"/>
              </a:rPr>
              <a:t>atomic</a:t>
            </a:r>
            <a:r>
              <a:rPr lang="en-US" altLang="zh-CN" sz="2000" dirty="0">
                <a:latin typeface="Comic Sans MS" pitchFamily="66" charset="0"/>
              </a:rPr>
              <a:t> if its elements are considered to be indivisible units </a:t>
            </a:r>
          </a:p>
          <a:p>
            <a:pPr lvl="1">
              <a:lnSpc>
                <a:spcPct val="150000"/>
              </a:lnSpc>
            </a:pPr>
            <a:r>
              <a:rPr lang="en-US" altLang="zh-CN" sz="1800" dirty="0">
                <a:latin typeface="Comic Sans MS" pitchFamily="66" charset="0"/>
              </a:rPr>
              <a:t>attributes do not have any substructure</a:t>
            </a:r>
          </a:p>
          <a:p>
            <a:pPr>
              <a:lnSpc>
                <a:spcPct val="150000"/>
              </a:lnSpc>
            </a:pPr>
            <a:r>
              <a:rPr lang="en-US" altLang="zh-CN" sz="2000" dirty="0">
                <a:latin typeface="Comic Sans MS" pitchFamily="66" charset="0"/>
              </a:rPr>
              <a:t>A relational </a:t>
            </a:r>
            <a:r>
              <a:rPr lang="en-US" altLang="zh-CN" sz="2000" b="1" dirty="0">
                <a:solidFill>
                  <a:srgbClr val="FF0000"/>
                </a:solidFill>
                <a:latin typeface="Comic Sans MS" pitchFamily="66" charset="0"/>
              </a:rPr>
              <a:t>schema R is in 1NF </a:t>
            </a:r>
            <a:r>
              <a:rPr lang="en-US" altLang="zh-CN" sz="2000" dirty="0">
                <a:latin typeface="Comic Sans MS" pitchFamily="66" charset="0"/>
              </a:rPr>
              <a:t>if the domains of all attributes of R are atomic</a:t>
            </a:r>
          </a:p>
          <a:p>
            <a:pPr>
              <a:lnSpc>
                <a:spcPct val="150000"/>
              </a:lnSpc>
            </a:pPr>
            <a:r>
              <a:rPr lang="en-US" altLang="zh-CN" sz="2000" dirty="0">
                <a:latin typeface="Comic Sans MS" pitchFamily="66" charset="0"/>
              </a:rPr>
              <a:t>Non-atomic values complicate storage and encourage redundant storage of data</a:t>
            </a:r>
          </a:p>
          <a:p>
            <a:pPr lvl="1">
              <a:lnSpc>
                <a:spcPct val="150000"/>
              </a:lnSpc>
            </a:pPr>
            <a:r>
              <a:rPr lang="en-US" altLang="zh-CN" sz="1800" dirty="0">
                <a:latin typeface="Comic Sans MS" pitchFamily="66" charset="0"/>
              </a:rPr>
              <a:t>E.g. composite attribute/ multivalued attributes </a:t>
            </a:r>
          </a:p>
          <a:p>
            <a:pPr marL="0" indent="0">
              <a:lnSpc>
                <a:spcPct val="150000"/>
              </a:lnSpc>
              <a:buNone/>
            </a:pPr>
            <a:endParaRPr lang="zh-CN" altLang="en-US" sz="2000" dirty="0">
              <a:latin typeface="Comic Sans MS" pitchFamily="66" charset="0"/>
            </a:endParaRPr>
          </a:p>
        </p:txBody>
      </p:sp>
    </p:spTree>
    <p:extLst>
      <p:ext uri="{BB962C8B-B14F-4D97-AF65-F5344CB8AC3E}">
        <p14:creationId xmlns:p14="http://schemas.microsoft.com/office/powerpoint/2010/main" val="19420586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3ACB7-51E5-4BEC-9642-83224A259E2D}"/>
              </a:ext>
            </a:extLst>
          </p:cNvPr>
          <p:cNvSpPr>
            <a:spLocks noGrp="1"/>
          </p:cNvSpPr>
          <p:nvPr>
            <p:ph type="title"/>
          </p:nvPr>
        </p:nvSpPr>
        <p:spPr/>
        <p:txBody>
          <a:bodyPr/>
          <a:lstStyle/>
          <a:p>
            <a:pPr algn="ctr"/>
            <a:r>
              <a:rPr lang="en-US" altLang="zh-CN" dirty="0">
                <a:latin typeface="Comic Sans MS" pitchFamily="66" charset="0"/>
              </a:rPr>
              <a:t>First Normal Form (1NF,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0251D5E-5A6F-4A83-B697-C362009B472D}"/>
              </a:ext>
            </a:extLst>
          </p:cNvPr>
          <p:cNvSpPr>
            <a:spLocks noGrp="1"/>
          </p:cNvSpPr>
          <p:nvPr>
            <p:ph idx="1"/>
          </p:nvPr>
        </p:nvSpPr>
        <p:spPr>
          <a:xfrm>
            <a:off x="251520" y="627534"/>
            <a:ext cx="8712968" cy="3805070"/>
          </a:xfrm>
        </p:spPr>
        <p:txBody>
          <a:bodyPr/>
          <a:lstStyle/>
          <a:p>
            <a:pPr>
              <a:lnSpc>
                <a:spcPct val="150000"/>
              </a:lnSpc>
            </a:pPr>
            <a:r>
              <a:rPr lang="en-US" altLang="zh-CN" sz="1800" b="1" dirty="0">
                <a:solidFill>
                  <a:srgbClr val="FF0000"/>
                </a:solidFill>
                <a:latin typeface="Comic Sans MS" pitchFamily="66" charset="0"/>
              </a:rPr>
              <a:t>Atomicity</a:t>
            </a:r>
            <a:r>
              <a:rPr lang="en-US" altLang="zh-CN" sz="1800" dirty="0">
                <a:latin typeface="Comic Sans MS" pitchFamily="66" charset="0"/>
              </a:rPr>
              <a:t> is actually a property of how the elements of the domain are used</a:t>
            </a:r>
          </a:p>
          <a:p>
            <a:pPr lvl="1">
              <a:lnSpc>
                <a:spcPct val="150000"/>
              </a:lnSpc>
            </a:pPr>
            <a:r>
              <a:rPr lang="en-US" altLang="zh-CN" sz="1800" dirty="0">
                <a:latin typeface="Comic Sans MS" pitchFamily="66" charset="0"/>
              </a:rPr>
              <a:t>E.g. Strings would normally be considered indivisible </a:t>
            </a:r>
          </a:p>
          <a:p>
            <a:pPr lvl="2">
              <a:lnSpc>
                <a:spcPct val="150000"/>
              </a:lnSpc>
            </a:pPr>
            <a:r>
              <a:rPr lang="en-US" altLang="zh-CN" dirty="0">
                <a:latin typeface="Comic Sans MS" pitchFamily="66" charset="0"/>
              </a:rPr>
              <a:t>Suppose that students are given roll numbers which are strings of the form 0372001</a:t>
            </a:r>
          </a:p>
          <a:p>
            <a:pPr lvl="1">
              <a:lnSpc>
                <a:spcPct val="150000"/>
              </a:lnSpc>
            </a:pPr>
            <a:r>
              <a:rPr lang="en-US" altLang="zh-CN" sz="1800" dirty="0">
                <a:latin typeface="Comic Sans MS" pitchFamily="66" charset="0"/>
              </a:rPr>
              <a:t>If the first four characters are extracted to find the department, the domain of roll numbers is not atomic</a:t>
            </a:r>
          </a:p>
          <a:p>
            <a:pPr lvl="2">
              <a:lnSpc>
                <a:spcPct val="150000"/>
              </a:lnSpc>
            </a:pPr>
            <a:r>
              <a:rPr lang="en-US" altLang="zh-CN" dirty="0">
                <a:latin typeface="Comic Sans MS" pitchFamily="66" charset="0"/>
              </a:rPr>
              <a:t>Doing so is a bad idea: leads to encoding of information in application program rather than in </a:t>
            </a:r>
            <a:r>
              <a:rPr lang="en-US" altLang="zh-CN">
                <a:latin typeface="Comic Sans MS" pitchFamily="66" charset="0"/>
              </a:rPr>
              <a:t>the database</a:t>
            </a:r>
            <a:endParaRPr lang="en-US" altLang="zh-CN" dirty="0">
              <a:latin typeface="Comic Sans MS" pitchFamily="66" charset="0"/>
            </a:endParaRPr>
          </a:p>
        </p:txBody>
      </p:sp>
    </p:spTree>
    <p:extLst>
      <p:ext uri="{BB962C8B-B14F-4D97-AF65-F5344CB8AC3E}">
        <p14:creationId xmlns:p14="http://schemas.microsoft.com/office/powerpoint/2010/main" val="3746730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6B50B-2BBF-4FE9-934E-F8889A32A4EB}"/>
              </a:ext>
            </a:extLst>
          </p:cNvPr>
          <p:cNvSpPr>
            <a:spLocks noGrp="1"/>
          </p:cNvSpPr>
          <p:nvPr>
            <p:ph type="title"/>
          </p:nvPr>
        </p:nvSpPr>
        <p:spPr/>
        <p:txBody>
          <a:bodyPr/>
          <a:lstStyle/>
          <a:p>
            <a:pPr algn="ctr"/>
            <a:r>
              <a:rPr lang="en-US" altLang="zh-CN" dirty="0">
                <a:latin typeface="Comic Sans MS" pitchFamily="66" charset="0"/>
              </a:rPr>
              <a:t>First Normal Form (1NF)</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91BD5DC-FC72-4B57-B223-3C7CDA368417}"/>
              </a:ext>
            </a:extLst>
          </p:cNvPr>
          <p:cNvSpPr>
            <a:spLocks noGrp="1"/>
          </p:cNvSpPr>
          <p:nvPr>
            <p:ph idx="1"/>
          </p:nvPr>
        </p:nvSpPr>
        <p:spPr/>
        <p:txBody>
          <a:bodyPr/>
          <a:lstStyle/>
          <a:p>
            <a:r>
              <a:rPr lang="en-US" altLang="zh-CN" sz="2000" b="1" dirty="0">
                <a:solidFill>
                  <a:srgbClr val="FF0000"/>
                </a:solidFill>
                <a:latin typeface="Comic Sans MS" pitchFamily="66" charset="0"/>
              </a:rPr>
              <a:t>Requirements</a:t>
            </a:r>
          </a:p>
          <a:p>
            <a:pPr lvl="1"/>
            <a:r>
              <a:rPr lang="en-US" altLang="zh-CN" b="1" dirty="0">
                <a:solidFill>
                  <a:srgbClr val="1F07CF"/>
                </a:solidFill>
                <a:latin typeface="Comic Sans MS" pitchFamily="66" charset="0"/>
              </a:rPr>
              <a:t>No multivalued attributes</a:t>
            </a:r>
          </a:p>
          <a:p>
            <a:pPr lvl="1"/>
            <a:r>
              <a:rPr lang="en-US" altLang="zh-CN" b="1" dirty="0">
                <a:solidFill>
                  <a:srgbClr val="1F07CF"/>
                </a:solidFill>
                <a:latin typeface="Comic Sans MS" pitchFamily="66" charset="0"/>
              </a:rPr>
              <a:t>Every attribute value is atomic</a:t>
            </a:r>
          </a:p>
          <a:p>
            <a:r>
              <a:rPr lang="en-US" altLang="zh-CN" sz="2000" dirty="0">
                <a:latin typeface="Comic Sans MS" pitchFamily="66" charset="0"/>
              </a:rPr>
              <a:t>E.g.,</a:t>
            </a:r>
          </a:p>
          <a:p>
            <a:pPr lvl="1"/>
            <a:r>
              <a:rPr lang="en-US" altLang="zh-CN" dirty="0">
                <a:latin typeface="Comic Sans MS" pitchFamily="66" charset="0"/>
              </a:rPr>
              <a:t>Fig. 1 is not in 1st Normal Form (multivalued attributes) </a:t>
            </a:r>
          </a:p>
          <a:p>
            <a:pPr lvl="1"/>
            <a:r>
              <a:rPr lang="en-US" altLang="zh-CN" dirty="0">
                <a:latin typeface="Comic Sans MS" pitchFamily="66" charset="0"/>
              </a:rPr>
              <a:t>Fig. 2 is in 1st Normal form</a:t>
            </a:r>
          </a:p>
          <a:p>
            <a:r>
              <a:rPr lang="en-US" altLang="zh-CN" sz="2000" dirty="0">
                <a:latin typeface="Comic Sans MS" pitchFamily="66" charset="0"/>
              </a:rPr>
              <a:t>All relations are in 1st Normal Form</a:t>
            </a:r>
            <a:endParaRPr lang="zh-CN" altLang="en-US" sz="2000" dirty="0">
              <a:latin typeface="Comic Sans MS" pitchFamily="66" charset="0"/>
            </a:endParaRPr>
          </a:p>
        </p:txBody>
      </p:sp>
    </p:spTree>
    <p:extLst>
      <p:ext uri="{BB962C8B-B14F-4D97-AF65-F5344CB8AC3E}">
        <p14:creationId xmlns:p14="http://schemas.microsoft.com/office/powerpoint/2010/main" val="19357187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89E0BE49-ABBD-4250-A805-66410C9BC9BA}"/>
              </a:ext>
            </a:extLst>
          </p:cNvPr>
          <p:cNvGraphicFramePr>
            <a:graphicFrameLocks noChangeAspect="1"/>
          </p:cNvGraphicFramePr>
          <p:nvPr>
            <p:extLst>
              <p:ext uri="{D42A27DB-BD31-4B8C-83A1-F6EECF244321}">
                <p14:modId xmlns:p14="http://schemas.microsoft.com/office/powerpoint/2010/main" val="677247609"/>
              </p:ext>
            </p:extLst>
          </p:nvPr>
        </p:nvGraphicFramePr>
        <p:xfrm>
          <a:off x="1143000" y="115491"/>
          <a:ext cx="6858000" cy="2185988"/>
        </p:xfrm>
        <a:graphic>
          <a:graphicData uri="http://schemas.openxmlformats.org/presentationml/2006/ole">
            <mc:AlternateContent xmlns:mc="http://schemas.openxmlformats.org/markup-compatibility/2006">
              <mc:Choice xmlns:v="urn:schemas-microsoft-com:vml" Requires="v">
                <p:oleObj name="Photo Editor Photo" r:id="rId2" imgW="7621064" imgH="2429214" progId="MSPhotoEd.3">
                  <p:embed/>
                </p:oleObj>
              </mc:Choice>
              <mc:Fallback>
                <p:oleObj name="Photo Editor Photo" r:id="rId2" imgW="7621064" imgH="2429214" progId="MSPhotoEd.3">
                  <p:embed/>
                  <p:pic>
                    <p:nvPicPr>
                      <p:cNvPr id="78850" name="Object 2">
                        <a:extLst>
                          <a:ext uri="{FF2B5EF4-FFF2-40B4-BE49-F238E27FC236}">
                            <a16:creationId xmlns:a16="http://schemas.microsoft.com/office/drawing/2014/main" id="{8E32E3B5-FF52-4BC2-8439-C3B1A1D1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5491"/>
                        <a:ext cx="6858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a:extLst>
              <a:ext uri="{FF2B5EF4-FFF2-40B4-BE49-F238E27FC236}">
                <a16:creationId xmlns:a16="http://schemas.microsoft.com/office/drawing/2014/main" id="{7AAE5E47-F06C-4B60-99A9-E66220ACE51F}"/>
              </a:ext>
            </a:extLst>
          </p:cNvPr>
          <p:cNvGraphicFramePr>
            <a:graphicFrameLocks noChangeAspect="1"/>
          </p:cNvGraphicFramePr>
          <p:nvPr/>
        </p:nvGraphicFramePr>
        <p:xfrm>
          <a:off x="1169194" y="2518173"/>
          <a:ext cx="6777038" cy="2507456"/>
        </p:xfrm>
        <a:graphic>
          <a:graphicData uri="http://schemas.openxmlformats.org/presentationml/2006/ole">
            <mc:AlternateContent xmlns:mc="http://schemas.openxmlformats.org/markup-compatibility/2006">
              <mc:Choice xmlns:v="urn:schemas-microsoft-com:vml" Requires="v">
                <p:oleObj name="Photo Editor Photo" r:id="rId4" imgW="7621064" imgH="2819794" progId="MSPhotoEd.3">
                  <p:embed/>
                </p:oleObj>
              </mc:Choice>
              <mc:Fallback>
                <p:oleObj name="Photo Editor Photo" r:id="rId4" imgW="7621064" imgH="2819794" progId="MSPhotoEd.3">
                  <p:embed/>
                  <p:pic>
                    <p:nvPicPr>
                      <p:cNvPr id="78851" name="Object 3">
                        <a:extLst>
                          <a:ext uri="{FF2B5EF4-FFF2-40B4-BE49-F238E27FC236}">
                            <a16:creationId xmlns:a16="http://schemas.microsoft.com/office/drawing/2014/main" id="{F051D1A4-D6F4-4720-BE9F-EA34BB442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194" y="2518173"/>
                        <a:ext cx="6777038" cy="250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4">
            <a:extLst>
              <a:ext uri="{FF2B5EF4-FFF2-40B4-BE49-F238E27FC236}">
                <a16:creationId xmlns:a16="http://schemas.microsoft.com/office/drawing/2014/main" id="{767777AA-E9A7-4892-84B8-A1F3EEC4F42A}"/>
              </a:ext>
            </a:extLst>
          </p:cNvPr>
          <p:cNvSpPr>
            <a:spLocks noChangeArrowheads="1"/>
          </p:cNvSpPr>
          <p:nvPr/>
        </p:nvSpPr>
        <p:spPr bwMode="auto">
          <a:xfrm>
            <a:off x="1277542" y="195263"/>
            <a:ext cx="6506765" cy="27027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000000"/>
                </a:solidFill>
                <a:latin typeface="Helvetica" panose="020B0604020202020204" pitchFamily="34" charset="0"/>
                <a:ea typeface="宋体" panose="02010600030101010101" pitchFamily="2" charset="-122"/>
              </a:rPr>
              <a:t>Figure 1</a:t>
            </a:r>
          </a:p>
        </p:txBody>
      </p:sp>
      <p:sp>
        <p:nvSpPr>
          <p:cNvPr id="5" name="Rectangle 5">
            <a:extLst>
              <a:ext uri="{FF2B5EF4-FFF2-40B4-BE49-F238E27FC236}">
                <a16:creationId xmlns:a16="http://schemas.microsoft.com/office/drawing/2014/main" id="{B4CA75EC-660B-4127-83F2-712E7E00DFC7}"/>
              </a:ext>
            </a:extLst>
          </p:cNvPr>
          <p:cNvSpPr>
            <a:spLocks noChangeArrowheads="1"/>
          </p:cNvSpPr>
          <p:nvPr/>
        </p:nvSpPr>
        <p:spPr bwMode="auto">
          <a:xfrm>
            <a:off x="1277542" y="2625328"/>
            <a:ext cx="6506765" cy="27027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000000"/>
                </a:solidFill>
                <a:latin typeface="Helvetica" panose="020B0604020202020204" pitchFamily="34" charset="0"/>
                <a:ea typeface="宋体" panose="02010600030101010101" pitchFamily="2" charset="-122"/>
              </a:rPr>
              <a:t>Figure 2</a:t>
            </a:r>
          </a:p>
        </p:txBody>
      </p:sp>
      <p:sp>
        <p:nvSpPr>
          <p:cNvPr id="6" name="Oval 8">
            <a:extLst>
              <a:ext uri="{FF2B5EF4-FFF2-40B4-BE49-F238E27FC236}">
                <a16:creationId xmlns:a16="http://schemas.microsoft.com/office/drawing/2014/main" id="{A08A4441-5741-41F8-B472-DA9A2B4DBA2E}"/>
              </a:ext>
            </a:extLst>
          </p:cNvPr>
          <p:cNvSpPr>
            <a:spLocks noChangeArrowheads="1"/>
          </p:cNvSpPr>
          <p:nvPr/>
        </p:nvSpPr>
        <p:spPr bwMode="auto">
          <a:xfrm>
            <a:off x="5442348" y="788194"/>
            <a:ext cx="1044178" cy="347663"/>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a:solidFill>
                <a:srgbClr val="000000"/>
              </a:solidFill>
              <a:latin typeface="Helvetica" panose="020B0604020202020204" pitchFamily="34" charset="0"/>
              <a:ea typeface="宋体" panose="02010600030101010101" pitchFamily="2" charset="-122"/>
            </a:endParaRPr>
          </a:p>
        </p:txBody>
      </p:sp>
      <p:sp>
        <p:nvSpPr>
          <p:cNvPr id="7" name="Oval 9">
            <a:extLst>
              <a:ext uri="{FF2B5EF4-FFF2-40B4-BE49-F238E27FC236}">
                <a16:creationId xmlns:a16="http://schemas.microsoft.com/office/drawing/2014/main" id="{AC15FD92-3B3E-4E0B-98B1-37BA2269C23A}"/>
              </a:ext>
            </a:extLst>
          </p:cNvPr>
          <p:cNvSpPr>
            <a:spLocks noChangeArrowheads="1"/>
          </p:cNvSpPr>
          <p:nvPr/>
        </p:nvSpPr>
        <p:spPr bwMode="auto">
          <a:xfrm>
            <a:off x="5443537" y="1289448"/>
            <a:ext cx="1044179" cy="350044"/>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a:solidFill>
                <a:srgbClr val="000000"/>
              </a:solidFill>
              <a:latin typeface="Helvetica" panose="020B0604020202020204" pitchFamily="34" charset="0"/>
              <a:ea typeface="宋体" panose="02010600030101010101" pitchFamily="2" charset="-122"/>
            </a:endParaRPr>
          </a:p>
        </p:txBody>
      </p:sp>
      <p:sp>
        <p:nvSpPr>
          <p:cNvPr id="8" name="矩形 7"/>
          <p:cNvSpPr/>
          <p:nvPr/>
        </p:nvSpPr>
        <p:spPr>
          <a:xfrm>
            <a:off x="2771800" y="176510"/>
            <a:ext cx="3086101" cy="307777"/>
          </a:xfrm>
          <a:prstGeom prst="rect">
            <a:avLst/>
          </a:prstGeom>
        </p:spPr>
        <p:txBody>
          <a:bodyPr wrap="none">
            <a:spAutoFit/>
          </a:bodyPr>
          <a:lstStyle/>
          <a:p>
            <a:r>
              <a:rPr lang="en-US" altLang="zh-CN">
                <a:solidFill>
                  <a:srgbClr val="FF0000"/>
                </a:solidFill>
                <a:latin typeface="Comic Sans MS" pitchFamily="66" charset="0"/>
              </a:rPr>
              <a:t>not in 1NF (multivalued attributes)</a:t>
            </a:r>
            <a:endParaRPr lang="zh-CN" altLang="en-US">
              <a:solidFill>
                <a:srgbClr val="FF0000"/>
              </a:solidFill>
            </a:endParaRPr>
          </a:p>
        </p:txBody>
      </p:sp>
      <p:sp>
        <p:nvSpPr>
          <p:cNvPr id="9" name="矩形 8"/>
          <p:cNvSpPr/>
          <p:nvPr/>
        </p:nvSpPr>
        <p:spPr>
          <a:xfrm>
            <a:off x="2627785" y="2625328"/>
            <a:ext cx="808366" cy="307777"/>
          </a:xfrm>
          <a:prstGeom prst="rect">
            <a:avLst/>
          </a:prstGeom>
        </p:spPr>
        <p:txBody>
          <a:bodyPr wrap="square">
            <a:spAutoFit/>
          </a:bodyPr>
          <a:lstStyle/>
          <a:p>
            <a:r>
              <a:rPr lang="en-US" altLang="zh-CN">
                <a:solidFill>
                  <a:srgbClr val="FF0000"/>
                </a:solidFill>
                <a:latin typeface="Comic Sans MS" pitchFamily="66" charset="0"/>
              </a:rPr>
              <a:t>in 1NF</a:t>
            </a:r>
            <a:endParaRPr lang="zh-CN" altLang="en-US">
              <a:solidFill>
                <a:srgbClr val="FF0000"/>
              </a:solidFill>
            </a:endParaRPr>
          </a:p>
        </p:txBody>
      </p:sp>
    </p:spTree>
    <p:extLst>
      <p:ext uri="{BB962C8B-B14F-4D97-AF65-F5344CB8AC3E}">
        <p14:creationId xmlns:p14="http://schemas.microsoft.com/office/powerpoint/2010/main" val="18402324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EE266-11E6-4106-A8A2-B3B2F0226D38}"/>
              </a:ext>
            </a:extLst>
          </p:cNvPr>
          <p:cNvSpPr>
            <a:spLocks noGrp="1"/>
          </p:cNvSpPr>
          <p:nvPr>
            <p:ph type="title"/>
          </p:nvPr>
        </p:nvSpPr>
        <p:spPr/>
        <p:txBody>
          <a:bodyPr/>
          <a:lstStyle/>
          <a:p>
            <a:pPr algn="ctr"/>
            <a:r>
              <a:rPr lang="en-US" altLang="zh-CN" dirty="0">
                <a:latin typeface="Comic Sans MS" pitchFamily="66" charset="0"/>
              </a:rPr>
              <a:t>Second Normal Form</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6EE73AE4-2DBF-499D-BFAB-2145B26BB213}"/>
              </a:ext>
            </a:extLst>
          </p:cNvPr>
          <p:cNvSpPr>
            <a:spLocks noGrp="1"/>
          </p:cNvSpPr>
          <p:nvPr>
            <p:ph idx="1"/>
          </p:nvPr>
        </p:nvSpPr>
        <p:spPr>
          <a:xfrm>
            <a:off x="107504" y="627534"/>
            <a:ext cx="8928992" cy="3805070"/>
          </a:xfrm>
        </p:spPr>
        <p:txBody>
          <a:bodyPr/>
          <a:lstStyle/>
          <a:p>
            <a:pPr>
              <a:lnSpc>
                <a:spcPct val="150000"/>
              </a:lnSpc>
              <a:spcBef>
                <a:spcPts val="600"/>
              </a:spcBef>
            </a:pPr>
            <a:r>
              <a:rPr lang="en-US" altLang="zh-CN" sz="2000" b="1" dirty="0">
                <a:solidFill>
                  <a:srgbClr val="FF0000"/>
                </a:solidFill>
                <a:latin typeface="Comic Sans MS" pitchFamily="66" charset="0"/>
              </a:rPr>
              <a:t>2</a:t>
            </a:r>
            <a:r>
              <a:rPr lang="en-US" altLang="zh-CN" sz="2000" b="1" baseline="30000" dirty="0">
                <a:solidFill>
                  <a:srgbClr val="FF0000"/>
                </a:solidFill>
                <a:latin typeface="Comic Sans MS" pitchFamily="66" charset="0"/>
              </a:rPr>
              <a:t>nd</a:t>
            </a:r>
            <a:r>
              <a:rPr lang="en-US" altLang="zh-CN" sz="2000" b="1" dirty="0">
                <a:solidFill>
                  <a:srgbClr val="FF0000"/>
                </a:solidFill>
                <a:latin typeface="Comic Sans MS" pitchFamily="66" charset="0"/>
              </a:rPr>
              <a:t> Normal Form</a:t>
            </a:r>
          </a:p>
          <a:p>
            <a:pPr lvl="1">
              <a:lnSpc>
                <a:spcPct val="150000"/>
              </a:lnSpc>
              <a:spcBef>
                <a:spcPts val="600"/>
              </a:spcBef>
            </a:pPr>
            <a:r>
              <a:rPr lang="en-US" altLang="zh-CN" dirty="0">
                <a:solidFill>
                  <a:srgbClr val="1F07CF"/>
                </a:solidFill>
                <a:latin typeface="Comic Sans MS" pitchFamily="66" charset="0"/>
              </a:rPr>
              <a:t>1NF </a:t>
            </a:r>
          </a:p>
          <a:p>
            <a:pPr lvl="1">
              <a:lnSpc>
                <a:spcPct val="150000"/>
              </a:lnSpc>
              <a:spcBef>
                <a:spcPts val="600"/>
              </a:spcBef>
            </a:pPr>
            <a:r>
              <a:rPr lang="en-US" altLang="zh-CN" b="1" dirty="0">
                <a:solidFill>
                  <a:srgbClr val="1F07CF"/>
                </a:solidFill>
                <a:latin typeface="Comic Sans MS" pitchFamily="66" charset="0"/>
              </a:rPr>
              <a:t>Every non-key attribute is fully functionally dependent</a:t>
            </a:r>
            <a:r>
              <a:rPr lang="en-US" altLang="zh-CN" dirty="0">
                <a:solidFill>
                  <a:srgbClr val="1F07CF"/>
                </a:solidFill>
                <a:latin typeface="Comic Sans MS" pitchFamily="66" charset="0"/>
              </a:rPr>
              <a:t> on the </a:t>
            </a:r>
            <a:r>
              <a:rPr lang="en-US" altLang="zh-CN" b="1" dirty="0">
                <a:solidFill>
                  <a:srgbClr val="FF0000"/>
                </a:solidFill>
                <a:latin typeface="Comic Sans MS" pitchFamily="66" charset="0"/>
              </a:rPr>
              <a:t>ENTIRE primary key</a:t>
            </a:r>
            <a:r>
              <a:rPr lang="en-US" altLang="zh-CN" dirty="0">
                <a:solidFill>
                  <a:srgbClr val="1F07CF"/>
                </a:solidFill>
                <a:latin typeface="Comic Sans MS" pitchFamily="66" charset="0"/>
              </a:rPr>
              <a:t>, i.e., </a:t>
            </a:r>
            <a:r>
              <a:rPr lang="en-US" altLang="zh-CN" b="1" dirty="0">
                <a:solidFill>
                  <a:srgbClr val="FF0000"/>
                </a:solidFill>
                <a:latin typeface="Comic Sans MS" pitchFamily="66" charset="0"/>
              </a:rPr>
              <a:t>no partial functional dependencies</a:t>
            </a:r>
          </a:p>
          <a:p>
            <a:pPr>
              <a:lnSpc>
                <a:spcPct val="150000"/>
              </a:lnSpc>
              <a:spcBef>
                <a:spcPts val="600"/>
              </a:spcBef>
            </a:pPr>
            <a:r>
              <a:rPr lang="en-US" altLang="zh-CN" sz="2000" b="1" dirty="0">
                <a:latin typeface="Comic Sans MS" pitchFamily="66" charset="0"/>
              </a:rPr>
              <a:t>Partial functional dependency</a:t>
            </a:r>
          </a:p>
          <a:p>
            <a:pPr lvl="1">
              <a:lnSpc>
                <a:spcPct val="150000"/>
              </a:lnSpc>
              <a:spcBef>
                <a:spcPts val="600"/>
              </a:spcBef>
            </a:pPr>
            <a:r>
              <a:rPr lang="en-US" altLang="zh-CN" dirty="0">
                <a:latin typeface="Comic Sans MS" pitchFamily="66" charset="0"/>
              </a:rPr>
              <a:t>A function dependency in which one or more non-key attributes are functionally dependent on part (but not in all) of the primary key</a:t>
            </a:r>
            <a:endParaRPr lang="zh-CN" altLang="en-US" dirty="0">
              <a:latin typeface="Comic Sans MS" pitchFamily="66" charset="0"/>
            </a:endParaRPr>
          </a:p>
        </p:txBody>
      </p:sp>
    </p:spTree>
    <p:extLst>
      <p:ext uri="{BB962C8B-B14F-4D97-AF65-F5344CB8AC3E}">
        <p14:creationId xmlns:p14="http://schemas.microsoft.com/office/powerpoint/2010/main" val="36656592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BE55E-097A-46B3-BF77-1D534E1CD270}"/>
              </a:ext>
            </a:extLst>
          </p:cNvPr>
          <p:cNvSpPr>
            <a:spLocks noGrp="1"/>
          </p:cNvSpPr>
          <p:nvPr>
            <p:ph type="title"/>
          </p:nvPr>
        </p:nvSpPr>
        <p:spPr/>
        <p:txBody>
          <a:bodyPr/>
          <a:lstStyle/>
          <a:p>
            <a:pPr algn="ctr"/>
            <a:r>
              <a:rPr lang="en-US" altLang="zh-CN" dirty="0">
                <a:latin typeface="Comic Sans MS" pitchFamily="66" charset="0"/>
              </a:rPr>
              <a:t>Functional Dependencies in Employee</a:t>
            </a:r>
            <a:endParaRPr lang="zh-CN" altLang="en-US" dirty="0">
              <a:latin typeface="Comic Sans MS" pitchFamily="66" charset="0"/>
            </a:endParaRPr>
          </a:p>
        </p:txBody>
      </p:sp>
      <p:grpSp>
        <p:nvGrpSpPr>
          <p:cNvPr id="13" name="Group 3">
            <a:extLst>
              <a:ext uri="{FF2B5EF4-FFF2-40B4-BE49-F238E27FC236}">
                <a16:creationId xmlns:a16="http://schemas.microsoft.com/office/drawing/2014/main" id="{0FB82650-AF09-4C04-B2AB-F301D55059CA}"/>
              </a:ext>
            </a:extLst>
          </p:cNvPr>
          <p:cNvGrpSpPr>
            <a:grpSpLocks/>
          </p:cNvGrpSpPr>
          <p:nvPr/>
        </p:nvGrpSpPr>
        <p:grpSpPr bwMode="auto">
          <a:xfrm>
            <a:off x="971600" y="945356"/>
            <a:ext cx="7272808" cy="2228850"/>
            <a:chOff x="52" y="1584"/>
            <a:chExt cx="5568" cy="1872"/>
          </a:xfrm>
        </p:grpSpPr>
        <p:sp>
          <p:nvSpPr>
            <p:cNvPr id="14" name="Rectangle 4">
              <a:extLst>
                <a:ext uri="{FF2B5EF4-FFF2-40B4-BE49-F238E27FC236}">
                  <a16:creationId xmlns:a16="http://schemas.microsoft.com/office/drawing/2014/main" id="{F07279CF-CCFB-4AC5-BAD1-A2E7652E2E6E}"/>
                </a:ext>
              </a:extLst>
            </p:cNvPr>
            <p:cNvSpPr>
              <a:spLocks noChangeArrowheads="1"/>
            </p:cNvSpPr>
            <p:nvPr/>
          </p:nvSpPr>
          <p:spPr bwMode="auto">
            <a:xfrm>
              <a:off x="52" y="1584"/>
              <a:ext cx="5568" cy="1872"/>
            </a:xfrm>
            <a:prstGeom prst="rect">
              <a:avLst/>
            </a:prstGeom>
            <a:solidFill>
              <a:srgbClr val="CCFFFF"/>
            </a:solidFill>
            <a:ln w="9525">
              <a:solidFill>
                <a:schemeClr val="tx1"/>
              </a:solidFill>
              <a:miter lim="800000"/>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b="1">
                <a:solidFill>
                  <a:srgbClr val="000000"/>
                </a:solidFill>
                <a:ea typeface="宋体" panose="02010600030101010101" pitchFamily="2" charset="-122"/>
              </a:endParaRPr>
            </a:p>
          </p:txBody>
        </p:sp>
        <p:grpSp>
          <p:nvGrpSpPr>
            <p:cNvPr id="15" name="Group 5">
              <a:extLst>
                <a:ext uri="{FF2B5EF4-FFF2-40B4-BE49-F238E27FC236}">
                  <a16:creationId xmlns:a16="http://schemas.microsoft.com/office/drawing/2014/main" id="{D505B7CA-3968-4DB2-9641-C230925EE4E5}"/>
                </a:ext>
              </a:extLst>
            </p:cNvPr>
            <p:cNvGrpSpPr>
              <a:grpSpLocks/>
            </p:cNvGrpSpPr>
            <p:nvPr/>
          </p:nvGrpSpPr>
          <p:grpSpPr bwMode="auto">
            <a:xfrm>
              <a:off x="288" y="2400"/>
              <a:ext cx="5119" cy="291"/>
              <a:chOff x="0" y="2064"/>
              <a:chExt cx="5119" cy="291"/>
            </a:xfrm>
          </p:grpSpPr>
          <p:sp>
            <p:nvSpPr>
              <p:cNvPr id="16" name="Text Box 6">
                <a:extLst>
                  <a:ext uri="{FF2B5EF4-FFF2-40B4-BE49-F238E27FC236}">
                    <a16:creationId xmlns:a16="http://schemas.microsoft.com/office/drawing/2014/main" id="{9F5F6892-495F-4FEC-916C-62EDD94E3FA3}"/>
                  </a:ext>
                </a:extLst>
              </p:cNvPr>
              <p:cNvSpPr txBox="1">
                <a:spLocks noChangeArrowheads="1"/>
              </p:cNvSpPr>
              <p:nvPr/>
            </p:nvSpPr>
            <p:spPr bwMode="auto">
              <a:xfrm>
                <a:off x="0" y="2064"/>
                <a:ext cx="720" cy="29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u="sng">
                    <a:solidFill>
                      <a:srgbClr val="0000FF"/>
                    </a:solidFill>
                    <a:ea typeface="宋体" panose="02010600030101010101" pitchFamily="2" charset="-122"/>
                  </a:rPr>
                  <a:t>EmpID</a:t>
                </a:r>
              </a:p>
            </p:txBody>
          </p:sp>
          <p:sp>
            <p:nvSpPr>
              <p:cNvPr id="17" name="Text Box 7">
                <a:extLst>
                  <a:ext uri="{FF2B5EF4-FFF2-40B4-BE49-F238E27FC236}">
                    <a16:creationId xmlns:a16="http://schemas.microsoft.com/office/drawing/2014/main" id="{7535C16B-7FCE-402D-ADE1-39A3AB638AE4}"/>
                  </a:ext>
                </a:extLst>
              </p:cNvPr>
              <p:cNvSpPr txBox="1">
                <a:spLocks noChangeArrowheads="1"/>
              </p:cNvSpPr>
              <p:nvPr/>
            </p:nvSpPr>
            <p:spPr bwMode="auto">
              <a:xfrm>
                <a:off x="720" y="2064"/>
                <a:ext cx="1071" cy="29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u="sng" dirty="0" err="1">
                    <a:solidFill>
                      <a:srgbClr val="0000FF"/>
                    </a:solidFill>
                    <a:ea typeface="宋体" panose="02010600030101010101" pitchFamily="2" charset="-122"/>
                  </a:rPr>
                  <a:t>CourseTitle</a:t>
                </a:r>
                <a:endParaRPr kumimoji="0" lang="en-US" altLang="zh-CN" sz="1650" b="1" u="sng" dirty="0">
                  <a:solidFill>
                    <a:srgbClr val="0000FF"/>
                  </a:solidFill>
                  <a:ea typeface="宋体" panose="02010600030101010101" pitchFamily="2" charset="-122"/>
                </a:endParaRPr>
              </a:p>
            </p:txBody>
          </p:sp>
          <p:sp>
            <p:nvSpPr>
              <p:cNvPr id="18" name="Text Box 8">
                <a:extLst>
                  <a:ext uri="{FF2B5EF4-FFF2-40B4-BE49-F238E27FC236}">
                    <a16:creationId xmlns:a16="http://schemas.microsoft.com/office/drawing/2014/main" id="{ECF80EEA-8DB8-4028-BB9C-318B4266D025}"/>
                  </a:ext>
                </a:extLst>
              </p:cNvPr>
              <p:cNvSpPr txBox="1">
                <a:spLocks noChangeArrowheads="1"/>
              </p:cNvSpPr>
              <p:nvPr/>
            </p:nvSpPr>
            <p:spPr bwMode="auto">
              <a:xfrm>
                <a:off x="3792" y="2064"/>
                <a:ext cx="1327" cy="29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DateCompleted</a:t>
                </a:r>
              </a:p>
            </p:txBody>
          </p:sp>
          <p:sp>
            <p:nvSpPr>
              <p:cNvPr id="19" name="Text Box 9">
                <a:extLst>
                  <a:ext uri="{FF2B5EF4-FFF2-40B4-BE49-F238E27FC236}">
                    <a16:creationId xmlns:a16="http://schemas.microsoft.com/office/drawing/2014/main" id="{4664BC11-ED5A-40D4-91C5-4D0ED2BE4255}"/>
                  </a:ext>
                </a:extLst>
              </p:cNvPr>
              <p:cNvSpPr txBox="1">
                <a:spLocks noChangeArrowheads="1"/>
              </p:cNvSpPr>
              <p:nvPr/>
            </p:nvSpPr>
            <p:spPr bwMode="auto">
              <a:xfrm>
                <a:off x="3216" y="2064"/>
                <a:ext cx="648" cy="29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Salary</a:t>
                </a:r>
              </a:p>
            </p:txBody>
          </p:sp>
          <p:sp>
            <p:nvSpPr>
              <p:cNvPr id="20" name="Text Box 10">
                <a:extLst>
                  <a:ext uri="{FF2B5EF4-FFF2-40B4-BE49-F238E27FC236}">
                    <a16:creationId xmlns:a16="http://schemas.microsoft.com/office/drawing/2014/main" id="{AA2FB869-F617-4191-B6DD-606EDF74D8C5}"/>
                  </a:ext>
                </a:extLst>
              </p:cNvPr>
              <p:cNvSpPr txBox="1">
                <a:spLocks noChangeArrowheads="1"/>
              </p:cNvSpPr>
              <p:nvPr/>
            </p:nvSpPr>
            <p:spPr bwMode="auto">
              <a:xfrm>
                <a:off x="2304" y="2064"/>
                <a:ext cx="975" cy="29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DeptName</a:t>
                </a:r>
              </a:p>
            </p:txBody>
          </p:sp>
          <p:sp>
            <p:nvSpPr>
              <p:cNvPr id="21" name="Text Box 11">
                <a:extLst>
                  <a:ext uri="{FF2B5EF4-FFF2-40B4-BE49-F238E27FC236}">
                    <a16:creationId xmlns:a16="http://schemas.microsoft.com/office/drawing/2014/main" id="{49878685-8A23-4815-83CC-94570E57B70A}"/>
                  </a:ext>
                </a:extLst>
              </p:cNvPr>
              <p:cNvSpPr txBox="1">
                <a:spLocks noChangeArrowheads="1"/>
              </p:cNvSpPr>
              <p:nvPr/>
            </p:nvSpPr>
            <p:spPr bwMode="auto">
              <a:xfrm>
                <a:off x="1728" y="2064"/>
                <a:ext cx="617" cy="29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dirty="0">
                    <a:solidFill>
                      <a:srgbClr val="0000FF"/>
                    </a:solidFill>
                    <a:ea typeface="宋体" panose="02010600030101010101" pitchFamily="2" charset="-122"/>
                  </a:rPr>
                  <a:t>Name</a:t>
                </a:r>
              </a:p>
            </p:txBody>
          </p:sp>
        </p:grpSp>
      </p:grpSp>
      <p:sp>
        <p:nvSpPr>
          <p:cNvPr id="22" name="Text Box 12">
            <a:extLst>
              <a:ext uri="{FF2B5EF4-FFF2-40B4-BE49-F238E27FC236}">
                <a16:creationId xmlns:a16="http://schemas.microsoft.com/office/drawing/2014/main" id="{407A67EB-07D8-4177-B206-DAF4581B33A5}"/>
              </a:ext>
            </a:extLst>
          </p:cNvPr>
          <p:cNvSpPr txBox="1">
            <a:spLocks noChangeArrowheads="1"/>
          </p:cNvSpPr>
          <p:nvPr/>
        </p:nvSpPr>
        <p:spPr bwMode="auto">
          <a:xfrm>
            <a:off x="2543222" y="1258151"/>
            <a:ext cx="428386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latin typeface="Times New Roman" panose="02020603050405020304" pitchFamily="18" charset="0"/>
                <a:ea typeface="宋体" panose="02010600030101010101" pitchFamily="2" charset="-122"/>
              </a:rPr>
              <a:t>Dependency on the entire primary key</a:t>
            </a:r>
          </a:p>
        </p:txBody>
      </p:sp>
      <p:sp>
        <p:nvSpPr>
          <p:cNvPr id="23" name="Text Box 13">
            <a:extLst>
              <a:ext uri="{FF2B5EF4-FFF2-40B4-BE49-F238E27FC236}">
                <a16:creationId xmlns:a16="http://schemas.microsoft.com/office/drawing/2014/main" id="{2CAD545E-8023-43F8-A56E-1D4B87316DCD}"/>
              </a:ext>
            </a:extLst>
          </p:cNvPr>
          <p:cNvSpPr txBox="1">
            <a:spLocks noChangeArrowheads="1"/>
          </p:cNvSpPr>
          <p:nvPr/>
        </p:nvSpPr>
        <p:spPr bwMode="auto">
          <a:xfrm>
            <a:off x="2620090" y="2715766"/>
            <a:ext cx="487345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latin typeface="Times New Roman" panose="02020603050405020304" pitchFamily="18" charset="0"/>
                <a:ea typeface="宋体" panose="02010600030101010101" pitchFamily="2" charset="-122"/>
              </a:rPr>
              <a:t>Dependency on only </a:t>
            </a:r>
            <a:r>
              <a:rPr kumimoji="0" lang="en-US" altLang="zh-CN" sz="1950" b="1" i="1" dirty="0">
                <a:solidFill>
                  <a:srgbClr val="FF0000"/>
                </a:solidFill>
                <a:latin typeface="Times New Roman" panose="02020603050405020304" pitchFamily="18" charset="0"/>
                <a:ea typeface="宋体" panose="02010600030101010101" pitchFamily="2" charset="-122"/>
              </a:rPr>
              <a:t>part</a:t>
            </a:r>
            <a:r>
              <a:rPr kumimoji="0" lang="en-US" altLang="zh-CN" sz="1950" b="1" dirty="0">
                <a:solidFill>
                  <a:srgbClr val="FF0000"/>
                </a:solidFill>
                <a:latin typeface="Times New Roman" panose="02020603050405020304" pitchFamily="18" charset="0"/>
                <a:ea typeface="宋体" panose="02010600030101010101" pitchFamily="2" charset="-122"/>
              </a:rPr>
              <a:t> of the primary key</a:t>
            </a:r>
          </a:p>
        </p:txBody>
      </p:sp>
      <p:grpSp>
        <p:nvGrpSpPr>
          <p:cNvPr id="24" name="Group 14">
            <a:extLst>
              <a:ext uri="{FF2B5EF4-FFF2-40B4-BE49-F238E27FC236}">
                <a16:creationId xmlns:a16="http://schemas.microsoft.com/office/drawing/2014/main" id="{B6220E1C-FDC4-4BF6-B08C-98A7D13F6E89}"/>
              </a:ext>
            </a:extLst>
          </p:cNvPr>
          <p:cNvGrpSpPr>
            <a:grpSpLocks/>
          </p:cNvGrpSpPr>
          <p:nvPr/>
        </p:nvGrpSpPr>
        <p:grpSpPr bwMode="auto">
          <a:xfrm>
            <a:off x="1756172" y="1910952"/>
            <a:ext cx="5350670" cy="1733549"/>
            <a:chOff x="515" y="1583"/>
            <a:chExt cx="4494" cy="1456"/>
          </a:xfrm>
        </p:grpSpPr>
        <p:grpSp>
          <p:nvGrpSpPr>
            <p:cNvPr id="25" name="Group 15">
              <a:extLst>
                <a:ext uri="{FF2B5EF4-FFF2-40B4-BE49-F238E27FC236}">
                  <a16:creationId xmlns:a16="http://schemas.microsoft.com/office/drawing/2014/main" id="{47551A0E-6EEA-495E-877F-92A572F22798}"/>
                </a:ext>
              </a:extLst>
            </p:cNvPr>
            <p:cNvGrpSpPr>
              <a:grpSpLocks/>
            </p:cNvGrpSpPr>
            <p:nvPr/>
          </p:nvGrpSpPr>
          <p:grpSpPr bwMode="auto">
            <a:xfrm>
              <a:off x="515" y="1583"/>
              <a:ext cx="4494" cy="11"/>
              <a:chOff x="463" y="2373"/>
              <a:chExt cx="4494" cy="11"/>
            </a:xfrm>
          </p:grpSpPr>
          <p:cxnSp>
            <p:nvCxnSpPr>
              <p:cNvPr id="27" name="AutoShape 16">
                <a:extLst>
                  <a:ext uri="{FF2B5EF4-FFF2-40B4-BE49-F238E27FC236}">
                    <a16:creationId xmlns:a16="http://schemas.microsoft.com/office/drawing/2014/main" id="{5A16D961-858C-42C8-A4C2-FF578BDF0B54}"/>
                  </a:ext>
                </a:extLst>
              </p:cNvPr>
              <p:cNvCxnSpPr>
                <a:cxnSpLocks noChangeShapeType="1"/>
                <a:stCxn id="16" idx="0"/>
                <a:endCxn id="18" idx="0"/>
              </p:cNvCxnSpPr>
              <p:nvPr/>
            </p:nvCxnSpPr>
            <p:spPr bwMode="auto">
              <a:xfrm rot="5400000" flipH="1" flipV="1">
                <a:off x="2704" y="132"/>
                <a:ext cx="11" cy="4493"/>
              </a:xfrm>
              <a:prstGeom prst="bentConnector3">
                <a:avLst>
                  <a:gd name="adj1" fmla="val 1800000"/>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28" name="AutoShape 17">
                <a:extLst>
                  <a:ext uri="{FF2B5EF4-FFF2-40B4-BE49-F238E27FC236}">
                    <a16:creationId xmlns:a16="http://schemas.microsoft.com/office/drawing/2014/main" id="{B938EEFF-ACC9-4DBE-A6C4-2B283792B14D}"/>
                  </a:ext>
                </a:extLst>
              </p:cNvPr>
              <p:cNvCxnSpPr>
                <a:cxnSpLocks noChangeShapeType="1"/>
                <a:stCxn id="17" idx="0"/>
                <a:endCxn id="18" idx="0"/>
              </p:cNvCxnSpPr>
              <p:nvPr/>
            </p:nvCxnSpPr>
            <p:spPr bwMode="auto">
              <a:xfrm rot="5400000" flipH="1" flipV="1">
                <a:off x="3196" y="623"/>
                <a:ext cx="11" cy="3511"/>
              </a:xfrm>
              <a:prstGeom prst="bentConnector3">
                <a:avLst>
                  <a:gd name="adj1" fmla="val 1800000"/>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cxnSp>
        </p:grpSp>
        <p:sp>
          <p:nvSpPr>
            <p:cNvPr id="26" name="Text Box 18">
              <a:extLst>
                <a:ext uri="{FF2B5EF4-FFF2-40B4-BE49-F238E27FC236}">
                  <a16:creationId xmlns:a16="http://schemas.microsoft.com/office/drawing/2014/main" id="{372471B3-B54A-44E9-8324-2A8D8C4CAD67}"/>
                </a:ext>
              </a:extLst>
            </p:cNvPr>
            <p:cNvSpPr txBox="1">
              <a:spLocks noChangeArrowheads="1"/>
            </p:cNvSpPr>
            <p:nvPr/>
          </p:nvSpPr>
          <p:spPr bwMode="auto">
            <a:xfrm>
              <a:off x="821" y="2709"/>
              <a:ext cx="40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err="1">
                  <a:solidFill>
                    <a:srgbClr val="0000FF"/>
                  </a:solidFill>
                  <a:ea typeface="宋体" panose="02010600030101010101" pitchFamily="2" charset="-122"/>
                </a:rPr>
                <a:t>EmpID</a:t>
              </a:r>
              <a:r>
                <a:rPr kumimoji="0" lang="en-US" altLang="zh-CN" sz="1950" b="1" dirty="0">
                  <a:solidFill>
                    <a:srgbClr val="0000FF"/>
                  </a:solidFill>
                  <a:ea typeface="宋体" panose="02010600030101010101" pitchFamily="2" charset="-122"/>
                </a:rPr>
                <a:t>, </a:t>
              </a:r>
              <a:r>
                <a:rPr kumimoji="0" lang="en-US" altLang="zh-CN" sz="1950" b="1" dirty="0" err="1">
                  <a:solidFill>
                    <a:srgbClr val="0000FF"/>
                  </a:solidFill>
                  <a:ea typeface="宋体" panose="02010600030101010101" pitchFamily="2" charset="-122"/>
                </a:rPr>
                <a:t>CourseTitle</a:t>
              </a:r>
              <a:r>
                <a:rPr kumimoji="0" lang="en-US" altLang="zh-CN" sz="1950" b="1" dirty="0">
                  <a:solidFill>
                    <a:srgbClr val="0000FF"/>
                  </a:solidFill>
                  <a:ea typeface="宋体" panose="02010600030101010101" pitchFamily="2" charset="-122"/>
                </a:rPr>
                <a:t> </a:t>
              </a:r>
              <a:r>
                <a:rPr kumimoji="0" lang="en-US" altLang="zh-CN" sz="1950" b="1" dirty="0">
                  <a:solidFill>
                    <a:srgbClr val="0000FF"/>
                  </a:solidFill>
                  <a:ea typeface="宋体" panose="02010600030101010101" pitchFamily="2" charset="-122"/>
                  <a:sym typeface="Wingdings" panose="05000000000000000000" pitchFamily="2" charset="2"/>
                </a:rPr>
                <a:t> </a:t>
              </a:r>
              <a:r>
                <a:rPr kumimoji="0" lang="en-US" altLang="zh-CN" sz="1950" b="1" dirty="0" err="1">
                  <a:solidFill>
                    <a:srgbClr val="0000FF"/>
                  </a:solidFill>
                  <a:ea typeface="宋体" panose="02010600030101010101" pitchFamily="2" charset="-122"/>
                  <a:sym typeface="Wingdings" panose="05000000000000000000" pitchFamily="2" charset="2"/>
                </a:rPr>
                <a:t>DateCompleted</a:t>
              </a:r>
              <a:endParaRPr kumimoji="0" lang="en-US" altLang="zh-CN" sz="1950" b="1" dirty="0">
                <a:solidFill>
                  <a:srgbClr val="0000FF"/>
                </a:solidFill>
                <a:ea typeface="宋体" panose="02010600030101010101" pitchFamily="2" charset="-122"/>
              </a:endParaRPr>
            </a:p>
          </p:txBody>
        </p:sp>
      </p:grpSp>
      <p:grpSp>
        <p:nvGrpSpPr>
          <p:cNvPr id="29" name="Group 19">
            <a:extLst>
              <a:ext uri="{FF2B5EF4-FFF2-40B4-BE49-F238E27FC236}">
                <a16:creationId xmlns:a16="http://schemas.microsoft.com/office/drawing/2014/main" id="{6376C8AA-3EF3-42E3-9163-9C4DAF35E693}"/>
              </a:ext>
            </a:extLst>
          </p:cNvPr>
          <p:cNvGrpSpPr>
            <a:grpSpLocks/>
          </p:cNvGrpSpPr>
          <p:nvPr/>
        </p:nvGrpSpPr>
        <p:grpSpPr bwMode="auto">
          <a:xfrm>
            <a:off x="1756172" y="2256334"/>
            <a:ext cx="4995864" cy="1826419"/>
            <a:chOff x="515" y="1878"/>
            <a:chExt cx="4196" cy="1534"/>
          </a:xfrm>
        </p:grpSpPr>
        <p:grpSp>
          <p:nvGrpSpPr>
            <p:cNvPr id="30" name="Group 20">
              <a:extLst>
                <a:ext uri="{FF2B5EF4-FFF2-40B4-BE49-F238E27FC236}">
                  <a16:creationId xmlns:a16="http://schemas.microsoft.com/office/drawing/2014/main" id="{85E8EAD5-2BA0-4770-85BD-B192E47D647F}"/>
                </a:ext>
              </a:extLst>
            </p:cNvPr>
            <p:cNvGrpSpPr>
              <a:grpSpLocks/>
            </p:cNvGrpSpPr>
            <p:nvPr/>
          </p:nvGrpSpPr>
          <p:grpSpPr bwMode="auto">
            <a:xfrm>
              <a:off x="515" y="1878"/>
              <a:ext cx="3489" cy="12"/>
              <a:chOff x="463" y="2668"/>
              <a:chExt cx="3489" cy="12"/>
            </a:xfrm>
          </p:grpSpPr>
          <p:cxnSp>
            <p:nvCxnSpPr>
              <p:cNvPr id="32" name="AutoShape 21">
                <a:extLst>
                  <a:ext uri="{FF2B5EF4-FFF2-40B4-BE49-F238E27FC236}">
                    <a16:creationId xmlns:a16="http://schemas.microsoft.com/office/drawing/2014/main" id="{71271CA1-8E7A-44E1-99C8-3937CC7F3D2B}"/>
                  </a:ext>
                </a:extLst>
              </p:cNvPr>
              <p:cNvCxnSpPr>
                <a:cxnSpLocks noChangeShapeType="1"/>
                <a:stCxn id="16" idx="2"/>
                <a:endCxn id="21" idx="2"/>
              </p:cNvCxnSpPr>
              <p:nvPr/>
            </p:nvCxnSpPr>
            <p:spPr bwMode="auto">
              <a:xfrm rot="16200000" flipH="1">
                <a:off x="1377" y="1754"/>
                <a:ext cx="11" cy="1839"/>
              </a:xfrm>
              <a:prstGeom prst="bentConnector3">
                <a:avLst>
                  <a:gd name="adj1" fmla="val 1800000"/>
                </a:avLst>
              </a:prstGeom>
              <a:noFill/>
              <a:ln w="2540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3" name="AutoShape 22">
                <a:extLst>
                  <a:ext uri="{FF2B5EF4-FFF2-40B4-BE49-F238E27FC236}">
                    <a16:creationId xmlns:a16="http://schemas.microsoft.com/office/drawing/2014/main" id="{61502ED3-6BF4-4F29-A246-7989041A8BA3}"/>
                  </a:ext>
                </a:extLst>
              </p:cNvPr>
              <p:cNvCxnSpPr>
                <a:cxnSpLocks noChangeShapeType="1"/>
                <a:stCxn id="16" idx="2"/>
                <a:endCxn id="20" idx="2"/>
              </p:cNvCxnSpPr>
              <p:nvPr/>
            </p:nvCxnSpPr>
            <p:spPr bwMode="auto">
              <a:xfrm rot="16200000" flipH="1">
                <a:off x="1792" y="1340"/>
                <a:ext cx="11" cy="2667"/>
              </a:xfrm>
              <a:prstGeom prst="bentConnector3">
                <a:avLst>
                  <a:gd name="adj1" fmla="val 1800000"/>
                </a:avLst>
              </a:prstGeom>
              <a:noFill/>
              <a:ln w="2540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34" name="AutoShape 23">
                <a:extLst>
                  <a:ext uri="{FF2B5EF4-FFF2-40B4-BE49-F238E27FC236}">
                    <a16:creationId xmlns:a16="http://schemas.microsoft.com/office/drawing/2014/main" id="{6A899486-D33E-4C48-B174-9807CAA1560E}"/>
                  </a:ext>
                </a:extLst>
              </p:cNvPr>
              <p:cNvCxnSpPr>
                <a:cxnSpLocks noChangeShapeType="1"/>
                <a:stCxn id="16" idx="2"/>
                <a:endCxn id="19" idx="2"/>
              </p:cNvCxnSpPr>
              <p:nvPr/>
            </p:nvCxnSpPr>
            <p:spPr bwMode="auto">
              <a:xfrm rot="16200000" flipH="1">
                <a:off x="2202" y="930"/>
                <a:ext cx="11" cy="3489"/>
              </a:xfrm>
              <a:prstGeom prst="bentConnector3">
                <a:avLst>
                  <a:gd name="adj1" fmla="val 1800000"/>
                </a:avLst>
              </a:prstGeom>
              <a:noFill/>
              <a:ln w="25400">
                <a:solidFill>
                  <a:schemeClr val="hlink"/>
                </a:solidFill>
                <a:miter lim="800000"/>
                <a:headEnd/>
                <a:tailEnd type="triangle" w="med" len="med"/>
              </a:ln>
              <a:extLst>
                <a:ext uri="{909E8E84-426E-40DD-AFC4-6F175D3DCCD1}">
                  <a14:hiddenFill xmlns:a14="http://schemas.microsoft.com/office/drawing/2010/main">
                    <a:noFill/>
                  </a14:hiddenFill>
                </a:ext>
              </a:extLst>
            </p:spPr>
          </p:cxnSp>
        </p:grpSp>
        <p:sp>
          <p:nvSpPr>
            <p:cNvPr id="31" name="Text Box 24">
              <a:extLst>
                <a:ext uri="{FF2B5EF4-FFF2-40B4-BE49-F238E27FC236}">
                  <a16:creationId xmlns:a16="http://schemas.microsoft.com/office/drawing/2014/main" id="{AE0FD5A3-3EFF-4745-9329-6CA6B264B48A}"/>
                </a:ext>
              </a:extLst>
            </p:cNvPr>
            <p:cNvSpPr txBox="1">
              <a:spLocks noChangeArrowheads="1"/>
            </p:cNvSpPr>
            <p:nvPr/>
          </p:nvSpPr>
          <p:spPr bwMode="auto">
            <a:xfrm>
              <a:off x="839" y="3082"/>
              <a:ext cx="3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err="1">
                  <a:solidFill>
                    <a:srgbClr val="0000FF"/>
                  </a:solidFill>
                  <a:ea typeface="宋体" panose="02010600030101010101" pitchFamily="2" charset="-122"/>
                </a:rPr>
                <a:t>EmpID</a:t>
              </a:r>
              <a:r>
                <a:rPr kumimoji="0" lang="en-US" altLang="zh-CN" sz="1950" b="1" dirty="0">
                  <a:solidFill>
                    <a:srgbClr val="0000FF"/>
                  </a:solidFill>
                  <a:ea typeface="宋体" panose="02010600030101010101" pitchFamily="2" charset="-122"/>
                </a:rPr>
                <a:t> </a:t>
              </a:r>
              <a:r>
                <a:rPr kumimoji="0" lang="en-US" altLang="zh-CN" sz="1950" b="1" dirty="0">
                  <a:solidFill>
                    <a:srgbClr val="0000FF"/>
                  </a:solidFill>
                  <a:ea typeface="宋体" panose="02010600030101010101" pitchFamily="2" charset="-122"/>
                  <a:sym typeface="Wingdings" panose="05000000000000000000" pitchFamily="2" charset="2"/>
                </a:rPr>
                <a:t> Name, </a:t>
              </a:r>
              <a:r>
                <a:rPr kumimoji="0" lang="en-US" altLang="zh-CN" sz="1950" b="1" dirty="0" err="1">
                  <a:solidFill>
                    <a:srgbClr val="0000FF"/>
                  </a:solidFill>
                  <a:ea typeface="宋体" panose="02010600030101010101" pitchFamily="2" charset="-122"/>
                  <a:sym typeface="Wingdings" panose="05000000000000000000" pitchFamily="2" charset="2"/>
                </a:rPr>
                <a:t>DeptName</a:t>
              </a:r>
              <a:r>
                <a:rPr kumimoji="0" lang="en-US" altLang="zh-CN" sz="1950" b="1" dirty="0">
                  <a:solidFill>
                    <a:srgbClr val="0000FF"/>
                  </a:solidFill>
                  <a:ea typeface="宋体" panose="02010600030101010101" pitchFamily="2" charset="-122"/>
                  <a:sym typeface="Wingdings" panose="05000000000000000000" pitchFamily="2" charset="2"/>
                </a:rPr>
                <a:t>, Salary</a:t>
              </a:r>
              <a:endParaRPr kumimoji="0" lang="en-US" altLang="zh-CN" sz="1950" b="1" dirty="0">
                <a:solidFill>
                  <a:srgbClr val="0000FF"/>
                </a:solidFill>
                <a:ea typeface="宋体" panose="02010600030101010101" pitchFamily="2" charset="-122"/>
              </a:endParaRPr>
            </a:p>
          </p:txBody>
        </p:sp>
      </p:grpSp>
      <p:sp>
        <p:nvSpPr>
          <p:cNvPr id="35" name="Text Box 25">
            <a:extLst>
              <a:ext uri="{FF2B5EF4-FFF2-40B4-BE49-F238E27FC236}">
                <a16:creationId xmlns:a16="http://schemas.microsoft.com/office/drawing/2014/main" id="{F420B514-A781-4B6F-A8EC-5F24AED5153A}"/>
              </a:ext>
            </a:extLst>
          </p:cNvPr>
          <p:cNvSpPr txBox="1">
            <a:spLocks noChangeArrowheads="1"/>
          </p:cNvSpPr>
          <p:nvPr/>
        </p:nvSpPr>
        <p:spPr bwMode="auto">
          <a:xfrm>
            <a:off x="2195736" y="4315301"/>
            <a:ext cx="4506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2000" b="1" dirty="0">
                <a:solidFill>
                  <a:srgbClr val="FF0000"/>
                </a:solidFill>
                <a:ea typeface="宋体" panose="02010600030101010101" pitchFamily="2" charset="-122"/>
              </a:rPr>
              <a:t>As such, NOT in 2</a:t>
            </a:r>
            <a:r>
              <a:rPr kumimoji="0" lang="en-US" altLang="zh-CN" sz="2000" b="1" baseline="30000" dirty="0">
                <a:solidFill>
                  <a:srgbClr val="FF0000"/>
                </a:solidFill>
                <a:ea typeface="宋体" panose="02010600030101010101" pitchFamily="2" charset="-122"/>
              </a:rPr>
              <a:t>nd</a:t>
            </a:r>
            <a:r>
              <a:rPr kumimoji="0" lang="en-US" altLang="zh-CN" sz="2000" b="1" dirty="0">
                <a:solidFill>
                  <a:srgbClr val="FF0000"/>
                </a:solidFill>
                <a:ea typeface="宋体" panose="02010600030101010101" pitchFamily="2" charset="-122"/>
              </a:rPr>
              <a:t> Normal Form!</a:t>
            </a:r>
          </a:p>
        </p:txBody>
      </p:sp>
    </p:spTree>
    <p:extLst>
      <p:ext uri="{BB962C8B-B14F-4D97-AF65-F5344CB8AC3E}">
        <p14:creationId xmlns:p14="http://schemas.microsoft.com/office/powerpoint/2010/main" val="749052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ox(i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3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1B7FE-29F1-4973-A881-544DFD630330}"/>
              </a:ext>
            </a:extLst>
          </p:cNvPr>
          <p:cNvSpPr>
            <a:spLocks noGrp="1"/>
          </p:cNvSpPr>
          <p:nvPr>
            <p:ph type="title"/>
          </p:nvPr>
        </p:nvSpPr>
        <p:spPr/>
        <p:txBody>
          <a:bodyPr/>
          <a:lstStyle/>
          <a:p>
            <a:pPr algn="ctr"/>
            <a:r>
              <a:rPr lang="en-US" altLang="zh-CN" dirty="0">
                <a:latin typeface="Comic Sans MS" pitchFamily="66" charset="0"/>
              </a:rPr>
              <a:t>Decompose a Relation to 2nd Normal Form</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6FAB1A4B-BC62-4183-83AF-702A2EB32429}"/>
              </a:ext>
            </a:extLst>
          </p:cNvPr>
          <p:cNvSpPr>
            <a:spLocks noGrp="1"/>
          </p:cNvSpPr>
          <p:nvPr>
            <p:ph idx="1"/>
          </p:nvPr>
        </p:nvSpPr>
        <p:spPr/>
        <p:txBody>
          <a:bodyPr/>
          <a:lstStyle/>
          <a:p>
            <a:r>
              <a:rPr lang="en-US" altLang="zh-CN" sz="2000" dirty="0">
                <a:latin typeface="Comic Sans MS" pitchFamily="66" charset="0"/>
              </a:rPr>
              <a:t>Decompose the relation into two separate relations</a:t>
            </a:r>
          </a:p>
          <a:p>
            <a:endParaRPr lang="zh-CN" altLang="en-US" sz="2000" dirty="0">
              <a:latin typeface="Comic Sans MS" pitchFamily="66" charset="0"/>
            </a:endParaRPr>
          </a:p>
        </p:txBody>
      </p:sp>
      <p:sp>
        <p:nvSpPr>
          <p:cNvPr id="4" name="Text Box 21">
            <a:extLst>
              <a:ext uri="{FF2B5EF4-FFF2-40B4-BE49-F238E27FC236}">
                <a16:creationId xmlns:a16="http://schemas.microsoft.com/office/drawing/2014/main" id="{526D0DAA-EC3D-4976-8FBD-70CDFD9149DF}"/>
              </a:ext>
            </a:extLst>
          </p:cNvPr>
          <p:cNvSpPr txBox="1">
            <a:spLocks noChangeArrowheads="1"/>
          </p:cNvSpPr>
          <p:nvPr/>
        </p:nvSpPr>
        <p:spPr bwMode="auto">
          <a:xfrm>
            <a:off x="5592367" y="1726407"/>
            <a:ext cx="308408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ea typeface="宋体" panose="02010600030101010101" pitchFamily="2" charset="-122"/>
              </a:rPr>
              <a:t>Both are full functional dependencies</a:t>
            </a:r>
          </a:p>
        </p:txBody>
      </p:sp>
      <p:grpSp>
        <p:nvGrpSpPr>
          <p:cNvPr id="5" name="Group 4">
            <a:extLst>
              <a:ext uri="{FF2B5EF4-FFF2-40B4-BE49-F238E27FC236}">
                <a16:creationId xmlns:a16="http://schemas.microsoft.com/office/drawing/2014/main" id="{925BEF70-D164-4CA5-B5B6-C7C2686F43FB}"/>
              </a:ext>
            </a:extLst>
          </p:cNvPr>
          <p:cNvGrpSpPr>
            <a:grpSpLocks/>
          </p:cNvGrpSpPr>
          <p:nvPr/>
        </p:nvGrpSpPr>
        <p:grpSpPr bwMode="auto">
          <a:xfrm>
            <a:off x="1943100" y="2571750"/>
            <a:ext cx="3607171" cy="322660"/>
            <a:chOff x="576" y="2448"/>
            <a:chExt cx="2875" cy="271"/>
          </a:xfrm>
        </p:grpSpPr>
        <p:sp>
          <p:nvSpPr>
            <p:cNvPr id="6" name="Text Box 5">
              <a:extLst>
                <a:ext uri="{FF2B5EF4-FFF2-40B4-BE49-F238E27FC236}">
                  <a16:creationId xmlns:a16="http://schemas.microsoft.com/office/drawing/2014/main" id="{B63B937E-2A23-42B6-87FF-28E1E67A7E38}"/>
                </a:ext>
              </a:extLst>
            </p:cNvPr>
            <p:cNvSpPr txBox="1">
              <a:spLocks noChangeArrowheads="1"/>
            </p:cNvSpPr>
            <p:nvPr/>
          </p:nvSpPr>
          <p:spPr bwMode="auto">
            <a:xfrm>
              <a:off x="576" y="2448"/>
              <a:ext cx="720" cy="27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EmpID</a:t>
              </a:r>
            </a:p>
          </p:txBody>
        </p:sp>
        <p:sp>
          <p:nvSpPr>
            <p:cNvPr id="7" name="Text Box 6">
              <a:extLst>
                <a:ext uri="{FF2B5EF4-FFF2-40B4-BE49-F238E27FC236}">
                  <a16:creationId xmlns:a16="http://schemas.microsoft.com/office/drawing/2014/main" id="{37661E52-62B2-4A4A-A65C-42AB7DD34893}"/>
                </a:ext>
              </a:extLst>
            </p:cNvPr>
            <p:cNvSpPr txBox="1">
              <a:spLocks noChangeArrowheads="1"/>
            </p:cNvSpPr>
            <p:nvPr/>
          </p:nvSpPr>
          <p:spPr bwMode="auto">
            <a:xfrm>
              <a:off x="2784" y="2448"/>
              <a:ext cx="667" cy="27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Salary</a:t>
              </a:r>
            </a:p>
          </p:txBody>
        </p:sp>
        <p:sp>
          <p:nvSpPr>
            <p:cNvPr id="8" name="Text Box 7">
              <a:extLst>
                <a:ext uri="{FF2B5EF4-FFF2-40B4-BE49-F238E27FC236}">
                  <a16:creationId xmlns:a16="http://schemas.microsoft.com/office/drawing/2014/main" id="{72196DA4-10E4-4962-B3CA-B5C2BBB29D2B}"/>
                </a:ext>
              </a:extLst>
            </p:cNvPr>
            <p:cNvSpPr txBox="1">
              <a:spLocks noChangeArrowheads="1"/>
            </p:cNvSpPr>
            <p:nvPr/>
          </p:nvSpPr>
          <p:spPr bwMode="auto">
            <a:xfrm>
              <a:off x="1872" y="2448"/>
              <a:ext cx="912" cy="27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DeptName</a:t>
              </a:r>
            </a:p>
          </p:txBody>
        </p:sp>
        <p:sp>
          <p:nvSpPr>
            <p:cNvPr id="9" name="Text Box 8">
              <a:extLst>
                <a:ext uri="{FF2B5EF4-FFF2-40B4-BE49-F238E27FC236}">
                  <a16:creationId xmlns:a16="http://schemas.microsoft.com/office/drawing/2014/main" id="{3EA6DC63-CDE4-4DB9-8006-0A1FB7709A55}"/>
                </a:ext>
              </a:extLst>
            </p:cNvPr>
            <p:cNvSpPr txBox="1">
              <a:spLocks noChangeArrowheads="1"/>
            </p:cNvSpPr>
            <p:nvPr/>
          </p:nvSpPr>
          <p:spPr bwMode="auto">
            <a:xfrm>
              <a:off x="1296" y="2448"/>
              <a:ext cx="576" cy="271"/>
            </a:xfrm>
            <a:prstGeom prst="rect">
              <a:avLst/>
            </a:prstGeom>
            <a:solidFill>
              <a:schemeClr val="bg1"/>
            </a:solidFill>
            <a:ln w="9525">
              <a:solidFill>
                <a:srgbClr val="0000FF"/>
              </a:solidFill>
              <a:miter lim="800000"/>
              <a:headEnd/>
              <a:tailEnd/>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Name</a:t>
              </a:r>
            </a:p>
          </p:txBody>
        </p:sp>
      </p:grpSp>
      <p:grpSp>
        <p:nvGrpSpPr>
          <p:cNvPr id="10" name="Group 9">
            <a:extLst>
              <a:ext uri="{FF2B5EF4-FFF2-40B4-BE49-F238E27FC236}">
                <a16:creationId xmlns:a16="http://schemas.microsoft.com/office/drawing/2014/main" id="{48DA5160-14BA-4CCB-989E-8E59C3E3B9AA}"/>
              </a:ext>
            </a:extLst>
          </p:cNvPr>
          <p:cNvGrpSpPr>
            <a:grpSpLocks/>
          </p:cNvGrpSpPr>
          <p:nvPr/>
        </p:nvGrpSpPr>
        <p:grpSpPr bwMode="auto">
          <a:xfrm>
            <a:off x="2888456" y="3486150"/>
            <a:ext cx="3843337" cy="322660"/>
            <a:chOff x="650" y="3360"/>
            <a:chExt cx="3228" cy="271"/>
          </a:xfrm>
        </p:grpSpPr>
        <p:sp>
          <p:nvSpPr>
            <p:cNvPr id="11" name="Text Box 10">
              <a:extLst>
                <a:ext uri="{FF2B5EF4-FFF2-40B4-BE49-F238E27FC236}">
                  <a16:creationId xmlns:a16="http://schemas.microsoft.com/office/drawing/2014/main" id="{F75E9C7C-B6A0-4C9A-9C1D-BF04F4057B08}"/>
                </a:ext>
              </a:extLst>
            </p:cNvPr>
            <p:cNvSpPr txBox="1">
              <a:spLocks noChangeArrowheads="1"/>
            </p:cNvSpPr>
            <p:nvPr/>
          </p:nvSpPr>
          <p:spPr bwMode="auto">
            <a:xfrm>
              <a:off x="1420" y="3360"/>
              <a:ext cx="1138" cy="27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CourseTitle</a:t>
              </a:r>
            </a:p>
          </p:txBody>
        </p:sp>
        <p:sp>
          <p:nvSpPr>
            <p:cNvPr id="12" name="Text Box 11">
              <a:extLst>
                <a:ext uri="{FF2B5EF4-FFF2-40B4-BE49-F238E27FC236}">
                  <a16:creationId xmlns:a16="http://schemas.microsoft.com/office/drawing/2014/main" id="{E4ECADC6-382D-4E94-BB6F-DB5B0F8B3816}"/>
                </a:ext>
              </a:extLst>
            </p:cNvPr>
            <p:cNvSpPr txBox="1">
              <a:spLocks noChangeArrowheads="1"/>
            </p:cNvSpPr>
            <p:nvPr/>
          </p:nvSpPr>
          <p:spPr bwMode="auto">
            <a:xfrm>
              <a:off x="2468" y="3360"/>
              <a:ext cx="1410" cy="27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DateCompleted</a:t>
              </a:r>
            </a:p>
          </p:txBody>
        </p:sp>
        <p:sp>
          <p:nvSpPr>
            <p:cNvPr id="13" name="Text Box 12">
              <a:extLst>
                <a:ext uri="{FF2B5EF4-FFF2-40B4-BE49-F238E27FC236}">
                  <a16:creationId xmlns:a16="http://schemas.microsoft.com/office/drawing/2014/main" id="{13623DE5-20C9-4B15-A184-56B7FCF4B42E}"/>
                </a:ext>
              </a:extLst>
            </p:cNvPr>
            <p:cNvSpPr txBox="1">
              <a:spLocks noChangeArrowheads="1"/>
            </p:cNvSpPr>
            <p:nvPr/>
          </p:nvSpPr>
          <p:spPr bwMode="auto">
            <a:xfrm>
              <a:off x="650" y="3360"/>
              <a:ext cx="813" cy="271"/>
            </a:xfrm>
            <a:prstGeom prst="rect">
              <a:avLst/>
            </a:prstGeom>
            <a:solidFill>
              <a:schemeClr val="bg1"/>
            </a:solidFill>
            <a:ln w="9525">
              <a:solidFill>
                <a:srgbClr val="0000FF"/>
              </a:solidFill>
              <a:miter lim="800000"/>
              <a:headEnd/>
              <a:tailEnd/>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EmpID</a:t>
              </a:r>
            </a:p>
          </p:txBody>
        </p:sp>
      </p:grpSp>
      <p:cxnSp>
        <p:nvCxnSpPr>
          <p:cNvPr id="14" name="AutoShape 13">
            <a:extLst>
              <a:ext uri="{FF2B5EF4-FFF2-40B4-BE49-F238E27FC236}">
                <a16:creationId xmlns:a16="http://schemas.microsoft.com/office/drawing/2014/main" id="{32115E4C-6871-478A-8ECF-44F96710A785}"/>
              </a:ext>
            </a:extLst>
          </p:cNvPr>
          <p:cNvCxnSpPr>
            <a:cxnSpLocks noChangeShapeType="1"/>
            <a:stCxn id="13" idx="0"/>
            <a:endCxn id="6" idx="2"/>
          </p:cNvCxnSpPr>
          <p:nvPr/>
        </p:nvCxnSpPr>
        <p:spPr bwMode="auto">
          <a:xfrm rot="16200000" flipV="1">
            <a:off x="2587807" y="2701384"/>
            <a:ext cx="591742" cy="977794"/>
          </a:xfrm>
          <a:prstGeom prst="curvedConnector3">
            <a:avLst>
              <a:gd name="adj1" fmla="val 50000"/>
            </a:avLst>
          </a:prstGeom>
          <a:noFill/>
          <a:ln w="31750">
            <a:solidFill>
              <a:srgbClr val="0000FF"/>
            </a:solidFill>
            <a:round/>
            <a:headEnd/>
            <a:tailEnd type="triangle" w="lg" len="lg"/>
          </a:ln>
          <a:extLst>
            <a:ext uri="{909E8E84-426E-40DD-AFC4-6F175D3DCCD1}">
              <a14:hiddenFill xmlns:a14="http://schemas.microsoft.com/office/drawing/2010/main">
                <a:noFill/>
              </a14:hiddenFill>
            </a:ext>
          </a:extLst>
        </p:spPr>
      </p:cxnSp>
      <p:cxnSp>
        <p:nvCxnSpPr>
          <p:cNvPr id="15" name="AutoShape 15">
            <a:extLst>
              <a:ext uri="{FF2B5EF4-FFF2-40B4-BE49-F238E27FC236}">
                <a16:creationId xmlns:a16="http://schemas.microsoft.com/office/drawing/2014/main" id="{1838DE8A-BFD4-482F-AF61-E7140CB463C8}"/>
              </a:ext>
            </a:extLst>
          </p:cNvPr>
          <p:cNvCxnSpPr>
            <a:cxnSpLocks noChangeShapeType="1"/>
          </p:cNvCxnSpPr>
          <p:nvPr/>
        </p:nvCxnSpPr>
        <p:spPr bwMode="auto">
          <a:xfrm rot="5400000" flipV="1">
            <a:off x="2734271" y="2198489"/>
            <a:ext cx="1191" cy="771525"/>
          </a:xfrm>
          <a:prstGeom prst="bentConnector3">
            <a:avLst>
              <a:gd name="adj1" fmla="val -48400014"/>
            </a:avLst>
          </a:prstGeom>
          <a:noFill/>
          <a:ln w="25400">
            <a:solidFill>
              <a:srgbClr val="0000FF"/>
            </a:solidFill>
            <a:miter lim="800000"/>
            <a:headEnd/>
            <a:tailEnd type="triangle" w="lg" len="lg"/>
          </a:ln>
          <a:extLst>
            <a:ext uri="{909E8E84-426E-40DD-AFC4-6F175D3DCCD1}">
              <a14:hiddenFill xmlns:a14="http://schemas.microsoft.com/office/drawing/2010/main">
                <a:noFill/>
              </a14:hiddenFill>
            </a:ext>
          </a:extLst>
        </p:spPr>
      </p:cxnSp>
      <p:cxnSp>
        <p:nvCxnSpPr>
          <p:cNvPr id="16" name="AutoShape 16">
            <a:extLst>
              <a:ext uri="{FF2B5EF4-FFF2-40B4-BE49-F238E27FC236}">
                <a16:creationId xmlns:a16="http://schemas.microsoft.com/office/drawing/2014/main" id="{519747FF-1C01-4E36-8DC0-2393406AE82F}"/>
              </a:ext>
            </a:extLst>
          </p:cNvPr>
          <p:cNvCxnSpPr>
            <a:cxnSpLocks noChangeShapeType="1"/>
          </p:cNvCxnSpPr>
          <p:nvPr/>
        </p:nvCxnSpPr>
        <p:spPr bwMode="auto">
          <a:xfrm rot="5400000" flipV="1">
            <a:off x="3180755" y="1743671"/>
            <a:ext cx="1191" cy="1657350"/>
          </a:xfrm>
          <a:prstGeom prst="bentConnector3">
            <a:avLst>
              <a:gd name="adj1" fmla="val -47300014"/>
            </a:avLst>
          </a:prstGeom>
          <a:noFill/>
          <a:ln w="25400">
            <a:solidFill>
              <a:srgbClr val="0000FF"/>
            </a:solidFill>
            <a:miter lim="800000"/>
            <a:headEnd/>
            <a:tailEnd type="triangle" w="lg" len="lg"/>
          </a:ln>
          <a:extLst>
            <a:ext uri="{909E8E84-426E-40DD-AFC4-6F175D3DCCD1}">
              <a14:hiddenFill xmlns:a14="http://schemas.microsoft.com/office/drawing/2010/main">
                <a:noFill/>
              </a14:hiddenFill>
            </a:ext>
          </a:extLst>
        </p:spPr>
      </p:cxnSp>
      <p:cxnSp>
        <p:nvCxnSpPr>
          <p:cNvPr id="17" name="AutoShape 17">
            <a:extLst>
              <a:ext uri="{FF2B5EF4-FFF2-40B4-BE49-F238E27FC236}">
                <a16:creationId xmlns:a16="http://schemas.microsoft.com/office/drawing/2014/main" id="{B519B455-7EE8-461E-BE9B-A7E1C213BD30}"/>
              </a:ext>
            </a:extLst>
          </p:cNvPr>
          <p:cNvCxnSpPr>
            <a:cxnSpLocks noChangeShapeType="1"/>
          </p:cNvCxnSpPr>
          <p:nvPr/>
        </p:nvCxnSpPr>
        <p:spPr bwMode="auto">
          <a:xfrm rot="5400000" flipV="1">
            <a:off x="3623667" y="1300758"/>
            <a:ext cx="1191" cy="2543175"/>
          </a:xfrm>
          <a:prstGeom prst="bentConnector3">
            <a:avLst>
              <a:gd name="adj1" fmla="val -47100014"/>
            </a:avLst>
          </a:prstGeom>
          <a:noFill/>
          <a:ln w="25400">
            <a:solidFill>
              <a:srgbClr val="0000FF"/>
            </a:solidFill>
            <a:miter lim="800000"/>
            <a:headEnd/>
            <a:tailEnd type="triangle" w="lg" len="lg"/>
          </a:ln>
          <a:extLst>
            <a:ext uri="{909E8E84-426E-40DD-AFC4-6F175D3DCCD1}">
              <a14:hiddenFill xmlns:a14="http://schemas.microsoft.com/office/drawing/2010/main">
                <a:noFill/>
              </a14:hiddenFill>
            </a:ext>
          </a:extLst>
        </p:spPr>
      </p:cxnSp>
      <p:grpSp>
        <p:nvGrpSpPr>
          <p:cNvPr id="18" name="Group 18">
            <a:extLst>
              <a:ext uri="{FF2B5EF4-FFF2-40B4-BE49-F238E27FC236}">
                <a16:creationId xmlns:a16="http://schemas.microsoft.com/office/drawing/2014/main" id="{0BD18171-EFF1-4C33-B126-3363F4402A52}"/>
              </a:ext>
            </a:extLst>
          </p:cNvPr>
          <p:cNvGrpSpPr>
            <a:grpSpLocks/>
          </p:cNvGrpSpPr>
          <p:nvPr/>
        </p:nvGrpSpPr>
        <p:grpSpPr bwMode="auto">
          <a:xfrm>
            <a:off x="3380185" y="3801738"/>
            <a:ext cx="2519365" cy="13093"/>
            <a:chOff x="1783" y="3481"/>
            <a:chExt cx="2116" cy="11"/>
          </a:xfrm>
        </p:grpSpPr>
        <p:cxnSp>
          <p:nvCxnSpPr>
            <p:cNvPr id="19" name="AutoShape 19">
              <a:extLst>
                <a:ext uri="{FF2B5EF4-FFF2-40B4-BE49-F238E27FC236}">
                  <a16:creationId xmlns:a16="http://schemas.microsoft.com/office/drawing/2014/main" id="{43B3C4BB-9D48-4397-9DB0-AC38D89C1677}"/>
                </a:ext>
              </a:extLst>
            </p:cNvPr>
            <p:cNvCxnSpPr>
              <a:cxnSpLocks noChangeShapeType="1"/>
              <a:stCxn id="13" idx="2"/>
              <a:endCxn id="12" idx="2"/>
            </p:cNvCxnSpPr>
            <p:nvPr/>
          </p:nvCxnSpPr>
          <p:spPr bwMode="auto">
            <a:xfrm rot="16200000" flipH="1">
              <a:off x="2835" y="2429"/>
              <a:ext cx="11" cy="2116"/>
            </a:xfrm>
            <a:prstGeom prst="bentConnector3">
              <a:avLst>
                <a:gd name="adj1" fmla="val 1800000"/>
              </a:avLst>
            </a:prstGeom>
            <a:noFill/>
            <a:ln w="25400">
              <a:solidFill>
                <a:srgbClr val="0000FF"/>
              </a:solidFill>
              <a:miter lim="800000"/>
              <a:headEnd/>
              <a:tailEnd type="triangle" w="lg" len="lg"/>
            </a:ln>
            <a:extLst>
              <a:ext uri="{909E8E84-426E-40DD-AFC4-6F175D3DCCD1}">
                <a14:hiddenFill xmlns:a14="http://schemas.microsoft.com/office/drawing/2010/main">
                  <a:noFill/>
                </a14:hiddenFill>
              </a:ext>
            </a:extLst>
          </p:spPr>
        </p:cxnSp>
        <p:cxnSp>
          <p:nvCxnSpPr>
            <p:cNvPr id="20" name="AutoShape 20">
              <a:extLst>
                <a:ext uri="{FF2B5EF4-FFF2-40B4-BE49-F238E27FC236}">
                  <a16:creationId xmlns:a16="http://schemas.microsoft.com/office/drawing/2014/main" id="{BD4E347E-9EB0-49AA-88B2-4C8A9953F21C}"/>
                </a:ext>
              </a:extLst>
            </p:cNvPr>
            <p:cNvCxnSpPr>
              <a:cxnSpLocks noChangeShapeType="1"/>
              <a:stCxn id="11" idx="2"/>
              <a:endCxn id="12" idx="2"/>
            </p:cNvCxnSpPr>
            <p:nvPr/>
          </p:nvCxnSpPr>
          <p:spPr bwMode="auto">
            <a:xfrm rot="16200000" flipH="1">
              <a:off x="3301" y="2895"/>
              <a:ext cx="11" cy="1184"/>
            </a:xfrm>
            <a:prstGeom prst="bentConnector3">
              <a:avLst>
                <a:gd name="adj1" fmla="val 1800000"/>
              </a:avLst>
            </a:prstGeom>
            <a:noFill/>
            <a:ln w="25400">
              <a:solidFill>
                <a:srgbClr val="0000FF"/>
              </a:solidFill>
              <a:miter lim="800000"/>
              <a:headEnd/>
              <a:tailEnd type="triangle" w="lg" len="lg"/>
            </a:ln>
            <a:extLst>
              <a:ext uri="{909E8E84-426E-40DD-AFC4-6F175D3DCCD1}">
                <a14:hiddenFill xmlns:a14="http://schemas.microsoft.com/office/drawing/2010/main">
                  <a:noFill/>
                </a14:hiddenFill>
              </a:ext>
            </a:extLst>
          </p:spPr>
        </p:cxnSp>
      </p:grpSp>
      <p:sp>
        <p:nvSpPr>
          <p:cNvPr id="21" name="Text Box 22">
            <a:extLst>
              <a:ext uri="{FF2B5EF4-FFF2-40B4-BE49-F238E27FC236}">
                <a16:creationId xmlns:a16="http://schemas.microsoft.com/office/drawing/2014/main" id="{B0B89D5C-986D-4C0A-BE1F-3407E7FD63C7}"/>
              </a:ext>
            </a:extLst>
          </p:cNvPr>
          <p:cNvSpPr txBox="1">
            <a:spLocks noChangeArrowheads="1"/>
          </p:cNvSpPr>
          <p:nvPr/>
        </p:nvSpPr>
        <p:spPr bwMode="auto">
          <a:xfrm>
            <a:off x="1416844" y="2237185"/>
            <a:ext cx="7729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a:spcBef>
                <a:spcPct val="0"/>
              </a:spcBef>
              <a:buClrTx/>
              <a:buSzTx/>
              <a:buNone/>
            </a:pPr>
            <a:r>
              <a:rPr kumimoji="0" lang="en-US" altLang="zh-CN" sz="1500" b="1">
                <a:solidFill>
                  <a:srgbClr val="FF0000"/>
                </a:solidFill>
                <a:ea typeface="宋体" panose="02010600030101010101" pitchFamily="2" charset="-122"/>
              </a:rPr>
              <a:t>Emp_t</a:t>
            </a:r>
          </a:p>
        </p:txBody>
      </p:sp>
      <p:sp>
        <p:nvSpPr>
          <p:cNvPr id="22" name="Text Box 23">
            <a:extLst>
              <a:ext uri="{FF2B5EF4-FFF2-40B4-BE49-F238E27FC236}">
                <a16:creationId xmlns:a16="http://schemas.microsoft.com/office/drawing/2014/main" id="{B11CA80B-9FE1-42EC-A2DF-D4ABC6FC736F}"/>
              </a:ext>
            </a:extLst>
          </p:cNvPr>
          <p:cNvSpPr txBox="1">
            <a:spLocks noChangeArrowheads="1"/>
          </p:cNvSpPr>
          <p:nvPr/>
        </p:nvSpPr>
        <p:spPr bwMode="auto">
          <a:xfrm>
            <a:off x="1314450" y="3221832"/>
            <a:ext cx="15440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a:spcBef>
                <a:spcPct val="0"/>
              </a:spcBef>
              <a:buClrTx/>
              <a:buSzTx/>
              <a:buNone/>
            </a:pPr>
            <a:r>
              <a:rPr kumimoji="0" lang="en-US" altLang="zh-CN" sz="1500" b="1">
                <a:solidFill>
                  <a:srgbClr val="FF0000"/>
                </a:solidFill>
                <a:ea typeface="宋体" panose="02010600030101010101" pitchFamily="2" charset="-122"/>
              </a:rPr>
              <a:t>Emp_Course_t</a:t>
            </a:r>
          </a:p>
        </p:txBody>
      </p:sp>
    </p:spTree>
    <p:extLst>
      <p:ext uri="{BB962C8B-B14F-4D97-AF65-F5344CB8AC3E}">
        <p14:creationId xmlns:p14="http://schemas.microsoft.com/office/powerpoint/2010/main" val="13084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9DB3F-B115-45ED-ADD2-7377EDB64052}"/>
              </a:ext>
            </a:extLst>
          </p:cNvPr>
          <p:cNvSpPr>
            <a:spLocks noGrp="1"/>
          </p:cNvSpPr>
          <p:nvPr>
            <p:ph type="title"/>
          </p:nvPr>
        </p:nvSpPr>
        <p:spPr/>
        <p:txBody>
          <a:bodyPr/>
          <a:lstStyle/>
          <a:p>
            <a:pPr algn="ctr"/>
            <a:r>
              <a:rPr lang="en-US" altLang="zh-CN" dirty="0">
                <a:latin typeface="Comic Sans MS" pitchFamily="66" charset="0"/>
              </a:rPr>
              <a:t>Third Normal Form</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936C9BC-6DA7-46F8-A9A1-3ABB9B2F81BA}"/>
              </a:ext>
            </a:extLst>
          </p:cNvPr>
          <p:cNvSpPr>
            <a:spLocks noGrp="1"/>
          </p:cNvSpPr>
          <p:nvPr>
            <p:ph idx="1"/>
          </p:nvPr>
        </p:nvSpPr>
        <p:spPr/>
        <p:txBody>
          <a:bodyPr/>
          <a:lstStyle/>
          <a:p>
            <a:pPr>
              <a:lnSpc>
                <a:spcPct val="150000"/>
              </a:lnSpc>
            </a:pPr>
            <a:r>
              <a:rPr lang="en-US" altLang="zh-CN" sz="2000" b="1" dirty="0">
                <a:solidFill>
                  <a:srgbClr val="FF0000"/>
                </a:solidFill>
                <a:latin typeface="Comic Sans MS" pitchFamily="66" charset="0"/>
              </a:rPr>
              <a:t>Requirements</a:t>
            </a:r>
          </a:p>
          <a:p>
            <a:pPr lvl="1">
              <a:lnSpc>
                <a:spcPct val="150000"/>
              </a:lnSpc>
            </a:pPr>
            <a:r>
              <a:rPr lang="en-US" altLang="zh-CN" sz="1800" b="1" dirty="0">
                <a:solidFill>
                  <a:srgbClr val="1F07CF"/>
                </a:solidFill>
                <a:latin typeface="Comic Sans MS" pitchFamily="66" charset="0"/>
              </a:rPr>
              <a:t>2NF </a:t>
            </a:r>
          </a:p>
          <a:p>
            <a:pPr lvl="1">
              <a:lnSpc>
                <a:spcPct val="150000"/>
              </a:lnSpc>
            </a:pPr>
            <a:r>
              <a:rPr lang="en-US" altLang="zh-CN" sz="1800" b="1" dirty="0">
                <a:solidFill>
                  <a:srgbClr val="1F07CF"/>
                </a:solidFill>
                <a:latin typeface="Comic Sans MS" pitchFamily="66" charset="0"/>
              </a:rPr>
              <a:t>No transitive dependencies </a:t>
            </a:r>
          </a:p>
          <a:p>
            <a:pPr>
              <a:lnSpc>
                <a:spcPct val="150000"/>
              </a:lnSpc>
            </a:pPr>
            <a:r>
              <a:rPr lang="en-US" altLang="zh-CN" sz="2000" dirty="0">
                <a:latin typeface="Comic Sans MS" pitchFamily="66" charset="0"/>
              </a:rPr>
              <a:t>A </a:t>
            </a:r>
            <a:r>
              <a:rPr lang="en-US" altLang="zh-CN" sz="2000" b="1" dirty="0">
                <a:solidFill>
                  <a:srgbClr val="FF0000"/>
                </a:solidFill>
                <a:latin typeface="Comic Sans MS" pitchFamily="66" charset="0"/>
              </a:rPr>
              <a:t>transitive dependency </a:t>
            </a:r>
            <a:r>
              <a:rPr lang="en-US" altLang="zh-CN" sz="2000" dirty="0">
                <a:latin typeface="Comic Sans MS" pitchFamily="66" charset="0"/>
              </a:rPr>
              <a:t>is a functional dependency between two (or more) non-key attributes.</a:t>
            </a:r>
          </a:p>
          <a:p>
            <a:pPr>
              <a:lnSpc>
                <a:spcPct val="150000"/>
              </a:lnSpc>
            </a:pPr>
            <a:endParaRPr lang="zh-CN" altLang="en-US" sz="2000" dirty="0">
              <a:latin typeface="Comic Sans MS" pitchFamily="66" charset="0"/>
            </a:endParaRPr>
          </a:p>
        </p:txBody>
      </p:sp>
    </p:spTree>
    <p:extLst>
      <p:ext uri="{BB962C8B-B14F-4D97-AF65-F5344CB8AC3E}">
        <p14:creationId xmlns:p14="http://schemas.microsoft.com/office/powerpoint/2010/main" val="10034553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037D0-D54F-4007-B87A-5DCE5E2DE881}"/>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Relation with Transitive Dependency</a:t>
            </a:r>
            <a:endParaRPr lang="zh-CN" altLang="en-US" dirty="0">
              <a:latin typeface="Comic Sans MS" pitchFamily="66" charset="0"/>
            </a:endParaRPr>
          </a:p>
        </p:txBody>
      </p:sp>
      <p:pic>
        <p:nvPicPr>
          <p:cNvPr id="4" name="Picture 2" descr="06_24a">
            <a:extLst>
              <a:ext uri="{FF2B5EF4-FFF2-40B4-BE49-F238E27FC236}">
                <a16:creationId xmlns:a16="http://schemas.microsoft.com/office/drawing/2014/main" id="{AFF92233-9261-4CE8-AFCF-03F22D73D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332731"/>
            <a:ext cx="5290914" cy="24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74B55E8-6901-4F0D-A124-6689E9546E6C}"/>
              </a:ext>
            </a:extLst>
          </p:cNvPr>
          <p:cNvSpPr txBox="1"/>
          <p:nvPr/>
        </p:nvSpPr>
        <p:spPr>
          <a:xfrm>
            <a:off x="2267744" y="3939902"/>
            <a:ext cx="4536504" cy="400110"/>
          </a:xfrm>
          <a:prstGeom prst="rect">
            <a:avLst/>
          </a:prstGeom>
          <a:noFill/>
        </p:spPr>
        <p:txBody>
          <a:bodyPr wrap="square" rtlCol="0">
            <a:spAutoFit/>
          </a:bodyPr>
          <a:lstStyle/>
          <a:p>
            <a:pPr algn="ctr"/>
            <a:r>
              <a:rPr lang="en-US" altLang="zh-CN" sz="2000" dirty="0">
                <a:latin typeface="Comic Sans MS" pitchFamily="66" charset="0"/>
                <a:cs typeface="Arial" panose="020B0604020202020204" pitchFamily="34" charset="0"/>
              </a:rPr>
              <a:t>SALES relation</a:t>
            </a:r>
            <a:endParaRPr lang="zh-CN" altLang="en-US" sz="2000" dirty="0">
              <a:latin typeface="Comic Sans MS" pitchFamily="66" charset="0"/>
              <a:cs typeface="Arial" panose="020B0604020202020204" pitchFamily="34" charset="0"/>
            </a:endParaRPr>
          </a:p>
        </p:txBody>
      </p:sp>
    </p:spTree>
    <p:extLst>
      <p:ext uri="{BB962C8B-B14F-4D97-AF65-F5344CB8AC3E}">
        <p14:creationId xmlns:p14="http://schemas.microsoft.com/office/powerpoint/2010/main" val="13893685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037D0-D54F-4007-B87A-5DCE5E2DE881}"/>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Relation with Transitive Dependency</a:t>
            </a:r>
            <a:endParaRPr lang="zh-CN" altLang="en-US" dirty="0">
              <a:latin typeface="Comic Sans MS" pitchFamily="66" charset="0"/>
            </a:endParaRPr>
          </a:p>
        </p:txBody>
      </p:sp>
      <p:pic>
        <p:nvPicPr>
          <p:cNvPr id="6" name="Picture 3" descr="06_24b">
            <a:extLst>
              <a:ext uri="{FF2B5EF4-FFF2-40B4-BE49-F238E27FC236}">
                <a16:creationId xmlns:a16="http://schemas.microsoft.com/office/drawing/2014/main" id="{40716F2E-389B-44E3-83C8-E3141AEB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573" y="915566"/>
            <a:ext cx="4961629" cy="161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08580278-A6F9-4631-961E-D4F5367A52AC}"/>
              </a:ext>
            </a:extLst>
          </p:cNvPr>
          <p:cNvSpPr txBox="1">
            <a:spLocks noChangeArrowheads="1"/>
          </p:cNvSpPr>
          <p:nvPr/>
        </p:nvSpPr>
        <p:spPr bwMode="auto">
          <a:xfrm>
            <a:off x="827584" y="2787774"/>
            <a:ext cx="284244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dirty="0" err="1">
                <a:solidFill>
                  <a:srgbClr val="0000FF"/>
                </a:solidFill>
                <a:ea typeface="宋体" panose="02010600030101010101" pitchFamily="2" charset="-122"/>
              </a:rPr>
              <a:t>Cust_ID</a:t>
            </a:r>
            <a:r>
              <a:rPr kumimoji="0" lang="en-US" altLang="zh-CN" sz="1800" b="1" dirty="0">
                <a:solidFill>
                  <a:srgbClr val="0000FF"/>
                </a:solidFill>
                <a:ea typeface="宋体" panose="02010600030101010101" pitchFamily="2" charset="-122"/>
              </a:rPr>
              <a:t> </a:t>
            </a:r>
            <a:r>
              <a:rPr kumimoji="0" lang="en-US" altLang="zh-CN" sz="1800" b="1" dirty="0">
                <a:solidFill>
                  <a:srgbClr val="0000FF"/>
                </a:solidFill>
                <a:ea typeface="宋体" panose="02010600030101010101" pitchFamily="2" charset="-122"/>
                <a:sym typeface="Wingdings" panose="05000000000000000000" pitchFamily="2" charset="2"/>
              </a:rPr>
              <a:t> Name</a:t>
            </a:r>
          </a:p>
          <a:p>
            <a:pPr defTabSz="685800" eaLnBrk="0" hangingPunct="0">
              <a:spcBef>
                <a:spcPct val="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Salesperson</a:t>
            </a:r>
          </a:p>
          <a:p>
            <a:pPr defTabSz="685800" eaLnBrk="0" hangingPunct="0">
              <a:spcBef>
                <a:spcPct val="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Region</a:t>
            </a:r>
          </a:p>
          <a:p>
            <a:pPr defTabSz="685800" eaLnBrk="0" hangingPunct="0">
              <a:spcBef>
                <a:spcPct val="0"/>
              </a:spcBef>
              <a:buClrTx/>
              <a:buSzTx/>
              <a:buNone/>
            </a:pP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0"/>
              </a:spcBef>
              <a:buClrTx/>
              <a:buSzTx/>
              <a:buNone/>
            </a:pPr>
            <a:r>
              <a:rPr kumimoji="0" lang="en-US" altLang="zh-CN" sz="1800" b="1" dirty="0">
                <a:solidFill>
                  <a:srgbClr val="FF0000"/>
                </a:solidFill>
                <a:ea typeface="宋体" panose="02010600030101010101" pitchFamily="2" charset="-122"/>
                <a:sym typeface="Wingdings" panose="05000000000000000000" pitchFamily="2" charset="2"/>
              </a:rPr>
              <a:t>All this is OK</a:t>
            </a:r>
          </a:p>
          <a:p>
            <a:pPr defTabSz="685800" eaLnBrk="0" hangingPunct="0">
              <a:spcBef>
                <a:spcPct val="0"/>
              </a:spcBef>
              <a:buClrTx/>
              <a:buSzTx/>
              <a:buNone/>
            </a:pPr>
            <a:r>
              <a:rPr kumimoji="0" lang="en-US" altLang="zh-CN" sz="1800" b="1" dirty="0">
                <a:solidFill>
                  <a:srgbClr val="FF0000"/>
                </a:solidFill>
                <a:ea typeface="宋体" panose="02010600030101010101" pitchFamily="2" charset="-122"/>
                <a:sym typeface="Wingdings" panose="05000000000000000000" pitchFamily="2" charset="2"/>
              </a:rPr>
              <a:t>(2</a:t>
            </a:r>
            <a:r>
              <a:rPr kumimoji="0" lang="en-US" altLang="zh-CN" sz="1800" b="1" baseline="30000" dirty="0">
                <a:solidFill>
                  <a:srgbClr val="FF0000"/>
                </a:solidFill>
                <a:ea typeface="宋体" panose="02010600030101010101" pitchFamily="2" charset="-122"/>
                <a:sym typeface="Wingdings" panose="05000000000000000000" pitchFamily="2" charset="2"/>
              </a:rPr>
              <a:t>nd</a:t>
            </a:r>
            <a:r>
              <a:rPr kumimoji="0" lang="en-US" altLang="zh-CN" sz="1800" b="1" dirty="0">
                <a:solidFill>
                  <a:srgbClr val="FF0000"/>
                </a:solidFill>
                <a:ea typeface="宋体" panose="02010600030101010101" pitchFamily="2" charset="-122"/>
                <a:sym typeface="Wingdings" panose="05000000000000000000" pitchFamily="2" charset="2"/>
              </a:rPr>
              <a:t> NF)</a:t>
            </a:r>
            <a:endParaRPr kumimoji="0" lang="en-US" altLang="zh-CN" sz="1800" b="1" dirty="0">
              <a:solidFill>
                <a:srgbClr val="FF0000"/>
              </a:solidFill>
              <a:ea typeface="宋体" panose="02010600030101010101" pitchFamily="2" charset="-122"/>
            </a:endParaRPr>
          </a:p>
        </p:txBody>
      </p:sp>
      <p:grpSp>
        <p:nvGrpSpPr>
          <p:cNvPr id="8" name="Group 5">
            <a:extLst>
              <a:ext uri="{FF2B5EF4-FFF2-40B4-BE49-F238E27FC236}">
                <a16:creationId xmlns:a16="http://schemas.microsoft.com/office/drawing/2014/main" id="{F896EBE1-B737-41A6-9BA8-274F4FF03BB4}"/>
              </a:ext>
            </a:extLst>
          </p:cNvPr>
          <p:cNvGrpSpPr>
            <a:grpSpLocks/>
          </p:cNvGrpSpPr>
          <p:nvPr/>
        </p:nvGrpSpPr>
        <p:grpSpPr bwMode="auto">
          <a:xfrm>
            <a:off x="4067944" y="2766367"/>
            <a:ext cx="4536504" cy="1511458"/>
            <a:chOff x="2640" y="2976"/>
            <a:chExt cx="3337" cy="1108"/>
          </a:xfrm>
        </p:grpSpPr>
        <p:sp>
          <p:nvSpPr>
            <p:cNvPr id="9" name="Text Box 6">
              <a:extLst>
                <a:ext uri="{FF2B5EF4-FFF2-40B4-BE49-F238E27FC236}">
                  <a16:creationId xmlns:a16="http://schemas.microsoft.com/office/drawing/2014/main" id="{1EAD7CC2-8127-4D72-A4E5-0DCE54B5837B}"/>
                </a:ext>
              </a:extLst>
            </p:cNvPr>
            <p:cNvSpPr txBox="1">
              <a:spLocks noChangeArrowheads="1"/>
            </p:cNvSpPr>
            <p:nvPr/>
          </p:nvSpPr>
          <p:spPr bwMode="auto">
            <a:xfrm>
              <a:off x="3792" y="2976"/>
              <a:ext cx="5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FF3300"/>
                  </a:solidFill>
                  <a:ea typeface="宋体" panose="02010600030101010101" pitchFamily="2" charset="-122"/>
                </a:rPr>
                <a:t>BUT</a:t>
              </a:r>
            </a:p>
          </p:txBody>
        </p:sp>
        <p:sp>
          <p:nvSpPr>
            <p:cNvPr id="10" name="Text Box 7">
              <a:extLst>
                <a:ext uri="{FF2B5EF4-FFF2-40B4-BE49-F238E27FC236}">
                  <a16:creationId xmlns:a16="http://schemas.microsoft.com/office/drawing/2014/main" id="{39BC96AE-A64B-4F19-AEFB-856F0AACA657}"/>
                </a:ext>
              </a:extLst>
            </p:cNvPr>
            <p:cNvSpPr txBox="1">
              <a:spLocks noChangeArrowheads="1"/>
            </p:cNvSpPr>
            <p:nvPr/>
          </p:nvSpPr>
          <p:spPr bwMode="auto">
            <a:xfrm>
              <a:off x="2640" y="3312"/>
              <a:ext cx="333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FF0000"/>
                  </a:solidFill>
                  <a:ea typeface="宋体" panose="02010600030101010101" pitchFamily="2" charset="-122"/>
                </a:rPr>
                <a:t>Cust_ID </a:t>
              </a:r>
              <a:r>
                <a:rPr kumimoji="0" lang="en-US" altLang="zh-CN" sz="1800" b="1">
                  <a:solidFill>
                    <a:srgbClr val="FF0000"/>
                  </a:solidFill>
                  <a:ea typeface="宋体" panose="02010600030101010101" pitchFamily="2" charset="-122"/>
                  <a:sym typeface="Wingdings" panose="05000000000000000000" pitchFamily="2" charset="2"/>
                </a:rPr>
                <a:t> Salesperson  Region</a:t>
              </a:r>
              <a:endParaRPr kumimoji="0" lang="en-US" altLang="zh-CN" sz="1800" b="1">
                <a:solidFill>
                  <a:srgbClr val="FF0000"/>
                </a:solidFill>
                <a:ea typeface="宋体" panose="02010600030101010101" pitchFamily="2" charset="-122"/>
              </a:endParaRPr>
            </a:p>
          </p:txBody>
        </p:sp>
        <p:sp>
          <p:nvSpPr>
            <p:cNvPr id="11" name="Text Box 8">
              <a:extLst>
                <a:ext uri="{FF2B5EF4-FFF2-40B4-BE49-F238E27FC236}">
                  <a16:creationId xmlns:a16="http://schemas.microsoft.com/office/drawing/2014/main" id="{BF34BC5E-DBE3-4B3A-AA85-4826DA581CCE}"/>
                </a:ext>
              </a:extLst>
            </p:cNvPr>
            <p:cNvSpPr txBox="1">
              <a:spLocks noChangeArrowheads="1"/>
            </p:cNvSpPr>
            <p:nvPr/>
          </p:nvSpPr>
          <p:spPr bwMode="auto">
            <a:xfrm>
              <a:off x="3223" y="3610"/>
              <a:ext cx="2065"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i="1">
                  <a:solidFill>
                    <a:srgbClr val="FF0000"/>
                  </a:solidFill>
                  <a:ea typeface="宋体" panose="02010600030101010101" pitchFamily="2" charset="-122"/>
                </a:rPr>
                <a:t>Transitive dependency</a:t>
              </a:r>
            </a:p>
            <a:p>
              <a:pPr defTabSz="685800" eaLnBrk="0" hangingPunct="0">
                <a:spcBef>
                  <a:spcPct val="0"/>
                </a:spcBef>
                <a:buClrTx/>
                <a:buSzTx/>
                <a:buNone/>
              </a:pPr>
              <a:r>
                <a:rPr kumimoji="0" lang="en-US" altLang="zh-CN" sz="1800" b="1" i="1">
                  <a:solidFill>
                    <a:srgbClr val="FF0000"/>
                  </a:solidFill>
                  <a:ea typeface="宋体" panose="02010600030101010101" pitchFamily="2" charset="-122"/>
                </a:rPr>
                <a:t>(not 3</a:t>
              </a:r>
              <a:r>
                <a:rPr kumimoji="0" lang="en-US" altLang="zh-CN" sz="1800" b="1" i="1" baseline="30000">
                  <a:solidFill>
                    <a:srgbClr val="FF0000"/>
                  </a:solidFill>
                  <a:ea typeface="宋体" panose="02010600030101010101" pitchFamily="2" charset="-122"/>
                </a:rPr>
                <a:t>rd</a:t>
              </a:r>
              <a:r>
                <a:rPr kumimoji="0" lang="en-US" altLang="zh-CN" sz="1800" b="1" i="1">
                  <a:solidFill>
                    <a:srgbClr val="FF0000"/>
                  </a:solidFill>
                  <a:ea typeface="宋体" panose="02010600030101010101" pitchFamily="2" charset="-122"/>
                </a:rPr>
                <a:t> NF)</a:t>
              </a:r>
            </a:p>
          </p:txBody>
        </p:sp>
      </p:grpSp>
    </p:spTree>
    <p:extLst>
      <p:ext uri="{BB962C8B-B14F-4D97-AF65-F5344CB8AC3E}">
        <p14:creationId xmlns:p14="http://schemas.microsoft.com/office/powerpoint/2010/main" val="921568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76B20-A6DF-47E2-8B96-D601AB71E17E}"/>
              </a:ext>
            </a:extLst>
          </p:cNvPr>
          <p:cNvSpPr>
            <a:spLocks noGrp="1"/>
          </p:cNvSpPr>
          <p:nvPr>
            <p:ph type="title"/>
          </p:nvPr>
        </p:nvSpPr>
        <p:spPr/>
        <p:txBody>
          <a:bodyPr/>
          <a:lstStyle/>
          <a:p>
            <a:pPr algn="ctr"/>
            <a:r>
              <a:rPr lang="en-US" altLang="zh-CN" dirty="0">
                <a:latin typeface="Comic Sans MS" pitchFamily="66" charset="0"/>
              </a:rPr>
              <a:t>Larger Relation Schema/</a:t>
            </a:r>
            <a:r>
              <a:rPr lang="zh-CN" altLang="en-US" dirty="0">
                <a:latin typeface="Comic Sans MS" pitchFamily="66" charset="0"/>
              </a:rPr>
              <a:t>更大的模式</a:t>
            </a:r>
          </a:p>
        </p:txBody>
      </p:sp>
      <p:sp>
        <p:nvSpPr>
          <p:cNvPr id="3" name="内容占位符 2">
            <a:extLst>
              <a:ext uri="{FF2B5EF4-FFF2-40B4-BE49-F238E27FC236}">
                <a16:creationId xmlns:a16="http://schemas.microsoft.com/office/drawing/2014/main" id="{5C44C4AA-AA83-4052-A4AF-34C30D3B6A96}"/>
              </a:ext>
            </a:extLst>
          </p:cNvPr>
          <p:cNvSpPr>
            <a:spLocks noGrp="1"/>
          </p:cNvSpPr>
          <p:nvPr>
            <p:ph idx="1"/>
          </p:nvPr>
        </p:nvSpPr>
        <p:spPr>
          <a:xfrm>
            <a:off x="179512" y="699542"/>
            <a:ext cx="8784976" cy="4032448"/>
          </a:xfrm>
        </p:spPr>
        <p:txBody>
          <a:bodyPr/>
          <a:lstStyle/>
          <a:p>
            <a:r>
              <a:rPr lang="en-US" altLang="zh-CN" sz="2000" b="1" dirty="0" err="1">
                <a:solidFill>
                  <a:srgbClr val="1B06BA"/>
                </a:solidFill>
                <a:latin typeface="Comic Sans MS" pitchFamily="66" charset="0"/>
              </a:rPr>
              <a:t>inst_dept</a:t>
            </a:r>
            <a:r>
              <a:rPr lang="en-US" altLang="zh-CN" sz="2000" b="1" dirty="0">
                <a:solidFill>
                  <a:srgbClr val="1B06BA"/>
                </a:solidFill>
                <a:latin typeface="Comic Sans MS" pitchFamily="66" charset="0"/>
              </a:rPr>
              <a:t> (ID, name, salary, </a:t>
            </a:r>
            <a:r>
              <a:rPr lang="en-US" altLang="zh-CN" sz="2000" b="1" dirty="0" err="1">
                <a:solidFill>
                  <a:srgbClr val="1B06BA"/>
                </a:solidFill>
                <a:latin typeface="Comic Sans MS" pitchFamily="66" charset="0"/>
              </a:rPr>
              <a:t>dept_name</a:t>
            </a:r>
            <a:r>
              <a:rPr lang="en-US" altLang="zh-CN" sz="2000" b="1" dirty="0">
                <a:solidFill>
                  <a:srgbClr val="1B06BA"/>
                </a:solidFill>
                <a:latin typeface="Comic Sans MS" pitchFamily="66" charset="0"/>
              </a:rPr>
              <a:t>, building, budget) </a:t>
            </a:r>
          </a:p>
          <a:p>
            <a:pPr lvl="1"/>
            <a:r>
              <a:rPr lang="en-US" altLang="zh-CN" dirty="0">
                <a:solidFill>
                  <a:srgbClr val="FF0000"/>
                </a:solidFill>
                <a:latin typeface="Comic Sans MS" pitchFamily="66" charset="0"/>
              </a:rPr>
              <a:t>Redundant</a:t>
            </a:r>
            <a:r>
              <a:rPr lang="zh-CN" altLang="en-US" dirty="0">
                <a:solidFill>
                  <a:srgbClr val="FF0000"/>
                </a:solidFill>
                <a:latin typeface="Comic Sans MS" pitchFamily="66" charset="0"/>
              </a:rPr>
              <a:t>（冗余）</a:t>
            </a:r>
            <a:r>
              <a:rPr lang="en-US" altLang="zh-CN" dirty="0">
                <a:latin typeface="Comic Sans MS" pitchFamily="66" charset="0"/>
              </a:rPr>
              <a:t>: </a:t>
            </a:r>
            <a:r>
              <a:rPr lang="en-US" altLang="zh-CN" dirty="0" err="1">
                <a:latin typeface="Comic Sans MS" pitchFamily="66" charset="0"/>
              </a:rPr>
              <a:t>dept_name</a:t>
            </a:r>
            <a:r>
              <a:rPr lang="en-US" altLang="zh-CN" dirty="0">
                <a:latin typeface="Comic Sans MS" pitchFamily="66" charset="0"/>
              </a:rPr>
              <a:t>, building, budget</a:t>
            </a:r>
          </a:p>
          <a:p>
            <a:pPr lvl="1"/>
            <a:r>
              <a:rPr lang="en-US" altLang="zh-CN" dirty="0">
                <a:solidFill>
                  <a:srgbClr val="FF0000"/>
                </a:solidFill>
                <a:latin typeface="Comic Sans MS" pitchFamily="66" charset="0"/>
              </a:rPr>
              <a:t>Inconsistent</a:t>
            </a:r>
            <a:r>
              <a:rPr lang="zh-CN" altLang="en-US" dirty="0">
                <a:solidFill>
                  <a:srgbClr val="FF0000"/>
                </a:solidFill>
                <a:latin typeface="Comic Sans MS" pitchFamily="66" charset="0"/>
              </a:rPr>
              <a:t>（不一致）</a:t>
            </a:r>
            <a:r>
              <a:rPr lang="en-US" altLang="zh-CN" dirty="0">
                <a:latin typeface="Comic Sans MS" pitchFamily="66" charset="0"/>
              </a:rPr>
              <a:t>: </a:t>
            </a:r>
            <a:r>
              <a:rPr lang="en-US" altLang="zh-CN" dirty="0" err="1">
                <a:latin typeface="Comic Sans MS" pitchFamily="66" charset="0"/>
              </a:rPr>
              <a:t>dept_name</a:t>
            </a:r>
            <a:r>
              <a:rPr lang="en-US" altLang="zh-CN" dirty="0">
                <a:latin typeface="Comic Sans MS" pitchFamily="66" charset="0"/>
              </a:rPr>
              <a:t>, building, budget </a:t>
            </a:r>
          </a:p>
          <a:p>
            <a:pPr lvl="1"/>
            <a:r>
              <a:rPr lang="en-US" altLang="zh-CN" dirty="0">
                <a:solidFill>
                  <a:srgbClr val="FF0000"/>
                </a:solidFill>
                <a:latin typeface="Comic Sans MS" pitchFamily="66" charset="0"/>
              </a:rPr>
              <a:t>Insert failure: </a:t>
            </a:r>
            <a:r>
              <a:rPr lang="en-US" altLang="zh-CN" dirty="0">
                <a:latin typeface="Comic Sans MS" pitchFamily="66" charset="0"/>
              </a:rPr>
              <a:t>cannot insert a tuple without ID, name, salary </a:t>
            </a:r>
          </a:p>
          <a:p>
            <a:r>
              <a:rPr lang="en-US" altLang="zh-CN" sz="2000" b="1" dirty="0">
                <a:solidFill>
                  <a:srgbClr val="FF0000"/>
                </a:solidFill>
                <a:latin typeface="Comic Sans MS" pitchFamily="66" charset="0"/>
              </a:rPr>
              <a:t>Functional dependency </a:t>
            </a:r>
            <a:r>
              <a:rPr lang="en-US" altLang="zh-CN" sz="2000" dirty="0">
                <a:latin typeface="Comic Sans MS" pitchFamily="66" charset="0"/>
              </a:rPr>
              <a:t>is needed</a:t>
            </a:r>
          </a:p>
          <a:p>
            <a:pPr marL="457200" lvl="1" indent="0">
              <a:buNone/>
            </a:pPr>
            <a:r>
              <a:rPr lang="en-US" altLang="zh-CN" dirty="0">
                <a:latin typeface="Comic Sans MS" pitchFamily="66" charset="0"/>
              </a:rPr>
              <a:t>  </a:t>
            </a:r>
            <a:r>
              <a:rPr lang="en-US" altLang="zh-CN" dirty="0" err="1">
                <a:latin typeface="Comic Sans MS" pitchFamily="66" charset="0"/>
              </a:rPr>
              <a:t>dept_name</a:t>
            </a:r>
            <a:r>
              <a:rPr lang="en-US" altLang="zh-CN" dirty="0">
                <a:latin typeface="Comic Sans MS" pitchFamily="66" charset="0"/>
              </a:rPr>
              <a:t> → budget </a:t>
            </a:r>
          </a:p>
          <a:p>
            <a:r>
              <a:rPr lang="en-US" altLang="zh-CN" sz="2000" b="1" dirty="0">
                <a:solidFill>
                  <a:srgbClr val="FF0000"/>
                </a:solidFill>
                <a:latin typeface="Comic Sans MS" pitchFamily="66" charset="0"/>
              </a:rPr>
              <a:t>Decomposition</a:t>
            </a:r>
          </a:p>
          <a:p>
            <a:pPr marL="457200" lvl="1" indent="0">
              <a:buNone/>
            </a:pPr>
            <a:r>
              <a:rPr lang="en-US" altLang="zh-CN" dirty="0">
                <a:latin typeface="Comic Sans MS" pitchFamily="66" charset="0"/>
              </a:rPr>
              <a:t>  </a:t>
            </a:r>
            <a:r>
              <a:rPr lang="en-US" altLang="zh-CN" dirty="0" err="1">
                <a:latin typeface="Comic Sans MS" pitchFamily="66" charset="0"/>
              </a:rPr>
              <a:t>inst_dept</a:t>
            </a:r>
            <a:endParaRPr lang="en-US" altLang="zh-CN" dirty="0">
              <a:latin typeface="Comic Sans MS" pitchFamily="66" charset="0"/>
            </a:endParaRPr>
          </a:p>
          <a:p>
            <a:pPr lvl="2"/>
            <a:r>
              <a:rPr lang="en-US" altLang="zh-CN" sz="2000" b="1" dirty="0">
                <a:solidFill>
                  <a:srgbClr val="3606D0"/>
                </a:solidFill>
                <a:latin typeface="Comic Sans MS" pitchFamily="66" charset="0"/>
              </a:rPr>
              <a:t>instructor</a:t>
            </a:r>
            <a:r>
              <a:rPr lang="en-US" altLang="zh-CN" sz="2000" dirty="0">
                <a:latin typeface="Comic Sans MS" pitchFamily="66" charset="0"/>
              </a:rPr>
              <a:t>(ID, name, salary, </a:t>
            </a:r>
            <a:r>
              <a:rPr lang="en-US" altLang="zh-CN" sz="2000" dirty="0" err="1">
                <a:solidFill>
                  <a:srgbClr val="FF0000"/>
                </a:solidFill>
                <a:latin typeface="Comic Sans MS" pitchFamily="66" charset="0"/>
              </a:rPr>
              <a:t>dept_name</a:t>
            </a:r>
            <a:r>
              <a:rPr lang="en-US" altLang="zh-CN" sz="2000" dirty="0">
                <a:latin typeface="Comic Sans MS" pitchFamily="66" charset="0"/>
              </a:rPr>
              <a:t>)</a:t>
            </a:r>
          </a:p>
          <a:p>
            <a:pPr lvl="2"/>
            <a:r>
              <a:rPr lang="en-US" altLang="zh-CN" sz="2000" b="1" dirty="0">
                <a:solidFill>
                  <a:srgbClr val="3606D0"/>
                </a:solidFill>
                <a:latin typeface="Comic Sans MS" pitchFamily="66" charset="0"/>
              </a:rPr>
              <a:t>department</a:t>
            </a:r>
            <a:r>
              <a:rPr lang="en-US" altLang="zh-CN" sz="2000" dirty="0">
                <a:latin typeface="Comic Sans MS" pitchFamily="66" charset="0"/>
              </a:rPr>
              <a:t>(</a:t>
            </a:r>
            <a:r>
              <a:rPr lang="en-US" altLang="zh-CN" sz="2000" dirty="0" err="1">
                <a:solidFill>
                  <a:srgbClr val="FF0000"/>
                </a:solidFill>
                <a:latin typeface="Comic Sans MS" pitchFamily="66" charset="0"/>
              </a:rPr>
              <a:t>dept_name</a:t>
            </a:r>
            <a:r>
              <a:rPr lang="en-US" altLang="zh-CN" sz="2000" dirty="0">
                <a:latin typeface="Comic Sans MS" pitchFamily="66" charset="0"/>
              </a:rPr>
              <a:t>, building, budget)</a:t>
            </a:r>
          </a:p>
        </p:txBody>
      </p:sp>
    </p:spTree>
    <p:extLst>
      <p:ext uri="{BB962C8B-B14F-4D97-AF65-F5344CB8AC3E}">
        <p14:creationId xmlns:p14="http://schemas.microsoft.com/office/powerpoint/2010/main" val="122263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arn(inVertical)">
                                      <p:cBhvr>
                                        <p:cTn id="35" dur="500"/>
                                        <p:tgtEl>
                                          <p:spTgt spid="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arn(inVertical)">
                                      <p:cBhvr>
                                        <p:cTn id="38" dur="500"/>
                                        <p:tgtEl>
                                          <p:spTgt spid="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arn(inVertical)">
                                      <p:cBhvr>
                                        <p:cTn id="41" dur="500"/>
                                        <p:tgtEl>
                                          <p:spTgt spid="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arn(inVertical)">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037D0-D54F-4007-B87A-5DCE5E2DE881}"/>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Relation with Transitive Dependency</a:t>
            </a:r>
            <a:endParaRPr lang="zh-CN" altLang="en-US" dirty="0">
              <a:latin typeface="Comic Sans MS" pitchFamily="66" charset="0"/>
            </a:endParaRPr>
          </a:p>
        </p:txBody>
      </p:sp>
      <p:sp>
        <p:nvSpPr>
          <p:cNvPr id="5" name="文本框 4">
            <a:extLst>
              <a:ext uri="{FF2B5EF4-FFF2-40B4-BE49-F238E27FC236}">
                <a16:creationId xmlns:a16="http://schemas.microsoft.com/office/drawing/2014/main" id="{374B55E8-6901-4F0D-A124-6689E9546E6C}"/>
              </a:ext>
            </a:extLst>
          </p:cNvPr>
          <p:cNvSpPr txBox="1"/>
          <p:nvPr/>
        </p:nvSpPr>
        <p:spPr>
          <a:xfrm>
            <a:off x="2195736" y="4152875"/>
            <a:ext cx="4536504" cy="400110"/>
          </a:xfrm>
          <a:prstGeom prst="rect">
            <a:avLst/>
          </a:prstGeom>
          <a:noFill/>
        </p:spPr>
        <p:txBody>
          <a:bodyPr wrap="square" rtlCol="0">
            <a:spAutoFit/>
          </a:bodyPr>
          <a:lstStyle/>
          <a:p>
            <a:pPr algn="ctr"/>
            <a:r>
              <a:rPr lang="en-US" altLang="zh-CN" sz="2000" dirty="0">
                <a:latin typeface="Comic Sans MS" pitchFamily="66" charset="0"/>
                <a:cs typeface="Arial" panose="020B0604020202020204" pitchFamily="34" charset="0"/>
              </a:rPr>
              <a:t>Decompose the SALES relation</a:t>
            </a:r>
            <a:endParaRPr lang="zh-CN" altLang="en-US" sz="2000" dirty="0">
              <a:latin typeface="Comic Sans MS" pitchFamily="66" charset="0"/>
              <a:cs typeface="Arial" panose="020B0604020202020204" pitchFamily="34" charset="0"/>
            </a:endParaRPr>
          </a:p>
        </p:txBody>
      </p:sp>
      <p:pic>
        <p:nvPicPr>
          <p:cNvPr id="6" name="Picture 4" descr="06_25a">
            <a:extLst>
              <a:ext uri="{FF2B5EF4-FFF2-40B4-BE49-F238E27FC236}">
                <a16:creationId xmlns:a16="http://schemas.microsoft.com/office/drawing/2014/main" id="{6B18FB60-FEDC-4DA9-988D-F9599E815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31590"/>
            <a:ext cx="606623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3009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9DB3F-B115-45ED-ADD2-7377EDB64052}"/>
              </a:ext>
            </a:extLst>
          </p:cNvPr>
          <p:cNvSpPr>
            <a:spLocks noGrp="1"/>
          </p:cNvSpPr>
          <p:nvPr>
            <p:ph type="title"/>
          </p:nvPr>
        </p:nvSpPr>
        <p:spPr/>
        <p:txBody>
          <a:bodyPr/>
          <a:lstStyle/>
          <a:p>
            <a:pPr algn="ctr"/>
            <a:r>
              <a:rPr lang="en-US" altLang="zh-CN" dirty="0">
                <a:latin typeface="Comic Sans MS" pitchFamily="66" charset="0"/>
              </a:rPr>
              <a:t>Relations in 3NF</a:t>
            </a:r>
            <a:endParaRPr lang="zh-CN" altLang="en-US" dirty="0">
              <a:latin typeface="Comic Sans MS" pitchFamily="66" charset="0"/>
            </a:endParaRPr>
          </a:p>
        </p:txBody>
      </p:sp>
      <p:pic>
        <p:nvPicPr>
          <p:cNvPr id="6" name="Picture 2" descr="06_25b">
            <a:extLst>
              <a:ext uri="{FF2B5EF4-FFF2-40B4-BE49-F238E27FC236}">
                <a16:creationId xmlns:a16="http://schemas.microsoft.com/office/drawing/2014/main" id="{9AF231DB-1D26-4487-B576-08DFE4BAD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771550"/>
            <a:ext cx="5221188" cy="223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566B726E-A66E-4E41-99D5-FC872AD0A4DE}"/>
              </a:ext>
            </a:extLst>
          </p:cNvPr>
          <p:cNvSpPr txBox="1">
            <a:spLocks noChangeArrowheads="1"/>
          </p:cNvSpPr>
          <p:nvPr/>
        </p:nvSpPr>
        <p:spPr bwMode="auto">
          <a:xfrm>
            <a:off x="1619672" y="4024104"/>
            <a:ext cx="59766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2000" b="1">
                <a:solidFill>
                  <a:srgbClr val="FF0000"/>
                </a:solidFill>
                <a:ea typeface="宋体" panose="02010600030101010101" pitchFamily="2" charset="-122"/>
              </a:rPr>
              <a:t>Now, there are no transitive dependencies…</a:t>
            </a:r>
          </a:p>
          <a:p>
            <a:pPr defTabSz="685800" eaLnBrk="0" hangingPunct="0">
              <a:spcBef>
                <a:spcPct val="0"/>
              </a:spcBef>
              <a:buClrTx/>
              <a:buSzTx/>
              <a:buNone/>
            </a:pPr>
            <a:r>
              <a:rPr kumimoji="0" lang="en-US" altLang="zh-CN" sz="2000" b="1">
                <a:solidFill>
                  <a:srgbClr val="FF0000"/>
                </a:solidFill>
                <a:ea typeface="宋体" panose="02010600030101010101" pitchFamily="2" charset="-122"/>
              </a:rPr>
              <a:t>Both relations are in 3</a:t>
            </a:r>
            <a:r>
              <a:rPr kumimoji="0" lang="en-US" altLang="zh-CN" sz="2000" b="1" baseline="30000">
                <a:solidFill>
                  <a:srgbClr val="FF0000"/>
                </a:solidFill>
                <a:ea typeface="宋体" panose="02010600030101010101" pitchFamily="2" charset="-122"/>
              </a:rPr>
              <a:t>rd</a:t>
            </a:r>
            <a:r>
              <a:rPr kumimoji="0" lang="en-US" altLang="zh-CN" sz="2000" b="1">
                <a:solidFill>
                  <a:srgbClr val="FF0000"/>
                </a:solidFill>
                <a:ea typeface="宋体" panose="02010600030101010101" pitchFamily="2" charset="-122"/>
              </a:rPr>
              <a:t> NF</a:t>
            </a:r>
          </a:p>
        </p:txBody>
      </p:sp>
      <p:sp>
        <p:nvSpPr>
          <p:cNvPr id="8" name="Rectangle 5">
            <a:extLst>
              <a:ext uri="{FF2B5EF4-FFF2-40B4-BE49-F238E27FC236}">
                <a16:creationId xmlns:a16="http://schemas.microsoft.com/office/drawing/2014/main" id="{7284D3F3-8810-421A-BADC-6EEB8712DC3B}"/>
              </a:ext>
            </a:extLst>
          </p:cNvPr>
          <p:cNvSpPr>
            <a:spLocks noChangeArrowheads="1"/>
          </p:cNvSpPr>
          <p:nvPr/>
        </p:nvSpPr>
        <p:spPr bwMode="auto">
          <a:xfrm>
            <a:off x="2699792" y="3075806"/>
            <a:ext cx="361844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50000"/>
              </a:spcBef>
              <a:buClrTx/>
              <a:buSzTx/>
              <a:buNone/>
            </a:pPr>
            <a:r>
              <a:rPr kumimoji="0" lang="en-US" altLang="zh-CN" sz="1800" b="1" dirty="0" err="1">
                <a:solidFill>
                  <a:srgbClr val="0000FF"/>
                </a:solidFill>
                <a:ea typeface="宋体" panose="02010600030101010101" pitchFamily="2" charset="-122"/>
              </a:rPr>
              <a:t>Cust_ID</a:t>
            </a:r>
            <a:r>
              <a:rPr kumimoji="0" lang="en-US" altLang="zh-CN" sz="1800" b="1" dirty="0">
                <a:solidFill>
                  <a:srgbClr val="0000FF"/>
                </a:solidFill>
                <a:ea typeface="宋体" panose="02010600030101010101" pitchFamily="2" charset="-122"/>
              </a:rPr>
              <a:t> </a:t>
            </a:r>
            <a:r>
              <a:rPr kumimoji="0" lang="en-US" altLang="zh-CN" sz="1800" b="1" dirty="0">
                <a:solidFill>
                  <a:srgbClr val="0000FF"/>
                </a:solidFill>
                <a:ea typeface="宋体" panose="02010600030101010101" pitchFamily="2" charset="-122"/>
                <a:sym typeface="Wingdings" panose="05000000000000000000" pitchFamily="2" charset="2"/>
              </a:rPr>
              <a:t> Name</a:t>
            </a:r>
          </a:p>
          <a:p>
            <a:pPr defTabSz="685800" eaLnBrk="0" hangingPunct="0">
              <a:spcBef>
                <a:spcPct val="5000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Salesperson</a:t>
            </a:r>
          </a:p>
        </p:txBody>
      </p:sp>
      <p:sp>
        <p:nvSpPr>
          <p:cNvPr id="9" name="Rectangle 6">
            <a:extLst>
              <a:ext uri="{FF2B5EF4-FFF2-40B4-BE49-F238E27FC236}">
                <a16:creationId xmlns:a16="http://schemas.microsoft.com/office/drawing/2014/main" id="{2D21ED3C-9DF2-46ED-ADDF-CBE5CE83D344}"/>
              </a:ext>
            </a:extLst>
          </p:cNvPr>
          <p:cNvSpPr>
            <a:spLocks noChangeArrowheads="1"/>
          </p:cNvSpPr>
          <p:nvPr/>
        </p:nvSpPr>
        <p:spPr bwMode="auto">
          <a:xfrm>
            <a:off x="5372100" y="1143000"/>
            <a:ext cx="3016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50000"/>
              </a:spcBef>
              <a:buClrTx/>
              <a:buSzTx/>
              <a:buNone/>
            </a:pPr>
            <a:r>
              <a:rPr kumimoji="0" lang="en-US" altLang="zh-CN" sz="1800" b="1">
                <a:solidFill>
                  <a:srgbClr val="FF3300"/>
                </a:solidFill>
                <a:ea typeface="宋体" panose="02010600030101010101" pitchFamily="2" charset="-122"/>
                <a:sym typeface="Wingdings" panose="05000000000000000000" pitchFamily="2" charset="2"/>
              </a:rPr>
              <a:t>Salesperson  Region</a:t>
            </a:r>
          </a:p>
        </p:txBody>
      </p:sp>
    </p:spTree>
    <p:extLst>
      <p:ext uri="{BB962C8B-B14F-4D97-AF65-F5344CB8AC3E}">
        <p14:creationId xmlns:p14="http://schemas.microsoft.com/office/powerpoint/2010/main" val="937819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CF041-86EA-4A61-917E-272B00BBFCCB}"/>
              </a:ext>
            </a:extLst>
          </p:cNvPr>
          <p:cNvSpPr>
            <a:spLocks noGrp="1"/>
          </p:cNvSpPr>
          <p:nvPr>
            <p:ph type="title"/>
          </p:nvPr>
        </p:nvSpPr>
        <p:spPr/>
        <p:txBody>
          <a:bodyPr/>
          <a:lstStyle/>
          <a:p>
            <a:pPr algn="ctr"/>
            <a:r>
              <a:rPr lang="en-US" altLang="zh-CN" dirty="0">
                <a:latin typeface="Comic Sans MS" pitchFamily="66" charset="0"/>
              </a:rPr>
              <a:t>Data Normalization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A734580-9E87-414C-81E1-6C2952A148A2}"/>
              </a:ext>
            </a:extLst>
          </p:cNvPr>
          <p:cNvSpPr>
            <a:spLocks noGrp="1"/>
          </p:cNvSpPr>
          <p:nvPr>
            <p:ph idx="1"/>
          </p:nvPr>
        </p:nvSpPr>
        <p:spPr>
          <a:xfrm>
            <a:off x="179512" y="669215"/>
            <a:ext cx="8568952" cy="3805070"/>
          </a:xfrm>
        </p:spPr>
        <p:txBody>
          <a:bodyPr/>
          <a:lstStyle/>
          <a:p>
            <a:pPr>
              <a:lnSpc>
                <a:spcPct val="120000"/>
              </a:lnSpc>
            </a:pPr>
            <a:r>
              <a:rPr lang="en-US" altLang="zh-CN" sz="2000" b="1" dirty="0">
                <a:solidFill>
                  <a:srgbClr val="FF0000"/>
                </a:solidFill>
                <a:latin typeface="Comic Sans MS" pitchFamily="66" charset="0"/>
              </a:rPr>
              <a:t>1st Normal Form</a:t>
            </a:r>
          </a:p>
          <a:p>
            <a:pPr lvl="1">
              <a:lnSpc>
                <a:spcPct val="120000"/>
              </a:lnSpc>
            </a:pPr>
            <a:r>
              <a:rPr lang="en-US" altLang="zh-CN" sz="1800" b="1" dirty="0">
                <a:solidFill>
                  <a:srgbClr val="1F07CF"/>
                </a:solidFill>
                <a:latin typeface="Comic Sans MS" pitchFamily="66" charset="0"/>
              </a:rPr>
              <a:t>No multivalued attributes, and every attribute value is atomic</a:t>
            </a:r>
          </a:p>
          <a:p>
            <a:pPr lvl="1">
              <a:lnSpc>
                <a:spcPct val="120000"/>
              </a:lnSpc>
            </a:pPr>
            <a:r>
              <a:rPr lang="en-US" altLang="zh-CN" sz="1800" dirty="0">
                <a:latin typeface="Comic Sans MS" pitchFamily="66" charset="0"/>
              </a:rPr>
              <a:t>All relations are in 1st Normal Form</a:t>
            </a:r>
          </a:p>
          <a:p>
            <a:pPr>
              <a:lnSpc>
                <a:spcPct val="120000"/>
              </a:lnSpc>
            </a:pPr>
            <a:r>
              <a:rPr lang="en-US" altLang="zh-CN" sz="2000" b="1" dirty="0">
                <a:solidFill>
                  <a:srgbClr val="FF0000"/>
                </a:solidFill>
                <a:latin typeface="Comic Sans MS" pitchFamily="66" charset="0"/>
              </a:rPr>
              <a:t>2nd Normal Form</a:t>
            </a:r>
          </a:p>
          <a:p>
            <a:pPr lvl="1">
              <a:lnSpc>
                <a:spcPct val="120000"/>
              </a:lnSpc>
            </a:pPr>
            <a:r>
              <a:rPr lang="en-US" altLang="zh-CN" sz="1800" b="1" dirty="0">
                <a:solidFill>
                  <a:srgbClr val="1F07CF"/>
                </a:solidFill>
                <a:latin typeface="Comic Sans MS" pitchFamily="66" charset="0"/>
              </a:rPr>
              <a:t>1NF + every non-key attribute is fully functionally dependent on the ENTIRE primary key</a:t>
            </a:r>
          </a:p>
          <a:p>
            <a:pPr lvl="1">
              <a:lnSpc>
                <a:spcPct val="120000"/>
              </a:lnSpc>
            </a:pPr>
            <a:r>
              <a:rPr lang="en-US" altLang="zh-CN" sz="1800" dirty="0">
                <a:latin typeface="Comic Sans MS" pitchFamily="66" charset="0"/>
              </a:rPr>
              <a:t>Decomposing the relation into two new relations</a:t>
            </a:r>
          </a:p>
          <a:p>
            <a:pPr>
              <a:lnSpc>
                <a:spcPct val="120000"/>
              </a:lnSpc>
            </a:pPr>
            <a:r>
              <a:rPr lang="en-US" altLang="zh-CN" sz="2000" b="1" dirty="0">
                <a:solidFill>
                  <a:srgbClr val="FF0000"/>
                </a:solidFill>
                <a:latin typeface="Comic Sans MS" pitchFamily="66" charset="0"/>
              </a:rPr>
              <a:t>3rd Normal Form</a:t>
            </a:r>
          </a:p>
          <a:p>
            <a:pPr lvl="1">
              <a:lnSpc>
                <a:spcPct val="120000"/>
              </a:lnSpc>
            </a:pPr>
            <a:r>
              <a:rPr lang="en-US" altLang="zh-CN" sz="1800" b="1" dirty="0">
                <a:solidFill>
                  <a:srgbClr val="1F07CF"/>
                </a:solidFill>
                <a:latin typeface="Comic Sans MS" pitchFamily="66" charset="0"/>
              </a:rPr>
              <a:t>2NF + no transitive dependencies</a:t>
            </a:r>
          </a:p>
          <a:p>
            <a:pPr lvl="1">
              <a:lnSpc>
                <a:spcPct val="120000"/>
              </a:lnSpc>
            </a:pPr>
            <a:r>
              <a:rPr lang="en-US" altLang="zh-CN" sz="1800" dirty="0">
                <a:latin typeface="Comic Sans MS" pitchFamily="66" charset="0"/>
              </a:rPr>
              <a:t>Decomposing the relation into two new relations</a:t>
            </a:r>
          </a:p>
          <a:p>
            <a:pPr>
              <a:lnSpc>
                <a:spcPct val="120000"/>
              </a:lnSpc>
            </a:pPr>
            <a:endParaRPr lang="zh-CN" altLang="en-US" sz="2000" dirty="0">
              <a:latin typeface="Comic Sans MS" pitchFamily="66" charset="0"/>
            </a:endParaRPr>
          </a:p>
        </p:txBody>
      </p:sp>
    </p:spTree>
    <p:extLst>
      <p:ext uri="{BB962C8B-B14F-4D97-AF65-F5344CB8AC3E}">
        <p14:creationId xmlns:p14="http://schemas.microsoft.com/office/powerpoint/2010/main" val="387859994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4BAB0-9755-4667-8734-B0B5DACEA496}"/>
              </a:ext>
            </a:extLst>
          </p:cNvPr>
          <p:cNvSpPr>
            <a:spLocks noGrp="1"/>
          </p:cNvSpPr>
          <p:nvPr>
            <p:ph type="title"/>
          </p:nvPr>
        </p:nvSpPr>
        <p:spPr/>
        <p:txBody>
          <a:bodyPr/>
          <a:lstStyle/>
          <a:p>
            <a:pPr algn="ctr"/>
            <a:r>
              <a:rPr lang="en-US" altLang="zh-CN" dirty="0">
                <a:latin typeface="Comic Sans MS" pitchFamily="66" charset="0"/>
              </a:rPr>
              <a:t>Other Normal Forms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E32C2EB2-065E-4867-9869-7254E15447F8}"/>
              </a:ext>
            </a:extLst>
          </p:cNvPr>
          <p:cNvSpPr>
            <a:spLocks noGrp="1"/>
          </p:cNvSpPr>
          <p:nvPr>
            <p:ph idx="1"/>
          </p:nvPr>
        </p:nvSpPr>
        <p:spPr/>
        <p:txBody>
          <a:bodyPr/>
          <a:lstStyle/>
          <a:p>
            <a:pPr>
              <a:spcBef>
                <a:spcPts val="1200"/>
              </a:spcBef>
            </a:pPr>
            <a:r>
              <a:rPr lang="en-US" altLang="zh-CN" sz="2000" b="1" dirty="0">
                <a:solidFill>
                  <a:srgbClr val="FF0000"/>
                </a:solidFill>
                <a:latin typeface="Comic Sans MS" pitchFamily="66" charset="0"/>
              </a:rPr>
              <a:t>Boyce-Codd NF</a:t>
            </a:r>
          </a:p>
          <a:p>
            <a:pPr lvl="1">
              <a:spcBef>
                <a:spcPts val="1200"/>
              </a:spcBef>
            </a:pPr>
            <a:r>
              <a:rPr lang="en-US" altLang="zh-CN" sz="1800" b="1" dirty="0">
                <a:solidFill>
                  <a:srgbClr val="1F07CF"/>
                </a:solidFill>
                <a:latin typeface="Comic Sans MS" pitchFamily="66" charset="0"/>
              </a:rPr>
              <a:t>All determinants are </a:t>
            </a:r>
            <a:r>
              <a:rPr lang="en-US" altLang="zh-CN" sz="1800" b="1" dirty="0" err="1">
                <a:solidFill>
                  <a:srgbClr val="1F07CF"/>
                </a:solidFill>
                <a:latin typeface="Comic Sans MS" pitchFamily="66" charset="0"/>
              </a:rPr>
              <a:t>superkeys</a:t>
            </a:r>
            <a:endParaRPr lang="en-US" altLang="zh-CN" sz="1800" b="1" dirty="0">
              <a:solidFill>
                <a:srgbClr val="1F07CF"/>
              </a:solidFill>
              <a:latin typeface="Comic Sans MS" pitchFamily="66" charset="0"/>
            </a:endParaRPr>
          </a:p>
          <a:p>
            <a:pPr>
              <a:spcBef>
                <a:spcPts val="1200"/>
              </a:spcBef>
            </a:pPr>
            <a:endParaRPr lang="en-US" altLang="zh-CN" sz="2000" b="1">
              <a:latin typeface="Comic Sans MS" pitchFamily="66" charset="0"/>
            </a:endParaRPr>
          </a:p>
          <a:p>
            <a:pPr>
              <a:spcBef>
                <a:spcPts val="1200"/>
              </a:spcBef>
            </a:pPr>
            <a:r>
              <a:rPr lang="en-US" altLang="zh-CN" sz="2000" b="1">
                <a:solidFill>
                  <a:srgbClr val="FF0000"/>
                </a:solidFill>
                <a:latin typeface="Comic Sans MS" pitchFamily="66" charset="0"/>
              </a:rPr>
              <a:t>4th </a:t>
            </a:r>
            <a:r>
              <a:rPr lang="en-US" altLang="zh-CN" sz="2000" b="1" dirty="0">
                <a:solidFill>
                  <a:srgbClr val="FF0000"/>
                </a:solidFill>
                <a:latin typeface="Comic Sans MS" pitchFamily="66" charset="0"/>
              </a:rPr>
              <a:t>NF</a:t>
            </a:r>
          </a:p>
          <a:p>
            <a:pPr lvl="1">
              <a:spcBef>
                <a:spcPts val="1200"/>
              </a:spcBef>
            </a:pPr>
            <a:r>
              <a:rPr lang="en-US" altLang="zh-CN" sz="1800" dirty="0">
                <a:latin typeface="Comic Sans MS" pitchFamily="66" charset="0"/>
              </a:rPr>
              <a:t>No multivalued dependencies</a:t>
            </a:r>
          </a:p>
          <a:p>
            <a:pPr>
              <a:spcBef>
                <a:spcPts val="1200"/>
              </a:spcBef>
            </a:pPr>
            <a:r>
              <a:rPr lang="en-US" altLang="zh-CN" sz="2000" b="1" dirty="0">
                <a:solidFill>
                  <a:srgbClr val="FF0000"/>
                </a:solidFill>
                <a:latin typeface="Comic Sans MS" pitchFamily="66" charset="0"/>
              </a:rPr>
              <a:t>5th NF </a:t>
            </a:r>
          </a:p>
          <a:p>
            <a:pPr lvl="1">
              <a:spcBef>
                <a:spcPts val="1200"/>
              </a:spcBef>
            </a:pPr>
            <a:r>
              <a:rPr lang="en-US" altLang="zh-CN" sz="1800" dirty="0">
                <a:latin typeface="Comic Sans MS" pitchFamily="66" charset="0"/>
              </a:rPr>
              <a:t>No “lossless joins” </a:t>
            </a:r>
            <a:endParaRPr lang="zh-CN" altLang="en-US" sz="1800" dirty="0">
              <a:latin typeface="Comic Sans MS" pitchFamily="66" charset="0"/>
            </a:endParaRPr>
          </a:p>
        </p:txBody>
      </p:sp>
    </p:spTree>
    <p:extLst>
      <p:ext uri="{BB962C8B-B14F-4D97-AF65-F5344CB8AC3E}">
        <p14:creationId xmlns:p14="http://schemas.microsoft.com/office/powerpoint/2010/main" val="13028724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C5F2D-9AE6-478D-8CAC-CE548D621E73}"/>
              </a:ext>
            </a:extLst>
          </p:cNvPr>
          <p:cNvSpPr>
            <a:spLocks noGrp="1"/>
          </p:cNvSpPr>
          <p:nvPr>
            <p:ph type="title"/>
          </p:nvPr>
        </p:nvSpPr>
        <p:spPr/>
        <p:txBody>
          <a:bodyPr/>
          <a:lstStyle/>
          <a:p>
            <a:pPr algn="ctr"/>
            <a:r>
              <a:rPr lang="en-US" altLang="zh-CN" dirty="0">
                <a:latin typeface="Comic Sans MS" pitchFamily="66" charset="0"/>
              </a:rPr>
              <a:t>Boyce-Codd Normal Form</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F45771-CA46-4160-A93A-915B5C47F3E8}"/>
                  </a:ext>
                </a:extLst>
              </p:cNvPr>
              <p:cNvSpPr>
                <a:spLocks noGrp="1"/>
              </p:cNvSpPr>
              <p:nvPr>
                <p:ph idx="1"/>
              </p:nvPr>
            </p:nvSpPr>
            <p:spPr>
              <a:xfrm>
                <a:off x="251520" y="789553"/>
                <a:ext cx="8568952" cy="3805070"/>
              </a:xfrm>
            </p:spPr>
            <p:txBody>
              <a:bodyPr/>
              <a:lstStyle/>
              <a:p>
                <a:pPr>
                  <a:lnSpc>
                    <a:spcPct val="150000"/>
                  </a:lnSpc>
                  <a:spcBef>
                    <a:spcPts val="1200"/>
                  </a:spcBef>
                </a:pPr>
                <a:r>
                  <a:rPr lang="en-US" altLang="zh-CN" sz="2000" dirty="0">
                    <a:latin typeface="Comic Sans MS" pitchFamily="66" charset="0"/>
                  </a:rPr>
                  <a:t>Given relation schema </a:t>
                </a:r>
                <a:r>
                  <a:rPr lang="en-US" altLang="zh-CN" sz="2000" dirty="0">
                    <a:solidFill>
                      <a:srgbClr val="1F07CF"/>
                    </a:solidFill>
                    <a:latin typeface="Comic Sans MS" pitchFamily="66" charset="0"/>
                  </a:rPr>
                  <a:t>R</a:t>
                </a:r>
                <a:r>
                  <a:rPr lang="en-US" altLang="zh-CN" sz="2000" dirty="0">
                    <a:latin typeface="Comic Sans MS" pitchFamily="66" charset="0"/>
                  </a:rPr>
                  <a:t> and FDs </a:t>
                </a:r>
                <a:r>
                  <a:rPr lang="en-US" altLang="zh-CN" sz="2000" dirty="0">
                    <a:solidFill>
                      <a:srgbClr val="1F07CF"/>
                    </a:solidFill>
                    <a:latin typeface="Comic Sans MS" pitchFamily="66" charset="0"/>
                  </a:rPr>
                  <a:t>F</a:t>
                </a:r>
                <a:r>
                  <a:rPr lang="en-US" altLang="zh-CN" sz="2000" dirty="0">
                    <a:latin typeface="Comic Sans MS" pitchFamily="66" charset="0"/>
                  </a:rPr>
                  <a:t>, </a:t>
                </a:r>
                <a:r>
                  <a:rPr lang="en-US" altLang="zh-CN" sz="2000" b="1" dirty="0">
                    <a:solidFill>
                      <a:srgbClr val="FF0000"/>
                    </a:solidFill>
                    <a:latin typeface="Comic Sans MS" pitchFamily="66" charset="0"/>
                  </a:rPr>
                  <a:t>R is BCNF </a:t>
                </a:r>
                <a:r>
                  <a:rPr lang="en-US" altLang="zh-CN" sz="2000" dirty="0">
                    <a:latin typeface="Comic Sans MS" pitchFamily="66" charset="0"/>
                  </a:rPr>
                  <a:t>if for every FD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a:t>
                </a:r>
                <a:r>
                  <a:rPr lang="en-US" altLang="zh-CN" sz="2000" dirty="0">
                    <a:latin typeface="Comic Sans MS" pitchFamily="66" charset="0"/>
                  </a:rPr>
                  <a:t>in </a:t>
                </a:r>
                <a:r>
                  <a:rPr lang="en-US" altLang="zh-CN" sz="2000" b="1" dirty="0">
                    <a:solidFill>
                      <a:srgbClr val="1F07CF"/>
                    </a:solidFill>
                    <a:latin typeface="Comic Sans MS" pitchFamily="66" charset="0"/>
                  </a:rPr>
                  <a:t>F</a:t>
                </a:r>
                <a:r>
                  <a:rPr lang="en-US" altLang="zh-CN" sz="2000" b="1" baseline="30000" dirty="0">
                    <a:solidFill>
                      <a:srgbClr val="1F07CF"/>
                    </a:solidFill>
                    <a:latin typeface="Comic Sans MS" pitchFamily="66" charset="0"/>
                  </a:rPr>
                  <a:t>+</a:t>
                </a:r>
                <a:r>
                  <a:rPr lang="en-US" altLang="zh-CN" sz="2000" dirty="0">
                    <a:latin typeface="Comic Sans MS" pitchFamily="66" charset="0"/>
                  </a:rPr>
                  <a:t>(</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b="1" dirty="0">
                    <a:solidFill>
                      <a:srgbClr val="1F07CF"/>
                    </a:solidFill>
                    <a:latin typeface="Comic Sans MS" pitchFamily="66" charset="0"/>
                  </a:rPr>
                  <a:t> and </a:t>
                </a:r>
                <a14:m>
                  <m:oMath xmlns:m="http://schemas.openxmlformats.org/officeDocument/2006/math">
                    <m:r>
                      <a:rPr lang="zh-CN" altLang="en-US" sz="2000" b="1" i="1">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dirty="0">
                    <a:latin typeface="Comic Sans MS" pitchFamily="66" charset="0"/>
                  </a:rPr>
                  <a:t>), </a:t>
                </a:r>
                <a:r>
                  <a:rPr lang="en-US" altLang="zh-CN" sz="2000" b="1" dirty="0">
                    <a:solidFill>
                      <a:srgbClr val="FF0000"/>
                    </a:solidFill>
                    <a:latin typeface="Comic Sans MS" pitchFamily="66" charset="0"/>
                  </a:rPr>
                  <a:t>at least </a:t>
                </a:r>
                <a:r>
                  <a:rPr lang="en-US" altLang="zh-CN" sz="2000" dirty="0">
                    <a:latin typeface="Comic Sans MS" pitchFamily="66" charset="0"/>
                  </a:rPr>
                  <a:t>one of the following holds:</a:t>
                </a: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𝜷</m:t>
                    </m:r>
                  </m:oMath>
                </a14:m>
                <a:r>
                  <a:rPr lang="en-US" altLang="zh-CN" sz="1800" b="1" dirty="0">
                    <a:solidFill>
                      <a:srgbClr val="FF0000"/>
                    </a:solidFill>
                    <a:latin typeface="Comic Sans MS" pitchFamily="66" charset="0"/>
                  </a:rPr>
                  <a:t> is trivial </a:t>
                </a:r>
                <a:r>
                  <a:rPr lang="en-US" altLang="zh-CN" sz="1800" dirty="0">
                    <a:latin typeface="Comic Sans MS" pitchFamily="66" charset="0"/>
                  </a:rPr>
                  <a:t>(i.e., </a:t>
                </a:r>
                <a14:m>
                  <m:oMath xmlns:m="http://schemas.openxmlformats.org/officeDocument/2006/math">
                    <m:r>
                      <a:rPr lang="zh-CN" altLang="en-US" sz="1800" b="1" i="1" smtClean="0">
                        <a:solidFill>
                          <a:srgbClr val="FF0000"/>
                        </a:solidFill>
                        <a:latin typeface="Cambria Math" panose="02040503050406030204" pitchFamily="18" charset="0"/>
                      </a:rPr>
                      <m:t>𝜷</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oMath>
                </a14:m>
                <a:r>
                  <a:rPr lang="en-US" altLang="zh-CN" sz="1800" dirty="0">
                    <a:latin typeface="Comic Sans MS" pitchFamily="66" charset="0"/>
                  </a:rPr>
                  <a:t>)</a:t>
                </a: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oMath>
                </a14:m>
                <a:r>
                  <a:rPr lang="en-US" altLang="zh-CN" sz="1800" b="1" dirty="0">
                    <a:solidFill>
                      <a:srgbClr val="FF0000"/>
                    </a:solidFill>
                    <a:latin typeface="Comic Sans MS" pitchFamily="66" charset="0"/>
                  </a:rPr>
                  <a:t> is a </a:t>
                </a:r>
                <a:r>
                  <a:rPr lang="en-US" altLang="zh-CN" sz="1800" b="1" dirty="0" err="1">
                    <a:solidFill>
                      <a:srgbClr val="FF0000"/>
                    </a:solidFill>
                    <a:latin typeface="Comic Sans MS" pitchFamily="66" charset="0"/>
                  </a:rPr>
                  <a:t>superkey</a:t>
                </a:r>
                <a:r>
                  <a:rPr lang="en-US" altLang="zh-CN" sz="1800" b="1" dirty="0">
                    <a:solidFill>
                      <a:srgbClr val="FF0000"/>
                    </a:solidFill>
                    <a:latin typeface="Comic Sans MS" pitchFamily="66" charset="0"/>
                  </a:rPr>
                  <a:t> </a:t>
                </a:r>
                <a:r>
                  <a:rPr lang="en-US" altLang="zh-CN" sz="1800" b="1">
                    <a:solidFill>
                      <a:srgbClr val="FF0000"/>
                    </a:solidFill>
                    <a:latin typeface="Comic Sans MS" pitchFamily="66" charset="0"/>
                  </a:rPr>
                  <a:t>for R</a:t>
                </a:r>
                <a:endParaRPr lang="en-US" altLang="zh-CN" sz="1800" b="1" dirty="0">
                  <a:solidFill>
                    <a:srgbClr val="FF0000"/>
                  </a:solidFill>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A1F45771-CA46-4160-A93A-915B5C47F3E8}"/>
                  </a:ext>
                </a:extLst>
              </p:cNvPr>
              <p:cNvSpPr>
                <a:spLocks noGrp="1" noRot="1" noChangeAspect="1" noMove="1" noResize="1" noEditPoints="1" noAdjustHandles="1" noChangeArrowheads="1" noChangeShapeType="1" noTextEdit="1"/>
              </p:cNvSpPr>
              <p:nvPr>
                <p:ph idx="1"/>
              </p:nvPr>
            </p:nvSpPr>
            <p:spPr>
              <a:xfrm>
                <a:off x="251520" y="789553"/>
                <a:ext cx="8568952" cy="3805070"/>
              </a:xfrm>
              <a:blipFill rotWithShape="1">
                <a:blip r:embed="rId3"/>
                <a:stretch>
                  <a:fillRect l="-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96176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B0942-BC47-4ECC-AC9D-50F19048B9D6}"/>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32586F7-DC8B-4CE4-83A7-5557C8C5D934}"/>
              </a:ext>
            </a:extLst>
          </p:cNvPr>
          <p:cNvSpPr>
            <a:spLocks noGrp="1"/>
          </p:cNvSpPr>
          <p:nvPr>
            <p:ph idx="1"/>
          </p:nvPr>
        </p:nvSpPr>
        <p:spPr/>
        <p:txBody>
          <a:bodyPr/>
          <a:lstStyle/>
          <a:p>
            <a:r>
              <a:rPr lang="en-US" altLang="zh-CN" sz="2000" b="1" dirty="0">
                <a:solidFill>
                  <a:srgbClr val="1F07CF"/>
                </a:solidFill>
                <a:latin typeface="Comic Sans MS" pitchFamily="66" charset="0"/>
              </a:rPr>
              <a:t>R = (A, B, C), F = {A</a:t>
            </a:r>
            <a:r>
              <a:rPr lang="en-US" altLang="zh-CN" sz="2000" b="1"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itchFamily="66" charset="0"/>
              </a:rPr>
              <a:t>B, B</a:t>
            </a:r>
            <a:r>
              <a:rPr lang="en-US" altLang="zh-CN" sz="2000" b="1"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itchFamily="66" charset="0"/>
              </a:rPr>
              <a:t>C }</a:t>
            </a:r>
            <a:r>
              <a:rPr lang="en-US" altLang="zh-CN" sz="2000" dirty="0">
                <a:latin typeface="Comic Sans MS" pitchFamily="66" charset="0"/>
              </a:rPr>
              <a:t>, </a:t>
            </a:r>
            <a:r>
              <a:rPr lang="en-US" altLang="zh-CN" sz="2000" b="1" dirty="0">
                <a:solidFill>
                  <a:srgbClr val="FF0000"/>
                </a:solidFill>
                <a:latin typeface="Comic Sans MS" pitchFamily="66" charset="0"/>
              </a:rPr>
              <a:t>Key = {A}</a:t>
            </a:r>
          </a:p>
          <a:p>
            <a:pPr lvl="1"/>
            <a:r>
              <a:rPr lang="en-US" altLang="zh-CN" sz="1800" b="1" dirty="0">
                <a:solidFill>
                  <a:srgbClr val="FF0000"/>
                </a:solidFill>
                <a:latin typeface="Comic Sans MS" pitchFamily="66" charset="0"/>
              </a:rPr>
              <a:t>R is not in BCNF </a:t>
            </a:r>
            <a:r>
              <a:rPr lang="en-US" altLang="zh-CN" sz="1800" dirty="0">
                <a:latin typeface="Comic Sans MS" pitchFamily="66" charset="0"/>
              </a:rPr>
              <a:t>since </a:t>
            </a:r>
            <a:r>
              <a:rPr lang="en-US" altLang="zh-CN" sz="1800" b="1" dirty="0">
                <a:solidFill>
                  <a:srgbClr val="1F07CF"/>
                </a:solidFill>
                <a:latin typeface="Comic Sans MS" pitchFamily="66" charset="0"/>
              </a:rPr>
              <a:t>B</a:t>
            </a:r>
            <a:r>
              <a:rPr lang="en-US" altLang="zh-CN" sz="1800" b="1"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1800" b="1" dirty="0">
                <a:solidFill>
                  <a:srgbClr val="1F07CF"/>
                </a:solidFill>
                <a:latin typeface="Comic Sans MS" pitchFamily="66" charset="0"/>
              </a:rPr>
              <a:t>C</a:t>
            </a:r>
            <a:r>
              <a:rPr lang="en-US" altLang="zh-CN" sz="1800" dirty="0">
                <a:latin typeface="Comic Sans MS" pitchFamily="66" charset="0"/>
              </a:rPr>
              <a:t> but </a:t>
            </a:r>
            <a:r>
              <a:rPr lang="en-US" altLang="zh-CN" sz="1800" b="1" dirty="0">
                <a:solidFill>
                  <a:srgbClr val="1F07CF"/>
                </a:solidFill>
                <a:latin typeface="Comic Sans MS" pitchFamily="66" charset="0"/>
              </a:rPr>
              <a:t>B</a:t>
            </a:r>
            <a:r>
              <a:rPr lang="en-US" altLang="zh-CN" sz="1800" dirty="0">
                <a:latin typeface="Comic Sans MS" pitchFamily="66" charset="0"/>
              </a:rPr>
              <a:t> is not the key </a:t>
            </a:r>
          </a:p>
          <a:p>
            <a:endParaRPr lang="en-US" altLang="zh-CN" sz="2000">
              <a:latin typeface="Comic Sans MS" pitchFamily="66" charset="0"/>
            </a:endParaRPr>
          </a:p>
          <a:p>
            <a:r>
              <a:rPr lang="en-US" altLang="zh-CN" sz="2000">
                <a:latin typeface="Comic Sans MS" pitchFamily="66" charset="0"/>
              </a:rPr>
              <a:t>Decomposition </a:t>
            </a:r>
            <a:r>
              <a:rPr lang="en-US" altLang="zh-CN" sz="2000" dirty="0">
                <a:solidFill>
                  <a:srgbClr val="1F07CF"/>
                </a:solidFill>
                <a:latin typeface="Comic Sans MS" pitchFamily="66" charset="0"/>
              </a:rPr>
              <a:t>R</a:t>
            </a:r>
            <a:r>
              <a:rPr lang="en-US" altLang="zh-CN" sz="2000" baseline="-25000" dirty="0">
                <a:solidFill>
                  <a:srgbClr val="1F07CF"/>
                </a:solidFill>
                <a:latin typeface="Comic Sans MS" pitchFamily="66" charset="0"/>
              </a:rPr>
              <a:t>1</a:t>
            </a:r>
            <a:r>
              <a:rPr lang="en-US" altLang="zh-CN" sz="2000" dirty="0">
                <a:solidFill>
                  <a:srgbClr val="1F07CF"/>
                </a:solidFill>
                <a:latin typeface="Comic Sans MS" pitchFamily="66" charset="0"/>
              </a:rPr>
              <a:t> = (A, B),  R</a:t>
            </a:r>
            <a:r>
              <a:rPr lang="en-US" altLang="zh-CN" sz="2000" baseline="-25000" dirty="0">
                <a:solidFill>
                  <a:srgbClr val="1F07CF"/>
                </a:solidFill>
                <a:latin typeface="Comic Sans MS" pitchFamily="66" charset="0"/>
              </a:rPr>
              <a:t>2</a:t>
            </a:r>
            <a:r>
              <a:rPr lang="en-US" altLang="zh-CN" sz="2000" dirty="0">
                <a:solidFill>
                  <a:srgbClr val="1F07CF"/>
                </a:solidFill>
                <a:latin typeface="Comic Sans MS" pitchFamily="66" charset="0"/>
              </a:rPr>
              <a:t> = (B, C)</a:t>
            </a:r>
          </a:p>
          <a:p>
            <a:pPr lvl="1"/>
            <a:r>
              <a:rPr lang="en-US" altLang="zh-CN" sz="1800" dirty="0">
                <a:solidFill>
                  <a:srgbClr val="FF0000"/>
                </a:solidFill>
                <a:latin typeface="Comic Sans MS" pitchFamily="66" charset="0"/>
              </a:rPr>
              <a:t>R</a:t>
            </a:r>
            <a:r>
              <a:rPr lang="en-US" altLang="zh-CN" sz="1800" baseline="-25000" dirty="0">
                <a:solidFill>
                  <a:srgbClr val="FF0000"/>
                </a:solidFill>
                <a:latin typeface="Comic Sans MS" pitchFamily="66" charset="0"/>
              </a:rPr>
              <a:t>1 </a:t>
            </a:r>
            <a:r>
              <a:rPr lang="en-US" altLang="zh-CN" sz="1800" dirty="0">
                <a:solidFill>
                  <a:srgbClr val="FF0000"/>
                </a:solidFill>
                <a:latin typeface="Comic Sans MS" pitchFamily="66" charset="0"/>
              </a:rPr>
              <a:t>and R</a:t>
            </a:r>
            <a:r>
              <a:rPr lang="en-US" altLang="zh-CN" sz="1800" baseline="-25000" dirty="0">
                <a:solidFill>
                  <a:srgbClr val="FF0000"/>
                </a:solidFill>
                <a:latin typeface="Comic Sans MS" pitchFamily="66" charset="0"/>
              </a:rPr>
              <a:t>2</a:t>
            </a:r>
            <a:r>
              <a:rPr lang="en-US" altLang="zh-CN" sz="1800" dirty="0">
                <a:solidFill>
                  <a:srgbClr val="FF0000"/>
                </a:solidFill>
                <a:latin typeface="Comic Sans MS" pitchFamily="66" charset="0"/>
              </a:rPr>
              <a:t> in BCNF</a:t>
            </a:r>
          </a:p>
          <a:p>
            <a:pPr lvl="1"/>
            <a:r>
              <a:rPr lang="en-US" altLang="zh-CN" sz="1800" dirty="0">
                <a:latin typeface="Comic Sans MS" pitchFamily="66" charset="0"/>
              </a:rPr>
              <a:t>Lossless-join decomposition</a:t>
            </a:r>
          </a:p>
          <a:p>
            <a:pPr lvl="1"/>
            <a:r>
              <a:rPr lang="en-US" altLang="zh-CN" sz="1800" dirty="0">
                <a:latin typeface="Comic Sans MS" pitchFamily="66" charset="0"/>
              </a:rPr>
              <a:t>Dependency preserving</a:t>
            </a:r>
            <a:endParaRPr lang="zh-CN" altLang="en-US" sz="1800" dirty="0">
              <a:latin typeface="Comic Sans MS" pitchFamily="66" charset="0"/>
            </a:endParaRPr>
          </a:p>
        </p:txBody>
      </p:sp>
    </p:spTree>
    <p:extLst>
      <p:ext uri="{BB962C8B-B14F-4D97-AF65-F5344CB8AC3E}">
        <p14:creationId xmlns:p14="http://schemas.microsoft.com/office/powerpoint/2010/main" val="228528028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C3A36-39B6-4371-A3E4-DEEAD9089E1A}"/>
              </a:ext>
            </a:extLst>
          </p:cNvPr>
          <p:cNvSpPr>
            <a:spLocks noGrp="1"/>
          </p:cNvSpPr>
          <p:nvPr>
            <p:ph type="title"/>
          </p:nvPr>
        </p:nvSpPr>
        <p:spPr/>
        <p:txBody>
          <a:bodyPr/>
          <a:lstStyle/>
          <a:p>
            <a:pPr algn="ctr"/>
            <a:r>
              <a:rPr lang="en-US" altLang="zh-CN" dirty="0">
                <a:latin typeface="Comic Sans MS" pitchFamily="66" charset="0"/>
              </a:rPr>
              <a:t>Testing for BCNF</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5D8CC3-163C-492C-A6A6-96C0422893AF}"/>
                  </a:ext>
                </a:extLst>
              </p:cNvPr>
              <p:cNvSpPr>
                <a:spLocks noGrp="1"/>
              </p:cNvSpPr>
              <p:nvPr>
                <p:ph idx="1"/>
              </p:nvPr>
            </p:nvSpPr>
            <p:spPr/>
            <p:txBody>
              <a:bodyPr/>
              <a:lstStyle/>
              <a:p>
                <a:r>
                  <a:rPr lang="en-US" altLang="zh-CN" sz="2000" dirty="0">
                    <a:latin typeface="Comic Sans MS" pitchFamily="66" charset="0"/>
                  </a:rPr>
                  <a:t>To check if a non-trivial dependency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a:t>
                </a:r>
                <a:r>
                  <a:rPr lang="en-US" altLang="zh-CN" sz="2000" dirty="0">
                    <a:latin typeface="Comic Sans MS" pitchFamily="66" charset="0"/>
                  </a:rPr>
                  <a:t>in </a:t>
                </a:r>
                <a:r>
                  <a:rPr lang="en-US" altLang="zh-CN" sz="2000" b="1" dirty="0">
                    <a:solidFill>
                      <a:srgbClr val="1F07CF"/>
                    </a:solidFill>
                    <a:latin typeface="Comic Sans MS" pitchFamily="66" charset="0"/>
                  </a:rPr>
                  <a:t>F</a:t>
                </a:r>
                <a:r>
                  <a:rPr lang="en-US" altLang="zh-CN" sz="2000" b="1" baseline="30000" dirty="0">
                    <a:solidFill>
                      <a:srgbClr val="1F07CF"/>
                    </a:solidFill>
                    <a:latin typeface="Comic Sans MS" pitchFamily="66" charset="0"/>
                  </a:rPr>
                  <a:t>+</a:t>
                </a:r>
                <a:r>
                  <a:rPr lang="en-US" altLang="zh-CN" sz="2000" baseline="30000" dirty="0">
                    <a:latin typeface="Comic Sans MS" pitchFamily="66" charset="0"/>
                  </a:rPr>
                  <a:t> </a:t>
                </a:r>
                <a:r>
                  <a:rPr lang="en-US" altLang="zh-CN" sz="2000" dirty="0">
                    <a:latin typeface="Comic Sans MS" pitchFamily="66" charset="0"/>
                  </a:rPr>
                  <a:t>causes a violation of </a:t>
                </a:r>
                <a:r>
                  <a:rPr lang="en-US" altLang="zh-CN" sz="2000" b="1" dirty="0">
                    <a:solidFill>
                      <a:srgbClr val="1F07CF"/>
                    </a:solidFill>
                    <a:latin typeface="Comic Sans MS" pitchFamily="66" charset="0"/>
                  </a:rPr>
                  <a:t>BCNF</a:t>
                </a:r>
              </a:p>
              <a:p>
                <a:pPr lvl="1"/>
                <a:r>
                  <a:rPr lang="en-US" altLang="zh-CN" sz="1800" b="1" dirty="0">
                    <a:solidFill>
                      <a:srgbClr val="1F07CF"/>
                    </a:solidFill>
                    <a:latin typeface="Comic Sans MS" pitchFamily="66" charset="0"/>
                  </a:rPr>
                  <a:t>compute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smtClean="0">
                            <a:solidFill>
                              <a:srgbClr val="1F07CF"/>
                            </a:solidFill>
                            <a:latin typeface="Cambria Math" panose="02040503050406030204" pitchFamily="18" charset="0"/>
                          </a:rPr>
                          <m:t>𝜶</m:t>
                        </m:r>
                      </m:e>
                      <m:sup>
                        <m:r>
                          <a:rPr lang="en-US" altLang="zh-CN" sz="1800" b="1" i="1" smtClean="0">
                            <a:solidFill>
                              <a:srgbClr val="1F07CF"/>
                            </a:solidFill>
                            <a:latin typeface="Cambria Math" panose="02040503050406030204" pitchFamily="18" charset="0"/>
                          </a:rPr>
                          <m:t>+</m:t>
                        </m:r>
                      </m:sup>
                    </m:sSup>
                  </m:oMath>
                </a14:m>
                <a:r>
                  <a:rPr lang="en-US" altLang="zh-CN" sz="1800" dirty="0">
                    <a:latin typeface="Comic Sans MS" pitchFamily="66" charset="0"/>
                  </a:rPr>
                  <a:t> (the attribute closure of </a:t>
                </a:r>
                <a14:m>
                  <m:oMath xmlns:m="http://schemas.openxmlformats.org/officeDocument/2006/math">
                    <m:r>
                      <a:rPr lang="zh-CN" altLang="en-US" sz="1800" b="1" i="1" smtClean="0">
                        <a:solidFill>
                          <a:srgbClr val="1F07CF"/>
                        </a:solidFill>
                        <a:latin typeface="Cambria Math" panose="02040503050406030204" pitchFamily="18" charset="0"/>
                      </a:rPr>
                      <m:t>𝜶</m:t>
                    </m:r>
                  </m:oMath>
                </a14:m>
                <a:r>
                  <a:rPr lang="en-US" altLang="zh-CN" sz="1800" dirty="0">
                    <a:latin typeface="Comic Sans MS" pitchFamily="66" charset="0"/>
                  </a:rPr>
                  <a:t>), and </a:t>
                </a:r>
              </a:p>
              <a:p>
                <a:pPr lvl="1"/>
                <a:r>
                  <a:rPr lang="en-US" altLang="zh-CN" sz="1800" dirty="0">
                    <a:latin typeface="Comic Sans MS" pitchFamily="66" charset="0"/>
                  </a:rPr>
                  <a:t>verify that it includes all attributes of R, i.e., </a:t>
                </a:r>
                <a:r>
                  <a:rPr lang="en-US" altLang="zh-CN" sz="1800" b="1" dirty="0">
                    <a:solidFill>
                      <a:srgbClr val="1F07CF"/>
                    </a:solidFill>
                    <a:latin typeface="Comic Sans MS" pitchFamily="66" charset="0"/>
                  </a:rPr>
                  <a:t>a </a:t>
                </a:r>
                <a:r>
                  <a:rPr lang="en-US" altLang="zh-CN" sz="1800" b="1" dirty="0" err="1">
                    <a:solidFill>
                      <a:srgbClr val="1F07CF"/>
                    </a:solidFill>
                    <a:latin typeface="Comic Sans MS" pitchFamily="66" charset="0"/>
                  </a:rPr>
                  <a:t>superkey</a:t>
                </a:r>
                <a:r>
                  <a:rPr lang="en-US" altLang="zh-CN" sz="1800" b="1" dirty="0">
                    <a:solidFill>
                      <a:srgbClr val="1F07CF"/>
                    </a:solidFill>
                    <a:latin typeface="Comic Sans MS" pitchFamily="66" charset="0"/>
                  </a:rPr>
                  <a:t> of R</a:t>
                </a:r>
              </a:p>
              <a:p>
                <a:endParaRPr lang="en-US" altLang="zh-CN" sz="2000">
                  <a:latin typeface="Comic Sans MS" pitchFamily="66" charset="0"/>
                </a:endParaRPr>
              </a:p>
              <a:p>
                <a:r>
                  <a:rPr lang="en-US" altLang="zh-CN" sz="2000" b="1">
                    <a:solidFill>
                      <a:srgbClr val="FF0000"/>
                    </a:solidFill>
                    <a:latin typeface="Comic Sans MS" pitchFamily="66" charset="0"/>
                  </a:rPr>
                  <a:t>Simplified </a:t>
                </a:r>
                <a:r>
                  <a:rPr lang="en-US" altLang="zh-CN" sz="2000" b="1" dirty="0">
                    <a:solidFill>
                      <a:srgbClr val="FF0000"/>
                    </a:solidFill>
                    <a:latin typeface="Comic Sans MS" pitchFamily="66" charset="0"/>
                  </a:rPr>
                  <a:t>test</a:t>
                </a:r>
              </a:p>
              <a:p>
                <a:pPr lvl="1"/>
                <a:r>
                  <a:rPr lang="en-US" altLang="zh-CN" sz="1800" dirty="0">
                    <a:latin typeface="Comic Sans MS" pitchFamily="66" charset="0"/>
                  </a:rPr>
                  <a:t>To check if a relation schema </a:t>
                </a:r>
                <a:r>
                  <a:rPr lang="en-US" altLang="zh-CN" sz="1800" b="1" dirty="0">
                    <a:solidFill>
                      <a:srgbClr val="1F07CF"/>
                    </a:solidFill>
                    <a:latin typeface="Comic Sans MS" pitchFamily="66" charset="0"/>
                  </a:rPr>
                  <a:t>R</a:t>
                </a:r>
                <a:r>
                  <a:rPr lang="en-US" altLang="zh-CN" sz="1800" dirty="0">
                    <a:latin typeface="Comic Sans MS" pitchFamily="66" charset="0"/>
                  </a:rPr>
                  <a:t> is in </a:t>
                </a:r>
                <a:r>
                  <a:rPr lang="en-US" altLang="zh-CN" sz="1800" b="1" dirty="0">
                    <a:solidFill>
                      <a:srgbClr val="1F07CF"/>
                    </a:solidFill>
                    <a:latin typeface="Comic Sans MS" pitchFamily="66" charset="0"/>
                  </a:rPr>
                  <a:t>BCNF</a:t>
                </a:r>
                <a:r>
                  <a:rPr lang="en-US" altLang="zh-CN" sz="1800" dirty="0">
                    <a:latin typeface="Comic Sans MS" pitchFamily="66" charset="0"/>
                  </a:rPr>
                  <a:t>, it suffices to check only the </a:t>
                </a:r>
                <a:r>
                  <a:rPr lang="en-US" altLang="zh-CN" sz="1800" b="1" dirty="0">
                    <a:solidFill>
                      <a:srgbClr val="1F07CF"/>
                    </a:solidFill>
                    <a:latin typeface="Comic Sans MS" pitchFamily="66" charset="0"/>
                  </a:rPr>
                  <a:t>FDs F</a:t>
                </a:r>
                <a:r>
                  <a:rPr lang="en-US" altLang="zh-CN" sz="1800" dirty="0">
                    <a:latin typeface="Comic Sans MS" pitchFamily="66" charset="0"/>
                  </a:rPr>
                  <a:t> for violation of </a:t>
                </a:r>
                <a:r>
                  <a:rPr lang="en-US" altLang="zh-CN" sz="1800" b="1" dirty="0">
                    <a:solidFill>
                      <a:srgbClr val="1F07CF"/>
                    </a:solidFill>
                    <a:latin typeface="Comic Sans MS" pitchFamily="66" charset="0"/>
                  </a:rPr>
                  <a:t>BCNF</a:t>
                </a:r>
                <a:r>
                  <a:rPr lang="en-US" altLang="zh-CN" sz="1800" dirty="0">
                    <a:latin typeface="Comic Sans MS" pitchFamily="66" charset="0"/>
                  </a:rPr>
                  <a:t>, rather than checking all dependencies in </a:t>
                </a:r>
                <a:r>
                  <a:rPr lang="en-US" altLang="zh-CN" sz="1800" b="1" dirty="0">
                    <a:solidFill>
                      <a:srgbClr val="1F07CF"/>
                    </a:solidFill>
                    <a:latin typeface="Comic Sans MS" pitchFamily="66" charset="0"/>
                  </a:rPr>
                  <a:t>F</a:t>
                </a:r>
                <a:r>
                  <a:rPr lang="en-US" altLang="zh-CN" sz="1800" b="1" baseline="30000" dirty="0">
                    <a:solidFill>
                      <a:srgbClr val="1F07CF"/>
                    </a:solidFill>
                    <a:latin typeface="Comic Sans MS" pitchFamily="66" charset="0"/>
                  </a:rPr>
                  <a:t>+</a:t>
                </a:r>
                <a:endParaRPr lang="en-US" altLang="zh-CN" sz="1800" b="1" dirty="0">
                  <a:solidFill>
                    <a:srgbClr val="1F07CF"/>
                  </a:solidFill>
                  <a:latin typeface="Comic Sans MS" pitchFamily="66" charset="0"/>
                </a:endParaRPr>
              </a:p>
              <a:p>
                <a:pPr lvl="1"/>
                <a:r>
                  <a:rPr lang="en-US" altLang="zh-CN" sz="1800" dirty="0">
                    <a:latin typeface="Comic Sans MS" pitchFamily="66" charset="0"/>
                  </a:rPr>
                  <a:t>If none of the dependencies in </a:t>
                </a:r>
                <a:r>
                  <a:rPr lang="en-US" altLang="zh-CN" sz="1800" b="1" dirty="0">
                    <a:solidFill>
                      <a:srgbClr val="1F07CF"/>
                    </a:solidFill>
                    <a:latin typeface="Comic Sans MS" pitchFamily="66" charset="0"/>
                  </a:rPr>
                  <a:t>F</a:t>
                </a:r>
                <a:r>
                  <a:rPr lang="en-US" altLang="zh-CN" sz="1800" dirty="0">
                    <a:latin typeface="Comic Sans MS" pitchFamily="66" charset="0"/>
                  </a:rPr>
                  <a:t> causes a violation of </a:t>
                </a:r>
                <a:r>
                  <a:rPr lang="en-US" altLang="zh-CN" sz="1800" b="1" dirty="0">
                    <a:solidFill>
                      <a:srgbClr val="1F07CF"/>
                    </a:solidFill>
                    <a:latin typeface="Comic Sans MS" pitchFamily="66" charset="0"/>
                  </a:rPr>
                  <a:t>BCNF</a:t>
                </a:r>
                <a:r>
                  <a:rPr lang="en-US" altLang="zh-CN" sz="1800" dirty="0">
                    <a:latin typeface="Comic Sans MS" pitchFamily="66" charset="0"/>
                  </a:rPr>
                  <a:t>, then none of the dependencies in </a:t>
                </a:r>
                <a:r>
                  <a:rPr lang="en-US" altLang="zh-CN" sz="1800" b="1" dirty="0">
                    <a:solidFill>
                      <a:srgbClr val="1F07CF"/>
                    </a:solidFill>
                    <a:latin typeface="Comic Sans MS" pitchFamily="66" charset="0"/>
                  </a:rPr>
                  <a:t>F</a:t>
                </a:r>
                <a:r>
                  <a:rPr lang="en-US" altLang="zh-CN" sz="1800" b="1" baseline="30000" dirty="0">
                    <a:solidFill>
                      <a:srgbClr val="1F07CF"/>
                    </a:solidFill>
                    <a:latin typeface="Comic Sans MS" pitchFamily="66" charset="0"/>
                  </a:rPr>
                  <a:t>+</a:t>
                </a:r>
                <a:r>
                  <a:rPr lang="en-US" altLang="zh-CN" sz="1800" b="1" dirty="0">
                    <a:solidFill>
                      <a:srgbClr val="1F07CF"/>
                    </a:solidFill>
                    <a:latin typeface="Comic Sans MS" pitchFamily="66" charset="0"/>
                  </a:rPr>
                  <a:t> </a:t>
                </a:r>
                <a:r>
                  <a:rPr lang="en-US" altLang="zh-CN" sz="1800" dirty="0">
                    <a:latin typeface="Comic Sans MS" pitchFamily="66" charset="0"/>
                  </a:rPr>
                  <a:t>will cause a violation of </a:t>
                </a:r>
                <a:r>
                  <a:rPr lang="en-US" altLang="zh-CN" sz="1800" b="1" dirty="0">
                    <a:solidFill>
                      <a:srgbClr val="1F07CF"/>
                    </a:solidFill>
                    <a:latin typeface="Comic Sans MS" pitchFamily="66" charset="0"/>
                  </a:rPr>
                  <a:t>BCNF</a:t>
                </a:r>
                <a:r>
                  <a:rPr lang="en-US" altLang="zh-CN" sz="1800" dirty="0">
                    <a:latin typeface="Comic Sans MS" pitchFamily="66" charset="0"/>
                  </a:rPr>
                  <a:t> either</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865D8CC3-163C-492C-A6A6-96C0422893AF}"/>
                  </a:ext>
                </a:extLst>
              </p:cNvPr>
              <p:cNvSpPr>
                <a:spLocks noGrp="1" noRot="1" noChangeAspect="1" noMove="1" noResize="1" noEditPoints="1" noAdjustHandles="1" noChangeArrowheads="1" noChangeShapeType="1" noTextEdit="1"/>
              </p:cNvSpPr>
              <p:nvPr>
                <p:ph idx="1"/>
              </p:nvPr>
            </p:nvSpPr>
            <p:spPr>
              <a:blipFill rotWithShape="1">
                <a:blip r:embed="rId2"/>
                <a:stretch>
                  <a:fillRect l="-996" t="-2083" r="-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97557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AAC5E-C20D-43A5-84C1-D4C27FDC2423}"/>
              </a:ext>
            </a:extLst>
          </p:cNvPr>
          <p:cNvSpPr>
            <a:spLocks noGrp="1"/>
          </p:cNvSpPr>
          <p:nvPr>
            <p:ph type="title"/>
          </p:nvPr>
        </p:nvSpPr>
        <p:spPr/>
        <p:txBody>
          <a:bodyPr/>
          <a:lstStyle/>
          <a:p>
            <a:pPr algn="ctr"/>
            <a:r>
              <a:rPr lang="en-US" altLang="zh-CN" dirty="0">
                <a:latin typeface="Comic Sans MS" pitchFamily="66" charset="0"/>
              </a:rPr>
              <a:t>Testing for BCNF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915ABB82-8154-4086-B439-A712F8F60C5A}"/>
              </a:ext>
            </a:extLst>
          </p:cNvPr>
          <p:cNvSpPr>
            <a:spLocks noGrp="1"/>
          </p:cNvSpPr>
          <p:nvPr>
            <p:ph idx="1"/>
          </p:nvPr>
        </p:nvSpPr>
        <p:spPr>
          <a:xfrm>
            <a:off x="251520" y="789553"/>
            <a:ext cx="8640960" cy="3805070"/>
          </a:xfrm>
        </p:spPr>
        <p:txBody>
          <a:bodyPr/>
          <a:lstStyle/>
          <a:p>
            <a:r>
              <a:rPr lang="en-US" altLang="zh-CN" sz="2000" dirty="0">
                <a:latin typeface="Comic Sans MS" pitchFamily="66" charset="0"/>
              </a:rPr>
              <a:t>Using only F is </a:t>
            </a:r>
            <a:r>
              <a:rPr lang="en-US" altLang="zh-CN" sz="2000" b="1" dirty="0">
                <a:solidFill>
                  <a:srgbClr val="FF0000"/>
                </a:solidFill>
                <a:latin typeface="Comic Sans MS" pitchFamily="66" charset="0"/>
              </a:rPr>
              <a:t>incorrect</a:t>
            </a:r>
            <a:r>
              <a:rPr lang="en-US" altLang="zh-CN" sz="2000" dirty="0">
                <a:latin typeface="Comic Sans MS" pitchFamily="66" charset="0"/>
              </a:rPr>
              <a:t> when testing a relation in a </a:t>
            </a:r>
            <a:r>
              <a:rPr lang="en-US" altLang="zh-CN" sz="2000" b="1" dirty="0">
                <a:solidFill>
                  <a:srgbClr val="FF0000"/>
                </a:solidFill>
                <a:latin typeface="Comic Sans MS" pitchFamily="66" charset="0"/>
              </a:rPr>
              <a:t>decomposition</a:t>
            </a:r>
            <a:r>
              <a:rPr lang="en-US" altLang="zh-CN" sz="2000" dirty="0">
                <a:latin typeface="Comic Sans MS" pitchFamily="66" charset="0"/>
              </a:rPr>
              <a:t> of </a:t>
            </a:r>
            <a:r>
              <a:rPr lang="en-US" altLang="zh-CN" sz="2000" b="1" dirty="0">
                <a:solidFill>
                  <a:srgbClr val="1F07CF"/>
                </a:solidFill>
                <a:latin typeface="Comic Sans MS" pitchFamily="66" charset="0"/>
              </a:rPr>
              <a:t>R</a:t>
            </a:r>
          </a:p>
          <a:p>
            <a:r>
              <a:rPr lang="en-US" altLang="zh-CN" sz="2000" dirty="0">
                <a:latin typeface="Comic Sans MS" pitchFamily="66" charset="0"/>
              </a:rPr>
              <a:t>E.g., consider </a:t>
            </a:r>
            <a:r>
              <a:rPr lang="en-US" altLang="zh-CN" sz="2000" b="1" dirty="0">
                <a:solidFill>
                  <a:srgbClr val="1F07CF"/>
                </a:solidFill>
                <a:latin typeface="Comic Sans MS" pitchFamily="66" charset="0"/>
              </a:rPr>
              <a:t>R (A, B, C, D) </a:t>
            </a:r>
            <a:r>
              <a:rPr lang="en-US" altLang="zh-CN" sz="2000" dirty="0">
                <a:latin typeface="Comic Sans MS" pitchFamily="66" charset="0"/>
              </a:rPr>
              <a:t>with </a:t>
            </a:r>
            <a:r>
              <a:rPr lang="en-US" altLang="zh-CN" sz="2000" b="1" dirty="0">
                <a:solidFill>
                  <a:srgbClr val="1F07CF"/>
                </a:solidFill>
                <a:latin typeface="Comic Sans MS" pitchFamily="66" charset="0"/>
              </a:rPr>
              <a:t>F = {A</a:t>
            </a:r>
            <a:r>
              <a:rPr lang="en-US" altLang="zh-CN" sz="2000" b="1" i="1"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itchFamily="66" charset="0"/>
              </a:rPr>
              <a:t>B, B</a:t>
            </a:r>
            <a:r>
              <a:rPr lang="en-US" altLang="zh-CN" sz="2000" b="1" i="1"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itchFamily="66" charset="0"/>
              </a:rPr>
              <a:t>C}</a:t>
            </a:r>
          </a:p>
          <a:p>
            <a:pPr lvl="1"/>
            <a:r>
              <a:rPr lang="en-US" altLang="zh-CN" sz="1800" dirty="0">
                <a:latin typeface="Comic Sans MS" pitchFamily="66" charset="0"/>
              </a:rPr>
              <a:t>Decompose </a:t>
            </a:r>
            <a:r>
              <a:rPr lang="en-US" altLang="zh-CN" sz="1800" b="1" dirty="0">
                <a:solidFill>
                  <a:srgbClr val="1F07CF"/>
                </a:solidFill>
                <a:latin typeface="Comic Sans MS" pitchFamily="66" charset="0"/>
              </a:rPr>
              <a:t>R</a:t>
            </a:r>
            <a:r>
              <a:rPr lang="en-US" altLang="zh-CN" sz="1800" dirty="0">
                <a:latin typeface="Comic Sans MS" pitchFamily="66" charset="0"/>
              </a:rPr>
              <a:t> into </a:t>
            </a:r>
            <a:r>
              <a:rPr lang="en-US" altLang="zh-CN" sz="1800" b="1" dirty="0">
                <a:solidFill>
                  <a:srgbClr val="1F07CF"/>
                </a:solidFill>
                <a:latin typeface="Comic Sans MS" pitchFamily="66" charset="0"/>
              </a:rPr>
              <a:t>R</a:t>
            </a:r>
            <a:r>
              <a:rPr lang="en-US" altLang="zh-CN" sz="1800" b="1" baseline="-25000" dirty="0">
                <a:solidFill>
                  <a:srgbClr val="1F07CF"/>
                </a:solidFill>
                <a:latin typeface="Comic Sans MS" pitchFamily="66" charset="0"/>
              </a:rPr>
              <a:t>1</a:t>
            </a:r>
            <a:r>
              <a:rPr lang="en-US" altLang="zh-CN" sz="1800" b="1" dirty="0">
                <a:solidFill>
                  <a:srgbClr val="1F07CF"/>
                </a:solidFill>
                <a:latin typeface="Comic Sans MS" pitchFamily="66" charset="0"/>
              </a:rPr>
              <a:t>(A,B)</a:t>
            </a:r>
            <a:r>
              <a:rPr lang="en-US" altLang="zh-CN" sz="1800" dirty="0">
                <a:latin typeface="Comic Sans MS" pitchFamily="66" charset="0"/>
              </a:rPr>
              <a:t> and </a:t>
            </a:r>
            <a:r>
              <a:rPr lang="en-US" altLang="zh-CN" sz="1800" b="1" dirty="0">
                <a:solidFill>
                  <a:srgbClr val="1F07CF"/>
                </a:solidFill>
                <a:latin typeface="Comic Sans MS" pitchFamily="66" charset="0"/>
              </a:rPr>
              <a:t>R</a:t>
            </a:r>
            <a:r>
              <a:rPr lang="en-US" altLang="zh-CN" sz="1800" b="1" baseline="-25000" dirty="0">
                <a:solidFill>
                  <a:srgbClr val="1F07CF"/>
                </a:solidFill>
                <a:latin typeface="Comic Sans MS" pitchFamily="66" charset="0"/>
              </a:rPr>
              <a:t>2</a:t>
            </a:r>
            <a:r>
              <a:rPr lang="en-US" altLang="zh-CN" sz="1800" b="1" dirty="0">
                <a:solidFill>
                  <a:srgbClr val="1F07CF"/>
                </a:solidFill>
                <a:latin typeface="Comic Sans MS" pitchFamily="66" charset="0"/>
              </a:rPr>
              <a:t>(A,C,D) </a:t>
            </a:r>
          </a:p>
          <a:p>
            <a:pPr lvl="1"/>
            <a:r>
              <a:rPr lang="en-US" altLang="zh-CN" sz="1800" dirty="0">
                <a:latin typeface="Comic Sans MS" pitchFamily="66" charset="0"/>
              </a:rPr>
              <a:t>Neither of the dependencies in </a:t>
            </a:r>
            <a:r>
              <a:rPr lang="en-US" altLang="zh-CN" sz="1800" b="1" dirty="0">
                <a:solidFill>
                  <a:srgbClr val="1F07CF"/>
                </a:solidFill>
                <a:latin typeface="Comic Sans MS" pitchFamily="66" charset="0"/>
              </a:rPr>
              <a:t>F </a:t>
            </a:r>
            <a:r>
              <a:rPr lang="en-US" altLang="zh-CN" sz="1800" dirty="0">
                <a:latin typeface="Comic Sans MS" pitchFamily="66" charset="0"/>
              </a:rPr>
              <a:t>contain only attributes from </a:t>
            </a:r>
            <a:r>
              <a:rPr lang="en-US" altLang="zh-CN" sz="1800" b="1" dirty="0">
                <a:solidFill>
                  <a:srgbClr val="1F07CF"/>
                </a:solidFill>
                <a:latin typeface="Comic Sans MS" pitchFamily="66" charset="0"/>
              </a:rPr>
              <a:t>(A,C,D)</a:t>
            </a:r>
            <a:r>
              <a:rPr lang="en-US" altLang="zh-CN" sz="1800" dirty="0">
                <a:latin typeface="Comic Sans MS" pitchFamily="66" charset="0"/>
              </a:rPr>
              <a:t> so we might be mislead into thinking that </a:t>
            </a:r>
            <a:r>
              <a:rPr lang="en-US" altLang="zh-CN" sz="1800" b="1" dirty="0">
                <a:solidFill>
                  <a:srgbClr val="1F07CF"/>
                </a:solidFill>
                <a:latin typeface="Comic Sans MS" pitchFamily="66" charset="0"/>
              </a:rPr>
              <a:t>R</a:t>
            </a:r>
            <a:r>
              <a:rPr lang="en-US" altLang="zh-CN" sz="1800" b="1" baseline="-25000" dirty="0">
                <a:solidFill>
                  <a:srgbClr val="1F07CF"/>
                </a:solidFill>
                <a:latin typeface="Comic Sans MS" pitchFamily="66" charset="0"/>
              </a:rPr>
              <a:t>2</a:t>
            </a:r>
            <a:r>
              <a:rPr lang="en-US" altLang="zh-CN" sz="1800" dirty="0">
                <a:latin typeface="Comic Sans MS" pitchFamily="66" charset="0"/>
              </a:rPr>
              <a:t> satisfies </a:t>
            </a:r>
            <a:r>
              <a:rPr lang="en-US" altLang="zh-CN" sz="1800" b="1" dirty="0">
                <a:solidFill>
                  <a:srgbClr val="1F07CF"/>
                </a:solidFill>
                <a:latin typeface="Comic Sans MS" pitchFamily="66" charset="0"/>
              </a:rPr>
              <a:t>BCNF</a:t>
            </a:r>
          </a:p>
          <a:p>
            <a:pPr lvl="1"/>
            <a:r>
              <a:rPr lang="en-US" altLang="zh-CN" sz="1800" dirty="0">
                <a:latin typeface="Comic Sans MS" pitchFamily="66" charset="0"/>
              </a:rPr>
              <a:t>In fact, </a:t>
            </a:r>
            <a:r>
              <a:rPr lang="en-US" altLang="zh-CN" sz="1800" b="1" dirty="0">
                <a:solidFill>
                  <a:srgbClr val="FF0000"/>
                </a:solidFill>
                <a:latin typeface="Comic Sans MS" pitchFamily="66" charset="0"/>
              </a:rPr>
              <a:t>dependency A </a:t>
            </a:r>
            <a:r>
              <a:rPr lang="en-US" altLang="zh-CN" sz="1800" b="1" i="1" dirty="0">
                <a:solidFill>
                  <a:srgbClr val="FF0000"/>
                </a:solidFill>
                <a:latin typeface="Comic Sans MS" pitchFamily="66" charset="0"/>
                <a:ea typeface="宋体" panose="02010600030101010101" pitchFamily="2" charset="-122"/>
                <a:sym typeface="Symbol" panose="05050102010706020507" pitchFamily="18" charset="2"/>
              </a:rPr>
              <a:t></a:t>
            </a:r>
            <a:r>
              <a:rPr lang="en-US" altLang="zh-CN" sz="1800" b="1" dirty="0">
                <a:solidFill>
                  <a:srgbClr val="FF0000"/>
                </a:solidFill>
                <a:latin typeface="Comic Sans MS" pitchFamily="66" charset="0"/>
              </a:rPr>
              <a:t> C in F</a:t>
            </a:r>
            <a:r>
              <a:rPr lang="en-US" altLang="zh-CN" sz="1800" b="1" baseline="30000" dirty="0">
                <a:solidFill>
                  <a:srgbClr val="FF0000"/>
                </a:solidFill>
                <a:latin typeface="Comic Sans MS" pitchFamily="66" charset="0"/>
              </a:rPr>
              <a:t>+</a:t>
            </a:r>
            <a:r>
              <a:rPr lang="en-US" altLang="zh-CN" sz="1800" b="1" dirty="0">
                <a:solidFill>
                  <a:srgbClr val="FF0000"/>
                </a:solidFill>
                <a:latin typeface="Comic Sans MS" pitchFamily="66" charset="0"/>
              </a:rPr>
              <a:t> </a:t>
            </a:r>
            <a:r>
              <a:rPr lang="en-US" altLang="zh-CN" sz="1800" dirty="0">
                <a:latin typeface="Comic Sans MS" pitchFamily="66" charset="0"/>
              </a:rPr>
              <a:t>shows that </a:t>
            </a:r>
            <a:r>
              <a:rPr lang="en-US" altLang="zh-CN" sz="1800" b="1" dirty="0">
                <a:solidFill>
                  <a:srgbClr val="FF0000"/>
                </a:solidFill>
                <a:latin typeface="Comic Sans MS" pitchFamily="66" charset="0"/>
              </a:rPr>
              <a:t>R</a:t>
            </a:r>
            <a:r>
              <a:rPr lang="en-US" altLang="zh-CN" sz="1800" b="1" baseline="-25000" dirty="0">
                <a:solidFill>
                  <a:srgbClr val="FF0000"/>
                </a:solidFill>
                <a:latin typeface="Comic Sans MS" pitchFamily="66" charset="0"/>
              </a:rPr>
              <a:t>2</a:t>
            </a:r>
            <a:r>
              <a:rPr lang="en-US" altLang="zh-CN" sz="1800" b="1" dirty="0">
                <a:solidFill>
                  <a:srgbClr val="FF0000"/>
                </a:solidFill>
                <a:latin typeface="Comic Sans MS" pitchFamily="66" charset="0"/>
              </a:rPr>
              <a:t> is not in BCNF</a:t>
            </a:r>
          </a:p>
          <a:p>
            <a:endParaRPr lang="zh-CN" altLang="en-US" sz="2000" dirty="0">
              <a:latin typeface="Comic Sans MS" pitchFamily="66" charset="0"/>
            </a:endParaRPr>
          </a:p>
        </p:txBody>
      </p:sp>
    </p:spTree>
    <p:extLst>
      <p:ext uri="{BB962C8B-B14F-4D97-AF65-F5344CB8AC3E}">
        <p14:creationId xmlns:p14="http://schemas.microsoft.com/office/powerpoint/2010/main" val="21501809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7230D-6732-4C8B-AEE7-DA9638752B20}"/>
              </a:ext>
            </a:extLst>
          </p:cNvPr>
          <p:cNvSpPr>
            <a:spLocks noGrp="1"/>
          </p:cNvSpPr>
          <p:nvPr>
            <p:ph type="title"/>
          </p:nvPr>
        </p:nvSpPr>
        <p:spPr/>
        <p:txBody>
          <a:bodyPr/>
          <a:lstStyle/>
          <a:p>
            <a:pPr algn="ctr"/>
            <a:r>
              <a:rPr lang="en-US" altLang="zh-CN" dirty="0">
                <a:latin typeface="Comic Sans MS" pitchFamily="66" charset="0"/>
              </a:rPr>
              <a:t>Testing Decomposition for BCNF</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10C321-62F5-443C-B037-DF7112D42010}"/>
                  </a:ext>
                </a:extLst>
              </p:cNvPr>
              <p:cNvSpPr>
                <a:spLocks noGrp="1"/>
              </p:cNvSpPr>
              <p:nvPr>
                <p:ph idx="1"/>
              </p:nvPr>
            </p:nvSpPr>
            <p:spPr>
              <a:xfrm>
                <a:off x="251520" y="789553"/>
                <a:ext cx="8712968" cy="3805070"/>
              </a:xfrm>
            </p:spPr>
            <p:txBody>
              <a:bodyPr/>
              <a:lstStyle/>
              <a:p>
                <a:r>
                  <a:rPr lang="en-US" altLang="zh-CN" sz="2000" dirty="0">
                    <a:latin typeface="Comic Sans MS" pitchFamily="66" charset="0"/>
                  </a:rPr>
                  <a:t>To check if a relation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𝒊</m:t>
                        </m:r>
                      </m:sub>
                    </m:sSub>
                  </m:oMath>
                </a14:m>
                <a:r>
                  <a:rPr lang="en-US" altLang="zh-CN" sz="2000" b="1" dirty="0">
                    <a:solidFill>
                      <a:srgbClr val="FF0000"/>
                    </a:solidFill>
                    <a:latin typeface="Comic Sans MS" pitchFamily="66" charset="0"/>
                  </a:rPr>
                  <a:t> </a:t>
                </a:r>
                <a:r>
                  <a:rPr lang="en-US" altLang="zh-CN" sz="2000" dirty="0">
                    <a:latin typeface="Comic Sans MS" pitchFamily="66" charset="0"/>
                  </a:rPr>
                  <a:t>in a decomposition of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b="1" dirty="0">
                    <a:solidFill>
                      <a:srgbClr val="FF0000"/>
                    </a:solidFill>
                    <a:latin typeface="Comic Sans MS" pitchFamily="66" charset="0"/>
                  </a:rPr>
                  <a:t> is in BCNF</a:t>
                </a:r>
              </a:p>
              <a:p>
                <a:pPr lvl="1"/>
                <a:r>
                  <a:rPr lang="en-US" altLang="zh-CN" sz="1800" dirty="0">
                    <a:latin typeface="Comic Sans MS" pitchFamily="66" charset="0"/>
                  </a:rPr>
                  <a:t>Either </a:t>
                </a:r>
                <a:r>
                  <a:rPr lang="en-US" altLang="zh-CN" sz="1800" b="1" dirty="0">
                    <a:solidFill>
                      <a:srgbClr val="1F07CF"/>
                    </a:solidFill>
                    <a:latin typeface="Comic Sans MS" pitchFamily="66" charset="0"/>
                  </a:rPr>
                  <a:t>test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b="1" dirty="0">
                    <a:solidFill>
                      <a:srgbClr val="1F07CF"/>
                    </a:solidFill>
                    <a:latin typeface="Comic Sans MS" pitchFamily="66" charset="0"/>
                  </a:rPr>
                  <a:t> for BCNF </a:t>
                </a:r>
                <a:r>
                  <a:rPr lang="en-US" altLang="zh-CN" sz="1800" dirty="0" err="1">
                    <a:latin typeface="Comic Sans MS" pitchFamily="66" charset="0"/>
                  </a:rPr>
                  <a:t>w.r.t.</a:t>
                </a:r>
                <a:r>
                  <a:rPr lang="en-US" altLang="zh-CN" sz="1800" dirty="0">
                    <a:latin typeface="Comic Sans MS" pitchFamily="66" charset="0"/>
                  </a:rPr>
                  <a:t> the </a:t>
                </a:r>
                <a:r>
                  <a:rPr lang="en-US" altLang="zh-CN" sz="1800" b="1" dirty="0">
                    <a:solidFill>
                      <a:srgbClr val="1F07CF"/>
                    </a:solidFill>
                    <a:latin typeface="Comic Sans MS" pitchFamily="66" charset="0"/>
                  </a:rPr>
                  <a:t>restriction of F to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itchFamily="66" charset="0"/>
                  </a:rPr>
                  <a:t>  (that is, all FDs in </a:t>
                </a:r>
                <a:r>
                  <a:rPr lang="en-US" altLang="zh-CN" sz="1800" b="1" dirty="0">
                    <a:solidFill>
                      <a:srgbClr val="1F07CF"/>
                    </a:solidFill>
                    <a:latin typeface="Comic Sans MS" pitchFamily="66" charset="0"/>
                  </a:rPr>
                  <a:t>F</a:t>
                </a:r>
                <a:r>
                  <a:rPr lang="en-US" altLang="zh-CN" sz="1800" b="1" baseline="30000" dirty="0">
                    <a:solidFill>
                      <a:srgbClr val="1F07CF"/>
                    </a:solidFill>
                    <a:latin typeface="Comic Sans MS" pitchFamily="66" charset="0"/>
                  </a:rPr>
                  <a:t>+</a:t>
                </a:r>
                <a:r>
                  <a:rPr lang="en-US" altLang="zh-CN" sz="1800" dirty="0">
                    <a:latin typeface="Comic Sans MS" pitchFamily="66" charset="0"/>
                  </a:rPr>
                  <a:t> that contain only attributes from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itchFamily="66" charset="0"/>
                  </a:rPr>
                  <a:t>)</a:t>
                </a:r>
              </a:p>
              <a:p>
                <a:pPr lvl="1"/>
                <a:r>
                  <a:rPr lang="en-US" altLang="zh-CN" sz="1800" dirty="0">
                    <a:latin typeface="Comic Sans MS" pitchFamily="66" charset="0"/>
                  </a:rPr>
                  <a:t>or use the original set of dependencies </a:t>
                </a:r>
                <a:r>
                  <a:rPr lang="en-US" altLang="zh-CN" sz="1800" b="1" dirty="0">
                    <a:solidFill>
                      <a:srgbClr val="1F07CF"/>
                    </a:solidFill>
                    <a:latin typeface="Comic Sans MS" pitchFamily="66" charset="0"/>
                  </a:rPr>
                  <a:t>F</a:t>
                </a:r>
                <a:r>
                  <a:rPr lang="en-US" altLang="zh-CN" sz="1800" dirty="0">
                    <a:latin typeface="Comic Sans MS" pitchFamily="66" charset="0"/>
                  </a:rPr>
                  <a:t> that hold on </a:t>
                </a:r>
                <a:r>
                  <a:rPr lang="en-US" altLang="zh-CN" sz="1800" b="1" dirty="0">
                    <a:solidFill>
                      <a:srgbClr val="1F07CF"/>
                    </a:solidFill>
                    <a:latin typeface="Comic Sans MS" pitchFamily="66" charset="0"/>
                  </a:rPr>
                  <a:t>R</a:t>
                </a:r>
                <a:r>
                  <a:rPr lang="en-US" altLang="zh-CN" sz="1800" dirty="0">
                    <a:latin typeface="Comic Sans MS" pitchFamily="66" charset="0"/>
                  </a:rPr>
                  <a:t>, but with the following test:</a:t>
                </a:r>
              </a:p>
              <a:p>
                <a:pPr lvl="2"/>
                <a:r>
                  <a:rPr lang="en-US" altLang="zh-CN" dirty="0">
                    <a:latin typeface="Comic Sans MS" pitchFamily="66" charset="0"/>
                  </a:rPr>
                  <a:t>for every set of attributes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𝑹</m:t>
                        </m:r>
                      </m:e>
                      <m:sub>
                        <m:r>
                          <a:rPr lang="en-US" altLang="zh-CN" b="1" i="1" smtClean="0">
                            <a:solidFill>
                              <a:srgbClr val="1F07CF"/>
                            </a:solidFill>
                            <a:latin typeface="Cambria Math" panose="02040503050406030204" pitchFamily="18" charset="0"/>
                          </a:rPr>
                          <m:t>𝒊</m:t>
                        </m:r>
                      </m:sub>
                    </m:sSub>
                  </m:oMath>
                </a14:m>
                <a:r>
                  <a:rPr lang="en-US" altLang="zh-CN" dirty="0">
                    <a:solidFill>
                      <a:srgbClr val="1F07CF"/>
                    </a:solidFill>
                    <a:latin typeface="Comic Sans MS" pitchFamily="66" charset="0"/>
                  </a:rPr>
                  <a:t>, </a:t>
                </a:r>
                <a:r>
                  <a:rPr lang="en-US" altLang="zh-CN" dirty="0">
                    <a:latin typeface="Comic Sans MS" pitchFamily="66" charset="0"/>
                  </a:rPr>
                  <a:t>check that </a:t>
                </a:r>
                <a14:m>
                  <m:oMath xmlns:m="http://schemas.openxmlformats.org/officeDocument/2006/math">
                    <m:sSup>
                      <m:sSupPr>
                        <m:ctrlPr>
                          <a:rPr lang="en-US" altLang="zh-CN" b="1" i="1" smtClean="0">
                            <a:solidFill>
                              <a:srgbClr val="1F07CF"/>
                            </a:solidFill>
                            <a:latin typeface="Cambria Math" panose="02040503050406030204" pitchFamily="18" charset="0"/>
                          </a:rPr>
                        </m:ctrlPr>
                      </m:sSupPr>
                      <m:e>
                        <m:r>
                          <a:rPr lang="zh-CN" altLang="en-US" b="1" i="1" smtClean="0">
                            <a:solidFill>
                              <a:srgbClr val="1F07CF"/>
                            </a:solidFill>
                            <a:latin typeface="Cambria Math" panose="02040503050406030204" pitchFamily="18" charset="0"/>
                          </a:rPr>
                          <m:t>𝜶</m:t>
                        </m:r>
                      </m:e>
                      <m:sup>
                        <m:r>
                          <a:rPr lang="en-US" altLang="zh-CN" b="1" i="1" smtClean="0">
                            <a:solidFill>
                              <a:srgbClr val="1F07CF"/>
                            </a:solidFill>
                            <a:latin typeface="Cambria Math" panose="02040503050406030204" pitchFamily="18" charset="0"/>
                          </a:rPr>
                          <m:t>+</m:t>
                        </m:r>
                      </m:sup>
                    </m:sSup>
                  </m:oMath>
                </a14:m>
                <a:r>
                  <a:rPr lang="en-US" altLang="zh-CN" b="1" dirty="0">
                    <a:latin typeface="Comic Sans MS" pitchFamily="66" charset="0"/>
                  </a:rPr>
                  <a:t> </a:t>
                </a:r>
                <a:r>
                  <a:rPr lang="en-US" altLang="zh-CN" dirty="0">
                    <a:latin typeface="Comic Sans MS" pitchFamily="66" charset="0"/>
                  </a:rPr>
                  <a:t>either includes no attributes of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r>
                      <a:rPr lang="en-US" altLang="zh-CN"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𝜶</m:t>
                    </m:r>
                  </m:oMath>
                </a14:m>
                <a:r>
                  <a:rPr lang="zh-CN" altLang="en-US" dirty="0">
                    <a:latin typeface="Comic Sans MS" pitchFamily="66" charset="0"/>
                  </a:rPr>
                  <a:t>（</a:t>
                </a:r>
                <a:r>
                  <a:rPr lang="zh-CN" altLang="en-US" dirty="0">
                    <a:solidFill>
                      <a:srgbClr val="FF0000"/>
                    </a:solidFill>
                    <a:latin typeface="Comic Sans MS" pitchFamily="66" charset="0"/>
                  </a:rPr>
                  <a:t>要么不是决定属性</a:t>
                </a:r>
                <a:r>
                  <a:rPr lang="zh-CN" altLang="en-US" dirty="0">
                    <a:latin typeface="Comic Sans MS" pitchFamily="66" charset="0"/>
                  </a:rPr>
                  <a:t>）</a:t>
                </a:r>
                <a:r>
                  <a:rPr lang="en-US" altLang="zh-CN" dirty="0">
                    <a:latin typeface="Comic Sans MS" pitchFamily="66" charset="0"/>
                  </a:rPr>
                  <a:t>, or includes all attributes of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r>
                      <a:rPr lang="en-US" altLang="zh-CN" b="1" i="1">
                        <a:solidFill>
                          <a:srgbClr val="1F07CF"/>
                        </a:solidFill>
                        <a:latin typeface="Cambria Math" panose="02040503050406030204" pitchFamily="18" charset="0"/>
                      </a:rPr>
                      <m:t> </m:t>
                    </m:r>
                  </m:oMath>
                </a14:m>
                <a:r>
                  <a:rPr lang="zh-CN" altLang="en-US" dirty="0">
                    <a:latin typeface="Comic Sans MS" pitchFamily="66" charset="0"/>
                  </a:rPr>
                  <a:t>（</a:t>
                </a:r>
                <a:r>
                  <a:rPr lang="zh-CN" altLang="en-US" dirty="0">
                    <a:solidFill>
                      <a:srgbClr val="FF0000"/>
                    </a:solidFill>
                    <a:latin typeface="Comic Sans MS" pitchFamily="66" charset="0"/>
                  </a:rPr>
                  <a:t>要么是</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𝑅</m:t>
                        </m:r>
                      </m:e>
                      <m:sub>
                        <m:r>
                          <a:rPr lang="en-US" altLang="zh-CN" i="1">
                            <a:solidFill>
                              <a:srgbClr val="FF0000"/>
                            </a:solidFill>
                            <a:latin typeface="Cambria Math" panose="02040503050406030204" pitchFamily="18" charset="0"/>
                          </a:rPr>
                          <m:t>𝑖</m:t>
                        </m:r>
                      </m:sub>
                    </m:sSub>
                  </m:oMath>
                </a14:m>
                <a:r>
                  <a:rPr lang="zh-CN" altLang="en-US" dirty="0">
                    <a:solidFill>
                      <a:srgbClr val="FF0000"/>
                    </a:solidFill>
                    <a:latin typeface="Comic Sans MS" pitchFamily="66" charset="0"/>
                  </a:rPr>
                  <a:t>超键</a:t>
                </a:r>
                <a:r>
                  <a:rPr lang="zh-CN" altLang="en-US" dirty="0">
                    <a:latin typeface="Comic Sans MS" pitchFamily="66" charset="0"/>
                  </a:rPr>
                  <a:t>）</a:t>
                </a:r>
                <a:r>
                  <a:rPr lang="en-US" altLang="zh-CN" dirty="0">
                    <a:latin typeface="Comic Sans MS" pitchFamily="66" charset="0"/>
                  </a:rPr>
                  <a:t>.</a:t>
                </a:r>
              </a:p>
              <a:p>
                <a:pPr lvl="2"/>
                <a:r>
                  <a:rPr lang="en-US" altLang="zh-CN" dirty="0">
                    <a:latin typeface="Comic Sans MS" pitchFamily="66" charset="0"/>
                  </a:rPr>
                  <a:t>If the condition is violated by some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𝜷</m:t>
                    </m:r>
                  </m:oMath>
                </a14:m>
                <a:r>
                  <a:rPr lang="en-US" altLang="zh-CN" b="1" dirty="0">
                    <a:solidFill>
                      <a:srgbClr val="1F07CF"/>
                    </a:solidFill>
                    <a:latin typeface="Comic Sans MS" pitchFamily="66" charset="0"/>
                  </a:rPr>
                  <a:t> </a:t>
                </a:r>
                <a:r>
                  <a:rPr lang="en-US" altLang="zh-CN" dirty="0">
                    <a:latin typeface="Comic Sans MS" pitchFamily="66" charset="0"/>
                  </a:rPr>
                  <a:t>in </a:t>
                </a:r>
                <a:r>
                  <a:rPr lang="en-US" altLang="zh-CN" b="1" dirty="0">
                    <a:solidFill>
                      <a:srgbClr val="1F07CF"/>
                    </a:solidFill>
                    <a:latin typeface="Comic Sans MS" pitchFamily="66" charset="0"/>
                  </a:rPr>
                  <a:t>F</a:t>
                </a:r>
                <a:r>
                  <a:rPr lang="en-US" altLang="zh-CN" dirty="0">
                    <a:latin typeface="Comic Sans MS" pitchFamily="66" charset="0"/>
                  </a:rPr>
                  <a:t>, the FD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p>
                      <m:sSupPr>
                        <m:ctrlPr>
                          <a:rPr lang="en-US" altLang="zh-CN" b="1" i="1" smtClean="0">
                            <a:solidFill>
                              <a:srgbClr val="1F07CF"/>
                            </a:solidFill>
                            <a:latin typeface="Cambria Math" panose="02040503050406030204" pitchFamily="18" charset="0"/>
                          </a:rPr>
                        </m:ctrlPr>
                      </m:sSupPr>
                      <m:e>
                        <m:r>
                          <a:rPr lang="zh-CN" altLang="en-US" b="1" i="1" smtClean="0">
                            <a:solidFill>
                              <a:srgbClr val="1F07CF"/>
                            </a:solidFill>
                            <a:latin typeface="Cambria Math" panose="02040503050406030204" pitchFamily="18" charset="0"/>
                          </a:rPr>
                          <m:t>𝜶</m:t>
                        </m:r>
                      </m:e>
                      <m:sup>
                        <m:r>
                          <a:rPr lang="en-US" altLang="zh-CN" b="1" i="1" smtClean="0">
                            <a:solidFill>
                              <a:srgbClr val="1F07CF"/>
                            </a:solidFill>
                            <a:latin typeface="Cambria Math" panose="02040503050406030204" pitchFamily="18" charset="0"/>
                          </a:rPr>
                          <m:t>+</m:t>
                        </m:r>
                      </m:sup>
                    </m:sSup>
                    <m:r>
                      <a:rPr lang="en-US" altLang="zh-CN"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ea typeface="Cambria Math" panose="02040503050406030204" pitchFamily="18" charset="0"/>
                          </a:rPr>
                        </m:ctrlPr>
                      </m:sSubPr>
                      <m:e>
                        <m:r>
                          <a:rPr lang="en-US" altLang="zh-CN" b="1" i="1" smtClean="0">
                            <a:solidFill>
                              <a:srgbClr val="1F07CF"/>
                            </a:solidFill>
                            <a:latin typeface="Cambria Math" panose="02040503050406030204" pitchFamily="18" charset="0"/>
                            <a:ea typeface="Cambria Math" panose="02040503050406030204" pitchFamily="18" charset="0"/>
                          </a:rPr>
                          <m:t>𝑹</m:t>
                        </m:r>
                      </m:e>
                      <m:sub>
                        <m:r>
                          <a:rPr lang="en-US" altLang="zh-CN" b="1" i="1" smtClean="0">
                            <a:solidFill>
                              <a:srgbClr val="1F07CF"/>
                            </a:solidFill>
                            <a:latin typeface="Cambria Math" panose="02040503050406030204" pitchFamily="18" charset="0"/>
                            <a:ea typeface="Cambria Math" panose="02040503050406030204" pitchFamily="18" charset="0"/>
                          </a:rPr>
                          <m:t>𝒊</m:t>
                        </m:r>
                      </m:sub>
                    </m:sSub>
                  </m:oMath>
                </a14:m>
                <a:r>
                  <a:rPr lang="en-US" altLang="zh-CN" dirty="0">
                    <a:latin typeface="Comic Sans MS" pitchFamily="66" charset="0"/>
                  </a:rPr>
                  <a:t> can be shown to hold on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r>
                  <a:rPr lang="en-US" altLang="zh-CN" dirty="0">
                    <a:latin typeface="Comic Sans MS" pitchFamily="66" charset="0"/>
                  </a:rPr>
                  <a:t>, and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r>
                  <a:rPr lang="en-US" altLang="zh-CN" b="1" dirty="0">
                    <a:solidFill>
                      <a:srgbClr val="1F07CF"/>
                    </a:solidFill>
                    <a:latin typeface="Comic Sans MS" pitchFamily="66" charset="0"/>
                  </a:rPr>
                  <a:t> </a:t>
                </a:r>
                <a:r>
                  <a:rPr lang="en-US" altLang="zh-CN" dirty="0">
                    <a:latin typeface="Comic Sans MS" pitchFamily="66" charset="0"/>
                  </a:rPr>
                  <a:t>violates </a:t>
                </a:r>
                <a:r>
                  <a:rPr lang="en-US" altLang="zh-CN" b="1" dirty="0">
                    <a:solidFill>
                      <a:srgbClr val="1F07CF"/>
                    </a:solidFill>
                    <a:latin typeface="Comic Sans MS" pitchFamily="66" charset="0"/>
                  </a:rPr>
                  <a:t>BCNF</a:t>
                </a:r>
              </a:p>
              <a:p>
                <a:pPr lvl="2"/>
                <a:r>
                  <a:rPr lang="en-US" altLang="zh-CN" dirty="0">
                    <a:latin typeface="Comic Sans MS" pitchFamily="66" charset="0"/>
                  </a:rPr>
                  <a:t>We use above dependency to decompose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endParaRPr lang="en-US" altLang="zh-CN" b="1" dirty="0">
                  <a:latin typeface="Comic Sans MS" pitchFamily="66" charset="0"/>
                </a:endParaRP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9310C321-62F5-443C-B037-DF7112D42010}"/>
                  </a:ext>
                </a:extLst>
              </p:cNvPr>
              <p:cNvSpPr>
                <a:spLocks noGrp="1" noRot="1" noChangeAspect="1" noMove="1" noResize="1" noEditPoints="1" noAdjustHandles="1" noChangeArrowheads="1" noChangeShapeType="1" noTextEdit="1"/>
              </p:cNvSpPr>
              <p:nvPr>
                <p:ph idx="1"/>
              </p:nvPr>
            </p:nvSpPr>
            <p:spPr>
              <a:xfrm>
                <a:off x="251520" y="789553"/>
                <a:ext cx="8712968" cy="3805070"/>
              </a:xfrm>
              <a:blipFill rotWithShape="1">
                <a:blip r:embed="rId2"/>
                <a:stretch>
                  <a:fillRect l="-979" t="-2083" r="-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943655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66770-9782-4A0A-A43E-5AD69A614ACD}"/>
              </a:ext>
            </a:extLst>
          </p:cNvPr>
          <p:cNvSpPr>
            <a:spLocks noGrp="1"/>
          </p:cNvSpPr>
          <p:nvPr>
            <p:ph type="title"/>
          </p:nvPr>
        </p:nvSpPr>
        <p:spPr/>
        <p:txBody>
          <a:bodyPr/>
          <a:lstStyle/>
          <a:p>
            <a:pPr algn="ctr"/>
            <a:r>
              <a:rPr lang="en-US" altLang="zh-CN" dirty="0">
                <a:latin typeface="Comic Sans MS" pitchFamily="66" charset="0"/>
              </a:rPr>
              <a:t>BCNF Decomposition Algorithm</a:t>
            </a:r>
            <a:endParaRPr lang="zh-CN" altLang="en-US" dirty="0">
              <a:latin typeface="Comic Sans MS" pitchFamily="66" charset="0"/>
            </a:endParaRPr>
          </a:p>
        </p:txBody>
      </p:sp>
      <p:sp>
        <p:nvSpPr>
          <p:cNvPr id="4" name="Rectangle 3">
            <a:extLst>
              <a:ext uri="{FF2B5EF4-FFF2-40B4-BE49-F238E27FC236}">
                <a16:creationId xmlns:a16="http://schemas.microsoft.com/office/drawing/2014/main" id="{2B586BAA-3D88-430A-9753-60B1F9CEBF4A}"/>
              </a:ext>
            </a:extLst>
          </p:cNvPr>
          <p:cNvSpPr txBox="1">
            <a:spLocks noChangeArrowheads="1"/>
          </p:cNvSpPr>
          <p:nvPr/>
        </p:nvSpPr>
        <p:spPr bwMode="auto">
          <a:xfrm>
            <a:off x="755576" y="843558"/>
            <a:ext cx="7560840" cy="369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600"/>
              </a:spcBef>
              <a:buFontTx/>
              <a:buNone/>
              <a:tabLst>
                <a:tab pos="423863" algn="l"/>
                <a:tab pos="602456" algn="l"/>
                <a:tab pos="1116806" algn="l"/>
                <a:tab pos="1328738" algn="l"/>
              </a:tabLst>
            </a:pPr>
            <a:r>
              <a:rPr lang="zh-CN" altLang="en-US" sz="1800" i="1" kern="0" dirty="0">
                <a:latin typeface="Comic Sans MS" pitchFamily="66" charset="0"/>
                <a:ea typeface="宋体" panose="02010600030101010101" pitchFamily="2" charset="-122"/>
              </a:rPr>
              <a:t>	</a:t>
            </a:r>
            <a:r>
              <a:rPr lang="en-US" altLang="zh-CN" sz="1800" i="1" kern="0" dirty="0">
                <a:latin typeface="Comic Sans MS" pitchFamily="66" charset="0"/>
                <a:ea typeface="宋体" panose="02010600030101010101" pitchFamily="2" charset="-122"/>
              </a:rPr>
              <a:t>result </a:t>
            </a:r>
            <a:r>
              <a:rPr lang="en-US" altLang="zh-CN" sz="1800" kern="0" dirty="0">
                <a:latin typeface="Comic Sans MS" pitchFamily="66" charset="0"/>
                <a:ea typeface="宋体" panose="02010600030101010101" pitchFamily="2" charset="-122"/>
              </a:rPr>
              <a:t>:= </a:t>
            </a:r>
            <a:r>
              <a:rPr lang="en-US" altLang="zh-CN" sz="1800" b="1" kern="0" dirty="0">
                <a:solidFill>
                  <a:srgbClr val="1F07CF"/>
                </a:solidFill>
                <a:latin typeface="Comic Sans MS" pitchFamily="66" charset="0"/>
                <a:ea typeface="宋体" panose="02010600030101010101" pitchFamily="2" charset="-122"/>
              </a:rPr>
              <a:t>{</a:t>
            </a:r>
            <a:r>
              <a:rPr lang="en-US" altLang="zh-CN" sz="1800" b="1" i="1" kern="0" dirty="0">
                <a:solidFill>
                  <a:srgbClr val="1F07CF"/>
                </a:solidFill>
                <a:latin typeface="Comic Sans MS" pitchFamily="66" charset="0"/>
                <a:ea typeface="宋体" panose="02010600030101010101" pitchFamily="2" charset="-122"/>
              </a:rPr>
              <a:t>R </a:t>
            </a:r>
            <a:r>
              <a:rPr lang="en-US" altLang="zh-CN" sz="1800" b="1" kern="0" dirty="0">
                <a:solidFill>
                  <a:srgbClr val="1F07CF"/>
                </a:solidFill>
                <a:latin typeface="Comic Sans MS" pitchFamily="66" charset="0"/>
                <a:ea typeface="宋体" panose="02010600030101010101" pitchFamily="2" charset="-122"/>
              </a:rPr>
              <a:t>}</a:t>
            </a:r>
            <a:r>
              <a:rPr lang="en-US" altLang="zh-CN" sz="1800" kern="0" dirty="0">
                <a:latin typeface="Comic Sans MS" pitchFamily="66" charset="0"/>
                <a:ea typeface="宋体" panose="02010600030101010101" pitchFamily="2" charset="-122"/>
              </a:rPr>
              <a:t>;</a:t>
            </a:r>
            <a:br>
              <a:rPr lang="en-US" altLang="zh-CN" sz="1800" kern="0" dirty="0">
                <a:latin typeface="Comic Sans MS" pitchFamily="66" charset="0"/>
                <a:ea typeface="宋体" panose="02010600030101010101" pitchFamily="2" charset="-122"/>
              </a:rPr>
            </a:br>
            <a:r>
              <a:rPr lang="en-US" altLang="zh-CN" sz="1800" i="1" kern="0" dirty="0">
                <a:latin typeface="Comic Sans MS" pitchFamily="66" charset="0"/>
                <a:ea typeface="宋体" panose="02010600030101010101" pitchFamily="2" charset="-122"/>
              </a:rPr>
              <a:t>done </a:t>
            </a:r>
            <a:r>
              <a:rPr lang="en-US" altLang="zh-CN" sz="1800" kern="0" dirty="0">
                <a:latin typeface="Comic Sans MS" pitchFamily="66" charset="0"/>
                <a:ea typeface="宋体" panose="02010600030101010101" pitchFamily="2" charset="-122"/>
              </a:rPr>
              <a:t>:= false;</a:t>
            </a:r>
            <a:br>
              <a:rPr lang="en-US" altLang="zh-CN" sz="1800" kern="0" dirty="0">
                <a:latin typeface="Comic Sans MS" pitchFamily="66" charset="0"/>
                <a:ea typeface="宋体" panose="02010600030101010101" pitchFamily="2" charset="-122"/>
              </a:rPr>
            </a:br>
            <a:r>
              <a:rPr lang="en-US" altLang="zh-CN" sz="1800" kern="0" dirty="0">
                <a:latin typeface="Comic Sans MS" pitchFamily="66" charset="0"/>
                <a:ea typeface="宋体" panose="02010600030101010101" pitchFamily="2" charset="-122"/>
              </a:rPr>
              <a:t>compute </a:t>
            </a:r>
            <a:r>
              <a:rPr lang="en-US" altLang="zh-CN" sz="1800" b="1" i="1" kern="0" dirty="0">
                <a:solidFill>
                  <a:srgbClr val="1F07CF"/>
                </a:solidFill>
                <a:latin typeface="Comic Sans MS" pitchFamily="66" charset="0"/>
                <a:ea typeface="宋体" panose="02010600030101010101" pitchFamily="2" charset="-122"/>
              </a:rPr>
              <a:t>F </a:t>
            </a:r>
            <a:r>
              <a:rPr lang="en-US" altLang="zh-CN" sz="1800" b="1" i="1" kern="0" baseline="30000" dirty="0">
                <a:solidFill>
                  <a:srgbClr val="1F07CF"/>
                </a:solidFill>
                <a:latin typeface="Comic Sans MS" pitchFamily="66" charset="0"/>
                <a:ea typeface="宋体" panose="02010600030101010101" pitchFamily="2" charset="-122"/>
              </a:rPr>
              <a:t>+</a:t>
            </a:r>
            <a:r>
              <a:rPr lang="en-US" altLang="zh-CN" sz="1800" i="1" kern="0" baseline="30000" dirty="0">
                <a:latin typeface="Comic Sans MS" pitchFamily="66" charset="0"/>
                <a:ea typeface="宋体" panose="02010600030101010101" pitchFamily="2" charset="-122"/>
              </a:rPr>
              <a:t> </a:t>
            </a:r>
            <a:r>
              <a:rPr lang="en-US" altLang="zh-CN" sz="1800" kern="0" dirty="0">
                <a:latin typeface="Comic Sans MS" pitchFamily="66" charset="0"/>
                <a:ea typeface="宋体" panose="02010600030101010101" pitchFamily="2" charset="-122"/>
              </a:rPr>
              <a:t>;</a:t>
            </a:r>
            <a:br>
              <a:rPr lang="en-US" altLang="zh-CN" sz="1800" kern="0" dirty="0">
                <a:latin typeface="Comic Sans MS" pitchFamily="66" charset="0"/>
                <a:ea typeface="宋体" panose="02010600030101010101" pitchFamily="2" charset="-122"/>
              </a:rPr>
            </a:br>
            <a:r>
              <a:rPr lang="en-US" altLang="zh-CN" sz="1800" kern="0" dirty="0">
                <a:solidFill>
                  <a:srgbClr val="0000FF"/>
                </a:solidFill>
                <a:latin typeface="Comic Sans MS" pitchFamily="66" charset="0"/>
                <a:ea typeface="宋体" panose="02010600030101010101" pitchFamily="2" charset="-122"/>
              </a:rPr>
              <a:t>while (not</a:t>
            </a:r>
            <a:r>
              <a:rPr lang="en-US" altLang="zh-CN" sz="1800" kern="0" dirty="0">
                <a:latin typeface="Comic Sans MS" pitchFamily="66" charset="0"/>
                <a:ea typeface="宋体" panose="02010600030101010101" pitchFamily="2" charset="-122"/>
              </a:rPr>
              <a:t> </a:t>
            </a:r>
            <a:r>
              <a:rPr lang="en-US" altLang="zh-CN" sz="1800" i="1" kern="0" dirty="0">
                <a:latin typeface="Comic Sans MS" pitchFamily="66" charset="0"/>
                <a:ea typeface="宋体" panose="02010600030101010101" pitchFamily="2" charset="-122"/>
              </a:rPr>
              <a:t>done) </a:t>
            </a:r>
            <a:r>
              <a:rPr lang="en-US" altLang="zh-CN" sz="1800" kern="0" dirty="0">
                <a:solidFill>
                  <a:srgbClr val="0000FF"/>
                </a:solidFill>
                <a:latin typeface="Comic Sans MS" pitchFamily="66" charset="0"/>
                <a:ea typeface="宋体" panose="02010600030101010101" pitchFamily="2" charset="-122"/>
              </a:rPr>
              <a:t>do</a:t>
            </a:r>
            <a:br>
              <a:rPr lang="en-US" altLang="zh-CN" sz="1800" kern="0" dirty="0">
                <a:latin typeface="Comic Sans MS" pitchFamily="66" charset="0"/>
                <a:ea typeface="宋体" panose="02010600030101010101" pitchFamily="2" charset="-122"/>
              </a:rPr>
            </a:br>
            <a:r>
              <a:rPr lang="en-US" altLang="zh-CN" sz="1800" kern="0" dirty="0">
                <a:latin typeface="Comic Sans MS" pitchFamily="66" charset="0"/>
                <a:ea typeface="宋体" panose="02010600030101010101" pitchFamily="2" charset="-122"/>
              </a:rPr>
              <a:t>	</a:t>
            </a:r>
            <a:r>
              <a:rPr lang="en-US" altLang="zh-CN" sz="1800" kern="0" dirty="0">
                <a:solidFill>
                  <a:srgbClr val="0000FF"/>
                </a:solidFill>
                <a:latin typeface="Comic Sans MS" pitchFamily="66" charset="0"/>
                <a:ea typeface="宋体" panose="02010600030101010101" pitchFamily="2" charset="-122"/>
              </a:rPr>
              <a:t>if</a:t>
            </a:r>
            <a:r>
              <a:rPr lang="en-US" altLang="zh-CN" sz="1800" kern="0" dirty="0">
                <a:latin typeface="Comic Sans MS" pitchFamily="66" charset="0"/>
                <a:ea typeface="宋体" panose="02010600030101010101" pitchFamily="2" charset="-122"/>
              </a:rPr>
              <a:t> (there is a schema </a:t>
            </a:r>
            <a:r>
              <a:rPr lang="en-US" altLang="zh-CN" sz="1800" b="1" i="1" kern="0" dirty="0">
                <a:solidFill>
                  <a:srgbClr val="1F07CF"/>
                </a:solidFill>
                <a:latin typeface="Comic Sans MS" pitchFamily="66" charset="0"/>
                <a:ea typeface="宋体" panose="02010600030101010101" pitchFamily="2" charset="-122"/>
              </a:rPr>
              <a:t>R</a:t>
            </a:r>
            <a:r>
              <a:rPr lang="en-US" altLang="zh-CN" sz="1800" b="1" i="1" kern="0" baseline="-25000" dirty="0">
                <a:solidFill>
                  <a:srgbClr val="1F07CF"/>
                </a:solidFill>
                <a:latin typeface="Comic Sans MS" pitchFamily="66" charset="0"/>
                <a:ea typeface="宋体" panose="02010600030101010101" pitchFamily="2" charset="-122"/>
              </a:rPr>
              <a:t>i</a:t>
            </a:r>
            <a:r>
              <a:rPr lang="en-US" altLang="zh-CN" sz="1800" i="1" kern="0" dirty="0">
                <a:latin typeface="Comic Sans MS" pitchFamily="66" charset="0"/>
                <a:ea typeface="宋体" panose="02010600030101010101" pitchFamily="2" charset="-122"/>
              </a:rPr>
              <a:t> </a:t>
            </a:r>
            <a:r>
              <a:rPr lang="en-US" altLang="zh-CN" sz="1800" kern="0" dirty="0">
                <a:latin typeface="Comic Sans MS" pitchFamily="66" charset="0"/>
                <a:ea typeface="宋体" panose="02010600030101010101" pitchFamily="2" charset="-122"/>
              </a:rPr>
              <a:t>in </a:t>
            </a:r>
            <a:r>
              <a:rPr lang="en-US" altLang="zh-CN" sz="1800" i="1" kern="0" dirty="0">
                <a:latin typeface="Comic Sans MS" pitchFamily="66" charset="0"/>
                <a:ea typeface="宋体" panose="02010600030101010101" pitchFamily="2" charset="-122"/>
              </a:rPr>
              <a:t>result </a:t>
            </a:r>
            <a:r>
              <a:rPr lang="en-US" altLang="zh-CN" sz="1800" kern="0" dirty="0">
                <a:latin typeface="Comic Sans MS" pitchFamily="66" charset="0"/>
                <a:ea typeface="宋体" panose="02010600030101010101" pitchFamily="2" charset="-122"/>
              </a:rPr>
              <a:t> that is </a:t>
            </a:r>
            <a:r>
              <a:rPr lang="en-US" altLang="zh-CN" sz="1800" b="1" kern="0" dirty="0">
                <a:solidFill>
                  <a:srgbClr val="FF0000"/>
                </a:solidFill>
                <a:latin typeface="Comic Sans MS" pitchFamily="66" charset="0"/>
                <a:ea typeface="宋体" panose="02010600030101010101" pitchFamily="2" charset="-122"/>
              </a:rPr>
              <a:t>not</a:t>
            </a:r>
            <a:r>
              <a:rPr lang="en-US" altLang="zh-CN" sz="1800" kern="0" dirty="0">
                <a:solidFill>
                  <a:srgbClr val="FF0000"/>
                </a:solidFill>
                <a:latin typeface="Comic Sans MS" pitchFamily="66" charset="0"/>
                <a:ea typeface="宋体" panose="02010600030101010101" pitchFamily="2" charset="-122"/>
              </a:rPr>
              <a:t> in </a:t>
            </a:r>
            <a:r>
              <a:rPr lang="en-US" altLang="zh-CN" sz="1800" b="1" kern="0" dirty="0">
                <a:solidFill>
                  <a:srgbClr val="FF0000"/>
                </a:solidFill>
                <a:latin typeface="Comic Sans MS" pitchFamily="66" charset="0"/>
                <a:ea typeface="宋体" panose="02010600030101010101" pitchFamily="2" charset="-122"/>
              </a:rPr>
              <a:t>BCNF</a:t>
            </a:r>
            <a:r>
              <a:rPr lang="en-US" altLang="zh-CN" sz="1800" kern="0" dirty="0">
                <a:latin typeface="Comic Sans MS" pitchFamily="66" charset="0"/>
                <a:ea typeface="宋体" panose="02010600030101010101" pitchFamily="2" charset="-122"/>
              </a:rPr>
              <a:t>)</a:t>
            </a:r>
            <a:br>
              <a:rPr lang="en-US" altLang="zh-CN" sz="1800" kern="0" dirty="0">
                <a:latin typeface="Comic Sans MS" pitchFamily="66" charset="0"/>
                <a:ea typeface="宋体" panose="02010600030101010101" pitchFamily="2" charset="-122"/>
              </a:rPr>
            </a:br>
            <a:r>
              <a:rPr lang="en-US" altLang="zh-CN" sz="1800" kern="0" dirty="0">
                <a:latin typeface="Comic Sans MS" pitchFamily="66" charset="0"/>
                <a:ea typeface="宋体" panose="02010600030101010101" pitchFamily="2" charset="-122"/>
              </a:rPr>
              <a:t>		</a:t>
            </a:r>
            <a:r>
              <a:rPr lang="en-US" altLang="zh-CN" sz="1800" kern="0" dirty="0">
                <a:solidFill>
                  <a:srgbClr val="0000FF"/>
                </a:solidFill>
                <a:latin typeface="Comic Sans MS" pitchFamily="66" charset="0"/>
                <a:ea typeface="宋体" panose="02010600030101010101" pitchFamily="2" charset="-122"/>
              </a:rPr>
              <a:t>then begin</a:t>
            </a:r>
            <a:br>
              <a:rPr lang="en-US" altLang="zh-CN" sz="1800" kern="0" dirty="0">
                <a:latin typeface="Comic Sans MS" pitchFamily="66" charset="0"/>
                <a:ea typeface="宋体" panose="02010600030101010101" pitchFamily="2" charset="-122"/>
              </a:rPr>
            </a:br>
            <a:r>
              <a:rPr lang="en-US" altLang="zh-CN" sz="1800" kern="0" dirty="0">
                <a:latin typeface="Comic Sans MS" pitchFamily="66" charset="0"/>
                <a:ea typeface="宋体" panose="02010600030101010101" pitchFamily="2" charset="-122"/>
              </a:rPr>
              <a:t>			let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 </a:t>
            </a:r>
            <a:r>
              <a:rPr lang="en-US" altLang="zh-CN" sz="1800" b="1" kern="0" dirty="0">
                <a:solidFill>
                  <a:srgbClr val="1F07CF"/>
                </a:solidFill>
                <a:latin typeface="Comic Sans MS" pitchFamily="66" charset="0"/>
                <a:ea typeface="宋体" panose="02010600030101010101" pitchFamily="2" charset="-122"/>
                <a:sym typeface="Greek Symbols" pitchFamily="18" charset="2"/>
              </a:rPr>
              <a:t> </a:t>
            </a:r>
            <a:r>
              <a:rPr lang="en-US" altLang="zh-CN" sz="1800" kern="0" dirty="0">
                <a:latin typeface="Comic Sans MS" pitchFamily="66" charset="0"/>
                <a:ea typeface="宋体" panose="02010600030101010101" pitchFamily="2" charset="-122"/>
                <a:sym typeface="Greek Symbols" pitchFamily="18" charset="2"/>
              </a:rPr>
              <a:t>be a nontrivial FD that holds on </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R</a:t>
            </a:r>
            <a:r>
              <a:rPr lang="en-US" altLang="zh-CN" sz="1800" b="1" i="1" kern="0" baseline="-25000" dirty="0">
                <a:solidFill>
                  <a:srgbClr val="1F07CF"/>
                </a:solidFill>
                <a:latin typeface="Comic Sans MS" pitchFamily="66" charset="0"/>
                <a:ea typeface="宋体" panose="02010600030101010101" pitchFamily="2" charset="-122"/>
                <a:sym typeface="Greek Symbols" pitchFamily="18" charset="2"/>
              </a:rPr>
              <a:t>i</a:t>
            </a:r>
            <a:br>
              <a:rPr lang="en-US" altLang="zh-CN" sz="1800" i="1" kern="0" dirty="0">
                <a:latin typeface="Comic Sans MS" pitchFamily="66" charset="0"/>
                <a:ea typeface="宋体" panose="02010600030101010101" pitchFamily="2" charset="-122"/>
                <a:sym typeface="Greek Symbols" pitchFamily="18" charset="2"/>
              </a:rPr>
            </a:br>
            <a:r>
              <a:rPr lang="en-US" altLang="zh-CN" sz="1800" i="1" kern="0" dirty="0">
                <a:latin typeface="Comic Sans MS" pitchFamily="66" charset="0"/>
                <a:ea typeface="宋体" panose="02010600030101010101" pitchFamily="2" charset="-122"/>
                <a:sym typeface="Greek Symbols" pitchFamily="18" charset="2"/>
              </a:rPr>
              <a:t>				</a:t>
            </a:r>
            <a:r>
              <a:rPr lang="en-US" altLang="zh-CN" sz="1800" kern="0" dirty="0">
                <a:latin typeface="Comic Sans MS" pitchFamily="66" charset="0"/>
                <a:ea typeface="宋体" panose="02010600030101010101" pitchFamily="2" charset="-122"/>
                <a:sym typeface="Greek Symbols" pitchFamily="18" charset="2"/>
              </a:rPr>
              <a:t>such that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R</a:t>
            </a:r>
            <a:r>
              <a:rPr lang="en-US" altLang="zh-CN" sz="1800" b="1" i="1" kern="0" baseline="-25000" dirty="0">
                <a:solidFill>
                  <a:srgbClr val="1F07CF"/>
                </a:solidFill>
                <a:latin typeface="Comic Sans MS" pitchFamily="66" charset="0"/>
                <a:ea typeface="宋体" panose="02010600030101010101" pitchFamily="2" charset="-122"/>
                <a:sym typeface="Greek Symbols" pitchFamily="18" charset="2"/>
              </a:rPr>
              <a:t>i</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 </a:t>
            </a:r>
            <a:r>
              <a:rPr lang="en-US" altLang="zh-CN" sz="1800" kern="0" dirty="0">
                <a:latin typeface="Comic Sans MS" pitchFamily="66" charset="0"/>
                <a:ea typeface="宋体" panose="02010600030101010101" pitchFamily="2" charset="-122"/>
                <a:sym typeface="Greek Symbols" pitchFamily="18" charset="2"/>
              </a:rPr>
              <a:t>is not in </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F </a:t>
            </a:r>
            <a:r>
              <a:rPr lang="en-US" altLang="zh-CN" sz="1800" b="1" i="1" kern="0" baseline="30000" dirty="0">
                <a:solidFill>
                  <a:srgbClr val="1F07CF"/>
                </a:solidFill>
                <a:latin typeface="Comic Sans MS" pitchFamily="66" charset="0"/>
                <a:ea typeface="宋体" panose="02010600030101010101" pitchFamily="2" charset="-122"/>
                <a:sym typeface="Greek Symbols" pitchFamily="18" charset="2"/>
              </a:rPr>
              <a:t>+</a:t>
            </a:r>
            <a:r>
              <a:rPr lang="en-US" altLang="zh-CN" sz="1800" kern="0" dirty="0">
                <a:latin typeface="Comic Sans MS" pitchFamily="66" charset="0"/>
                <a:ea typeface="宋体" panose="02010600030101010101" pitchFamily="2" charset="-122"/>
                <a:sym typeface="Greek Symbols" pitchFamily="18" charset="2"/>
              </a:rPr>
              <a:t>, and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 =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kern="0" dirty="0">
                <a:latin typeface="Comic Sans MS" pitchFamily="66" charset="0"/>
                <a:ea typeface="宋体" panose="02010600030101010101" pitchFamily="2" charset="-122"/>
                <a:sym typeface="Symbol" panose="05050102010706020507" pitchFamily="18" charset="2"/>
              </a:rPr>
              <a:t>;</a:t>
            </a:r>
            <a:br>
              <a:rPr lang="en-US" altLang="zh-CN" sz="1800" kern="0" dirty="0">
                <a:latin typeface="Comic Sans MS" pitchFamily="66" charset="0"/>
                <a:ea typeface="宋体" panose="02010600030101010101" pitchFamily="2" charset="-122"/>
                <a:sym typeface="Symbol" panose="05050102010706020507" pitchFamily="18" charset="2"/>
              </a:rPr>
            </a:br>
            <a:r>
              <a:rPr lang="en-US" altLang="zh-CN" sz="1800" kern="0" dirty="0">
                <a:latin typeface="Comic Sans MS"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result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result – R</a:t>
            </a:r>
            <a:r>
              <a:rPr lang="en-US" altLang="zh-CN" sz="1800" b="1" i="1" kern="0" baseline="-25000" dirty="0">
                <a:solidFill>
                  <a:srgbClr val="1F07CF"/>
                </a:solidFill>
                <a:latin typeface="Comic Sans MS" pitchFamily="66" charset="0"/>
                <a:ea typeface="宋体" panose="02010600030101010101" pitchFamily="2" charset="-122"/>
                <a:sym typeface="Symbol" panose="05050102010706020507" pitchFamily="18" charset="2"/>
              </a:rPr>
              <a:t>i</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R</a:t>
            </a:r>
            <a:r>
              <a:rPr lang="en-US" altLang="zh-CN" sz="1800" b="1" i="1" kern="0" baseline="-25000" dirty="0">
                <a:solidFill>
                  <a:srgbClr val="1F07CF"/>
                </a:solidFill>
                <a:latin typeface="Comic Sans MS" pitchFamily="66" charset="0"/>
                <a:ea typeface="宋体" panose="02010600030101010101" pitchFamily="2" charset="-122"/>
                <a:sym typeface="Symbol" panose="05050102010706020507" pitchFamily="18" charset="2"/>
              </a:rPr>
              <a:t>i</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 – </a:t>
            </a:r>
            <a:r>
              <a:rPr lang="en-US" altLang="zh-CN" sz="1800" b="1" kern="0" dirty="0">
                <a:solidFill>
                  <a:srgbClr val="1F07CF"/>
                </a:solidFill>
                <a:latin typeface="Comic Sans MS" pitchFamily="66" charset="0"/>
                <a:ea typeface="宋体" panose="02010600030101010101" pitchFamily="2" charset="-122"/>
                <a:sym typeface="Greek Symbols" pitchFamily="18" charset="2"/>
              </a:rPr>
              <a:t>) </a:t>
            </a:r>
            <a:r>
              <a:rPr lang="en-US" altLang="zh-CN" sz="1800" b="1" kern="0" dirty="0">
                <a:solidFill>
                  <a:srgbClr val="1F07CF"/>
                </a:solidFill>
                <a:latin typeface="Comic Sans MS" pitchFamily="66" charset="0"/>
                <a:ea typeface="宋体" panose="02010600030101010101" pitchFamily="2" charset="-122"/>
                <a:sym typeface="Symbol" panose="05050102010706020507" pitchFamily="18" charset="2"/>
              </a:rPr>
              <a:t> (</a:t>
            </a:r>
            <a:r>
              <a:rPr lang="en-US" altLang="zh-CN" sz="1800" b="1" kern="0" dirty="0">
                <a:solidFill>
                  <a:srgbClr val="1F07CF"/>
                </a:solidFill>
                <a:latin typeface="Comic Sans MS" pitchFamily="66" charset="0"/>
                <a:ea typeface="宋体" panose="02010600030101010101" pitchFamily="2" charset="-122"/>
                <a:sym typeface="Greek Symbols" pitchFamily="18" charset="2"/>
              </a:rPr>
              <a:t>, </a:t>
            </a:r>
            <a:r>
              <a:rPr lang="en-US" altLang="zh-CN" sz="1800" b="1" i="1" kern="0"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itchFamily="66" charset="0"/>
                <a:ea typeface="宋体" panose="02010600030101010101" pitchFamily="2" charset="-122"/>
                <a:sym typeface="Greek Symbols" pitchFamily="18" charset="2"/>
              </a:rPr>
              <a:t>);</a:t>
            </a:r>
            <a:br>
              <a:rPr lang="en-US" altLang="zh-CN" sz="1800" i="1" kern="0" dirty="0">
                <a:latin typeface="Comic Sans MS" pitchFamily="66" charset="0"/>
                <a:ea typeface="宋体" panose="02010600030101010101" pitchFamily="2" charset="-122"/>
                <a:sym typeface="Greek Symbols" pitchFamily="18" charset="2"/>
              </a:rPr>
            </a:br>
            <a:r>
              <a:rPr lang="en-US" altLang="zh-CN" sz="1800" i="1" kern="0" dirty="0">
                <a:latin typeface="Comic Sans MS" pitchFamily="66" charset="0"/>
                <a:ea typeface="宋体" panose="02010600030101010101" pitchFamily="2" charset="-122"/>
                <a:sym typeface="Greek Symbols" pitchFamily="18" charset="2"/>
              </a:rPr>
              <a:t>	    	</a:t>
            </a:r>
            <a:r>
              <a:rPr lang="en-US" altLang="zh-CN" sz="1800" kern="0" dirty="0">
                <a:solidFill>
                  <a:srgbClr val="0000FF"/>
                </a:solidFill>
                <a:latin typeface="Comic Sans MS" pitchFamily="66" charset="0"/>
                <a:ea typeface="宋体" panose="02010600030101010101" pitchFamily="2" charset="-122"/>
                <a:sym typeface="Greek Symbols" pitchFamily="18" charset="2"/>
              </a:rPr>
              <a:t>end</a:t>
            </a:r>
            <a:br>
              <a:rPr lang="en-US" altLang="zh-CN" sz="1800" kern="0" dirty="0">
                <a:latin typeface="Comic Sans MS" pitchFamily="66" charset="0"/>
                <a:ea typeface="宋体" panose="02010600030101010101" pitchFamily="2" charset="-122"/>
                <a:sym typeface="Greek Symbols" pitchFamily="18" charset="2"/>
              </a:rPr>
            </a:br>
            <a:r>
              <a:rPr lang="en-US" altLang="zh-CN" sz="1800" kern="0" dirty="0">
                <a:latin typeface="Comic Sans MS" pitchFamily="66" charset="0"/>
                <a:ea typeface="宋体" panose="02010600030101010101" pitchFamily="2" charset="-122"/>
                <a:sym typeface="Greek Symbols" pitchFamily="18" charset="2"/>
              </a:rPr>
              <a:t>		</a:t>
            </a:r>
            <a:r>
              <a:rPr lang="en-US" altLang="zh-CN" sz="1800" kern="0" dirty="0">
                <a:solidFill>
                  <a:srgbClr val="0000FF"/>
                </a:solidFill>
                <a:latin typeface="Comic Sans MS" pitchFamily="66" charset="0"/>
                <a:ea typeface="宋体" panose="02010600030101010101" pitchFamily="2" charset="-122"/>
                <a:sym typeface="Greek Symbols" pitchFamily="18" charset="2"/>
              </a:rPr>
              <a:t>else</a:t>
            </a:r>
            <a:r>
              <a:rPr lang="en-US" altLang="zh-CN" sz="1800" i="1" kern="0" dirty="0">
                <a:latin typeface="Comic Sans MS" pitchFamily="66" charset="0"/>
                <a:ea typeface="宋体" panose="02010600030101010101" pitchFamily="2" charset="-122"/>
                <a:sym typeface="Greek Symbols" pitchFamily="18" charset="2"/>
              </a:rPr>
              <a:t> done </a:t>
            </a:r>
            <a:r>
              <a:rPr lang="en-US" altLang="zh-CN" sz="1800" kern="0" dirty="0">
                <a:latin typeface="Comic Sans MS" pitchFamily="66" charset="0"/>
                <a:ea typeface="宋体" panose="02010600030101010101" pitchFamily="2" charset="-122"/>
                <a:sym typeface="Greek Symbols" pitchFamily="18" charset="2"/>
              </a:rPr>
              <a:t>:= </a:t>
            </a:r>
            <a:r>
              <a:rPr lang="en-US" altLang="zh-CN" sz="1800" kern="0" dirty="0">
                <a:solidFill>
                  <a:srgbClr val="0000FF"/>
                </a:solidFill>
                <a:latin typeface="Comic Sans MS" pitchFamily="66" charset="0"/>
                <a:ea typeface="宋体" panose="02010600030101010101" pitchFamily="2" charset="-122"/>
                <a:sym typeface="Greek Symbols" pitchFamily="18" charset="2"/>
              </a:rPr>
              <a:t>true</a:t>
            </a:r>
            <a:r>
              <a:rPr lang="en-US" altLang="zh-CN" sz="1800" kern="0" dirty="0">
                <a:latin typeface="Comic Sans MS" pitchFamily="66" charset="0"/>
                <a:ea typeface="宋体" panose="02010600030101010101" pitchFamily="2" charset="-122"/>
                <a:sym typeface="Greek Symbols" pitchFamily="18" charset="2"/>
              </a:rPr>
              <a:t>;</a:t>
            </a:r>
          </a:p>
          <a:p>
            <a:pPr>
              <a:spcBef>
                <a:spcPts val="600"/>
              </a:spcBef>
              <a:buFontTx/>
              <a:buNone/>
              <a:tabLst>
                <a:tab pos="423863" algn="l"/>
                <a:tab pos="602456" algn="l"/>
                <a:tab pos="1116806" algn="l"/>
                <a:tab pos="1328738" algn="l"/>
              </a:tabLst>
            </a:pPr>
            <a:r>
              <a:rPr lang="en-US" altLang="zh-CN" sz="1800" b="1" kern="0" dirty="0">
                <a:solidFill>
                  <a:srgbClr val="FF0000"/>
                </a:solidFill>
                <a:latin typeface="Comic Sans MS" pitchFamily="66" charset="0"/>
                <a:ea typeface="宋体" panose="02010600030101010101" pitchFamily="2" charset="-122"/>
                <a:sym typeface="Greek Symbols" pitchFamily="18" charset="2"/>
              </a:rPr>
              <a:t>Note:</a:t>
            </a:r>
            <a:r>
              <a:rPr lang="en-US" altLang="zh-CN" sz="1800" kern="0" dirty="0">
                <a:solidFill>
                  <a:srgbClr val="FF0000"/>
                </a:solidFill>
                <a:latin typeface="Comic Sans MS" pitchFamily="66" charset="0"/>
                <a:ea typeface="宋体" panose="02010600030101010101" pitchFamily="2" charset="-122"/>
                <a:sym typeface="Greek Symbols" pitchFamily="18" charset="2"/>
              </a:rPr>
              <a:t>  each </a:t>
            </a:r>
            <a:r>
              <a:rPr lang="en-US" altLang="zh-CN" sz="1800" b="1" i="1" kern="0" dirty="0">
                <a:solidFill>
                  <a:srgbClr val="FF0000"/>
                </a:solidFill>
                <a:latin typeface="Comic Sans MS" pitchFamily="66" charset="0"/>
                <a:ea typeface="宋体" panose="02010600030101010101" pitchFamily="2" charset="-122"/>
                <a:sym typeface="Greek Symbols" pitchFamily="18" charset="2"/>
              </a:rPr>
              <a:t>R</a:t>
            </a:r>
            <a:r>
              <a:rPr lang="en-US" altLang="zh-CN" sz="1800" b="1" i="1" kern="0" baseline="-25000" dirty="0">
                <a:solidFill>
                  <a:srgbClr val="FF0000"/>
                </a:solidFill>
                <a:latin typeface="Comic Sans MS" pitchFamily="66" charset="0"/>
                <a:ea typeface="宋体" panose="02010600030101010101" pitchFamily="2" charset="-122"/>
                <a:sym typeface="Greek Symbols" pitchFamily="18" charset="2"/>
              </a:rPr>
              <a:t>i</a:t>
            </a:r>
            <a:r>
              <a:rPr lang="en-US" altLang="zh-CN" sz="1800" i="1" kern="0" dirty="0">
                <a:solidFill>
                  <a:srgbClr val="FF0000"/>
                </a:solidFill>
                <a:latin typeface="Comic Sans MS" pitchFamily="66" charset="0"/>
                <a:ea typeface="宋体" panose="02010600030101010101" pitchFamily="2" charset="-122"/>
                <a:sym typeface="Greek Symbols" pitchFamily="18" charset="2"/>
              </a:rPr>
              <a:t> </a:t>
            </a:r>
            <a:r>
              <a:rPr lang="en-US" altLang="zh-CN" sz="1800" kern="0" dirty="0">
                <a:solidFill>
                  <a:srgbClr val="FF0000"/>
                </a:solidFill>
                <a:latin typeface="Comic Sans MS" pitchFamily="66" charset="0"/>
                <a:ea typeface="宋体" panose="02010600030101010101" pitchFamily="2" charset="-122"/>
                <a:sym typeface="Greek Symbols" pitchFamily="18" charset="2"/>
              </a:rPr>
              <a:t>is in </a:t>
            </a:r>
            <a:r>
              <a:rPr lang="en-US" altLang="zh-CN" sz="1800" b="1" kern="0" dirty="0">
                <a:solidFill>
                  <a:srgbClr val="FF0000"/>
                </a:solidFill>
                <a:latin typeface="Comic Sans MS" pitchFamily="66" charset="0"/>
                <a:ea typeface="宋体" panose="02010600030101010101" pitchFamily="2" charset="-122"/>
                <a:sym typeface="Greek Symbols" pitchFamily="18" charset="2"/>
              </a:rPr>
              <a:t>BCNF</a:t>
            </a:r>
            <a:r>
              <a:rPr lang="en-US" altLang="zh-CN" sz="1800" kern="0" dirty="0">
                <a:solidFill>
                  <a:srgbClr val="FF0000"/>
                </a:solidFill>
                <a:latin typeface="Comic Sans MS" pitchFamily="66" charset="0"/>
                <a:ea typeface="宋体" panose="02010600030101010101" pitchFamily="2" charset="-122"/>
                <a:sym typeface="Greek Symbols" pitchFamily="18" charset="2"/>
              </a:rPr>
              <a:t>, and decomposition is lossless-join.</a:t>
            </a:r>
          </a:p>
        </p:txBody>
      </p:sp>
    </p:spTree>
    <p:extLst>
      <p:ext uri="{BB962C8B-B14F-4D97-AF65-F5344CB8AC3E}">
        <p14:creationId xmlns:p14="http://schemas.microsoft.com/office/powerpoint/2010/main" val="13997819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278AF-9242-4FC5-8779-13C25DF33843}"/>
              </a:ext>
            </a:extLst>
          </p:cNvPr>
          <p:cNvSpPr>
            <a:spLocks noGrp="1"/>
          </p:cNvSpPr>
          <p:nvPr>
            <p:ph type="title"/>
          </p:nvPr>
        </p:nvSpPr>
        <p:spPr/>
        <p:txBody>
          <a:bodyPr/>
          <a:lstStyle/>
          <a:p>
            <a:pPr algn="ctr"/>
            <a:r>
              <a:rPr lang="en-US" altLang="zh-CN" dirty="0">
                <a:latin typeface="Comic Sans MS" pitchFamily="66" charset="0"/>
              </a:rPr>
              <a:t>Smaller Relation Schema/</a:t>
            </a:r>
            <a:r>
              <a:rPr lang="zh-CN" altLang="en-US" dirty="0">
                <a:latin typeface="Comic Sans MS" pitchFamily="66" charset="0"/>
              </a:rPr>
              <a:t>更小的模式</a:t>
            </a:r>
          </a:p>
        </p:txBody>
      </p:sp>
      <p:pic>
        <p:nvPicPr>
          <p:cNvPr id="4" name="Picture 9">
            <a:extLst>
              <a:ext uri="{FF2B5EF4-FFF2-40B4-BE49-F238E27FC236}">
                <a16:creationId xmlns:a16="http://schemas.microsoft.com/office/drawing/2014/main" id="{29236E5F-DAE8-4AE4-A451-D0D1D6F2D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96"/>
          <a:stretch/>
        </p:blipFill>
        <p:spPr bwMode="auto">
          <a:xfrm>
            <a:off x="1691680" y="679004"/>
            <a:ext cx="5036344"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4E1AA84-39D3-409E-B8EB-4871C53A6DC1}"/>
              </a:ext>
            </a:extLst>
          </p:cNvPr>
          <p:cNvSpPr txBox="1"/>
          <p:nvPr/>
        </p:nvSpPr>
        <p:spPr>
          <a:xfrm>
            <a:off x="5111940" y="3939902"/>
            <a:ext cx="4032448" cy="338554"/>
          </a:xfrm>
          <a:prstGeom prst="rect">
            <a:avLst/>
          </a:prstGeom>
          <a:noFill/>
        </p:spPr>
        <p:txBody>
          <a:bodyPr wrap="square" rtlCol="0">
            <a:spAutoFit/>
          </a:bodyPr>
          <a:lstStyle/>
          <a:p>
            <a:r>
              <a:rPr lang="en-US" altLang="zh-CN" sz="1600" b="1" dirty="0">
                <a:latin typeface="Comic Sans MS" pitchFamily="66" charset="0"/>
                <a:cs typeface="Arial" panose="020B0604020202020204" pitchFamily="34" charset="0"/>
              </a:rPr>
              <a:t>More tuples mean </a:t>
            </a:r>
            <a:r>
              <a:rPr lang="en-US" altLang="zh-CN" sz="1600" b="1" dirty="0">
                <a:solidFill>
                  <a:srgbClr val="FF0000"/>
                </a:solidFill>
                <a:latin typeface="Comic Sans MS" pitchFamily="66" charset="0"/>
                <a:cs typeface="Arial" panose="020B0604020202020204" pitchFamily="34" charset="0"/>
              </a:rPr>
              <a:t>lossy decompositions </a:t>
            </a:r>
          </a:p>
        </p:txBody>
      </p:sp>
      <p:sp>
        <p:nvSpPr>
          <p:cNvPr id="3" name="圆角矩形 2"/>
          <p:cNvSpPr/>
          <p:nvPr/>
        </p:nvSpPr>
        <p:spPr>
          <a:xfrm>
            <a:off x="1907704" y="4371950"/>
            <a:ext cx="3168352" cy="3294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8445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B3415-C172-404E-940E-07BCC5C9A61E}"/>
              </a:ext>
            </a:extLst>
          </p:cNvPr>
          <p:cNvSpPr>
            <a:spLocks noGrp="1"/>
          </p:cNvSpPr>
          <p:nvPr>
            <p:ph type="title"/>
          </p:nvPr>
        </p:nvSpPr>
        <p:spPr/>
        <p:txBody>
          <a:bodyPr/>
          <a:lstStyle/>
          <a:p>
            <a:pPr algn="ctr"/>
            <a:r>
              <a:rPr lang="en-US" altLang="zh-CN" dirty="0">
                <a:latin typeface="Comic Sans MS" pitchFamily="66" charset="0"/>
              </a:rPr>
              <a:t>Example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FED2097-5F1B-4A04-A32C-44D75DDC2A2A}"/>
              </a:ext>
            </a:extLst>
          </p:cNvPr>
          <p:cNvSpPr>
            <a:spLocks noGrp="1"/>
          </p:cNvSpPr>
          <p:nvPr>
            <p:ph idx="1"/>
          </p:nvPr>
        </p:nvSpPr>
        <p:spPr>
          <a:xfrm>
            <a:off x="251520" y="789553"/>
            <a:ext cx="8640960" cy="3805070"/>
          </a:xfrm>
        </p:spPr>
        <p:txBody>
          <a:bodyPr/>
          <a:lstStyle/>
          <a:p>
            <a:r>
              <a:rPr lang="en-US" altLang="zh-CN" sz="2000" dirty="0">
                <a:latin typeface="Comic Sans MS" pitchFamily="66" charset="0"/>
              </a:rPr>
              <a:t>Consider the relation scheme </a:t>
            </a:r>
            <a:r>
              <a:rPr lang="en-US" altLang="zh-CN" sz="2000" b="1" dirty="0">
                <a:solidFill>
                  <a:srgbClr val="1F07CF"/>
                </a:solidFill>
                <a:latin typeface="Comic Sans MS" pitchFamily="66" charset="0"/>
              </a:rPr>
              <a:t>CTHRSG</a:t>
            </a:r>
            <a:r>
              <a:rPr lang="en-US" altLang="zh-CN" sz="2000" dirty="0">
                <a:latin typeface="Comic Sans MS" pitchFamily="66" charset="0"/>
              </a:rPr>
              <a:t>, where </a:t>
            </a:r>
            <a:r>
              <a:rPr lang="en-US" altLang="zh-CN" sz="2000" b="1" dirty="0">
                <a:solidFill>
                  <a:srgbClr val="1F07CF"/>
                </a:solidFill>
                <a:latin typeface="Comic Sans MS" pitchFamily="66" charset="0"/>
              </a:rPr>
              <a:t>C</a:t>
            </a:r>
            <a:r>
              <a:rPr lang="en-US" altLang="zh-CN" sz="2000" dirty="0">
                <a:solidFill>
                  <a:srgbClr val="1F07CF"/>
                </a:solidFill>
                <a:latin typeface="Comic Sans MS" pitchFamily="66" charset="0"/>
              </a:rPr>
              <a:t>=course, </a:t>
            </a:r>
            <a:r>
              <a:rPr lang="en-US" altLang="zh-CN" sz="2000" b="1" dirty="0">
                <a:solidFill>
                  <a:srgbClr val="1F07CF"/>
                </a:solidFill>
                <a:latin typeface="Comic Sans MS" pitchFamily="66" charset="0"/>
              </a:rPr>
              <a:t>T</a:t>
            </a:r>
            <a:r>
              <a:rPr lang="en-US" altLang="zh-CN" sz="2000" dirty="0">
                <a:solidFill>
                  <a:srgbClr val="1F07CF"/>
                </a:solidFill>
                <a:latin typeface="Comic Sans MS" pitchFamily="66" charset="0"/>
              </a:rPr>
              <a:t>=teacher, </a:t>
            </a:r>
            <a:r>
              <a:rPr lang="en-US" altLang="zh-CN" sz="2000" b="1" dirty="0">
                <a:solidFill>
                  <a:srgbClr val="1F07CF"/>
                </a:solidFill>
                <a:latin typeface="Comic Sans MS" pitchFamily="66" charset="0"/>
              </a:rPr>
              <a:t>H</a:t>
            </a:r>
            <a:r>
              <a:rPr lang="en-US" altLang="zh-CN" sz="2000" dirty="0">
                <a:solidFill>
                  <a:srgbClr val="1F07CF"/>
                </a:solidFill>
                <a:latin typeface="Comic Sans MS" pitchFamily="66" charset="0"/>
              </a:rPr>
              <a:t>=hour, </a:t>
            </a:r>
            <a:r>
              <a:rPr lang="en-US" altLang="zh-CN" sz="2000" b="1" dirty="0">
                <a:solidFill>
                  <a:srgbClr val="1F07CF"/>
                </a:solidFill>
                <a:latin typeface="Comic Sans MS" pitchFamily="66" charset="0"/>
              </a:rPr>
              <a:t>R</a:t>
            </a:r>
            <a:r>
              <a:rPr lang="en-US" altLang="zh-CN" sz="2000" dirty="0">
                <a:solidFill>
                  <a:srgbClr val="1F07CF"/>
                </a:solidFill>
                <a:latin typeface="Comic Sans MS" pitchFamily="66" charset="0"/>
              </a:rPr>
              <a:t>=room, </a:t>
            </a:r>
            <a:r>
              <a:rPr lang="en-US" altLang="zh-CN" sz="2000" b="1" dirty="0">
                <a:solidFill>
                  <a:srgbClr val="1F07CF"/>
                </a:solidFill>
                <a:latin typeface="Comic Sans MS" pitchFamily="66" charset="0"/>
              </a:rPr>
              <a:t>S</a:t>
            </a:r>
            <a:r>
              <a:rPr lang="en-US" altLang="zh-CN" sz="2000" dirty="0">
                <a:solidFill>
                  <a:srgbClr val="1F07CF"/>
                </a:solidFill>
                <a:latin typeface="Comic Sans MS" pitchFamily="66" charset="0"/>
              </a:rPr>
              <a:t>=student,</a:t>
            </a:r>
            <a:r>
              <a:rPr lang="en-US" altLang="zh-CN" sz="2000" dirty="0">
                <a:latin typeface="Comic Sans MS" pitchFamily="66" charset="0"/>
              </a:rPr>
              <a:t> and </a:t>
            </a:r>
            <a:r>
              <a:rPr lang="en-US" altLang="zh-CN" sz="2000" b="1" dirty="0">
                <a:solidFill>
                  <a:srgbClr val="1F07CF"/>
                </a:solidFill>
                <a:latin typeface="Comic Sans MS" pitchFamily="66" charset="0"/>
              </a:rPr>
              <a:t>G</a:t>
            </a:r>
            <a:r>
              <a:rPr lang="en-US" altLang="zh-CN" sz="2000" dirty="0">
                <a:solidFill>
                  <a:srgbClr val="1F07CF"/>
                </a:solidFill>
                <a:latin typeface="Comic Sans MS" pitchFamily="66" charset="0"/>
              </a:rPr>
              <a:t>=grade</a:t>
            </a:r>
            <a:r>
              <a:rPr lang="en-US" altLang="zh-CN" sz="2000" dirty="0">
                <a:latin typeface="Comic Sans MS" pitchFamily="66" charset="0"/>
              </a:rPr>
              <a:t>. The functional dependencies </a:t>
            </a:r>
            <a:r>
              <a:rPr lang="en-US" altLang="zh-CN" sz="2000" b="1" dirty="0">
                <a:solidFill>
                  <a:srgbClr val="1F07CF"/>
                </a:solidFill>
                <a:latin typeface="Comic Sans MS" pitchFamily="66" charset="0"/>
              </a:rPr>
              <a:t>F</a:t>
            </a:r>
            <a:r>
              <a:rPr lang="en-US" altLang="zh-CN" sz="2000" dirty="0">
                <a:latin typeface="Comic Sans MS" pitchFamily="66" charset="0"/>
              </a:rPr>
              <a:t> we assume are:</a:t>
            </a:r>
          </a:p>
          <a:p>
            <a:pPr lvl="1"/>
            <a:r>
              <a:rPr lang="en-US" altLang="zh-CN" sz="1800" b="1" dirty="0">
                <a:solidFill>
                  <a:srgbClr val="1F07CF"/>
                </a:solidFill>
                <a:latin typeface="Comic Sans MS" pitchFamily="66" charset="0"/>
              </a:rPr>
              <a:t>CS→G:</a:t>
            </a:r>
            <a:r>
              <a:rPr lang="en-US" altLang="zh-CN" sz="1800" dirty="0">
                <a:latin typeface="Comic Sans MS" pitchFamily="66" charset="0"/>
              </a:rPr>
              <a:t> each student has one grade in each course</a:t>
            </a:r>
          </a:p>
          <a:p>
            <a:pPr lvl="1"/>
            <a:r>
              <a:rPr lang="en-US" altLang="zh-CN" sz="1800" b="1" dirty="0">
                <a:solidFill>
                  <a:srgbClr val="1F07CF"/>
                </a:solidFill>
                <a:latin typeface="Comic Sans MS" pitchFamily="66" charset="0"/>
              </a:rPr>
              <a:t>C→T</a:t>
            </a:r>
            <a:r>
              <a:rPr lang="en-US" altLang="zh-CN" sz="1800" dirty="0">
                <a:latin typeface="Comic Sans MS" pitchFamily="66" charset="0"/>
              </a:rPr>
              <a:t>: each course has one teacher</a:t>
            </a:r>
          </a:p>
          <a:p>
            <a:pPr lvl="1"/>
            <a:r>
              <a:rPr lang="en-US" altLang="zh-CN" sz="1800" b="1" dirty="0">
                <a:solidFill>
                  <a:srgbClr val="1F07CF"/>
                </a:solidFill>
                <a:latin typeface="Comic Sans MS" pitchFamily="66" charset="0"/>
              </a:rPr>
              <a:t>HR→C</a:t>
            </a:r>
            <a:r>
              <a:rPr lang="en-US" altLang="zh-CN" sz="1800" dirty="0">
                <a:latin typeface="Comic Sans MS" pitchFamily="66" charset="0"/>
              </a:rPr>
              <a:t>: only one course can meet in a room at one time</a:t>
            </a:r>
          </a:p>
          <a:p>
            <a:pPr lvl="1"/>
            <a:r>
              <a:rPr lang="en-US" altLang="zh-CN" sz="1800" b="1" dirty="0">
                <a:solidFill>
                  <a:srgbClr val="1F07CF"/>
                </a:solidFill>
                <a:latin typeface="Comic Sans MS" pitchFamily="66" charset="0"/>
              </a:rPr>
              <a:t>HS→R</a:t>
            </a:r>
            <a:r>
              <a:rPr lang="en-US" altLang="zh-CN" sz="1800" dirty="0">
                <a:latin typeface="Comic Sans MS" pitchFamily="66" charset="0"/>
              </a:rPr>
              <a:t>: a student can be in only one room at one time</a:t>
            </a:r>
          </a:p>
          <a:p>
            <a:pPr lvl="1"/>
            <a:r>
              <a:rPr lang="en-US" altLang="zh-CN" sz="1800" b="1" dirty="0">
                <a:solidFill>
                  <a:srgbClr val="1F07CF"/>
                </a:solidFill>
                <a:latin typeface="Comic Sans MS" pitchFamily="66" charset="0"/>
              </a:rPr>
              <a:t>TH→R</a:t>
            </a:r>
            <a:r>
              <a:rPr lang="en-US" altLang="zh-CN" sz="1800" dirty="0">
                <a:latin typeface="Comic Sans MS" pitchFamily="66" charset="0"/>
              </a:rPr>
              <a:t>: a teacher can be in only one room at one time</a:t>
            </a:r>
            <a:endParaRPr lang="zh-CN" altLang="en-US" sz="1800" dirty="0">
              <a:latin typeface="Comic Sans MS" pitchFamily="66" charset="0"/>
            </a:endParaRPr>
          </a:p>
        </p:txBody>
      </p:sp>
    </p:spTree>
    <p:extLst>
      <p:ext uri="{BB962C8B-B14F-4D97-AF65-F5344CB8AC3E}">
        <p14:creationId xmlns:p14="http://schemas.microsoft.com/office/powerpoint/2010/main" val="10606773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47819-EBDA-492C-888A-AE3FFB67DC52}"/>
              </a:ext>
            </a:extLst>
          </p:cNvPr>
          <p:cNvSpPr>
            <a:spLocks noGrp="1"/>
          </p:cNvSpPr>
          <p:nvPr>
            <p:ph type="title"/>
          </p:nvPr>
        </p:nvSpPr>
        <p:spPr/>
        <p:txBody>
          <a:bodyPr/>
          <a:lstStyle/>
          <a:p>
            <a:pPr algn="ctr"/>
            <a:r>
              <a:rPr lang="en-US" altLang="zh-CN" dirty="0">
                <a:latin typeface="Comic Sans MS" pitchFamily="66" charset="0"/>
              </a:rPr>
              <a:t>Decomposition Tree</a:t>
            </a:r>
            <a:endParaRPr lang="zh-CN" altLang="en-US" dirty="0">
              <a:latin typeface="Comic Sans MS" pitchFamily="66" charset="0"/>
            </a:endParaRPr>
          </a:p>
        </p:txBody>
      </p:sp>
      <p:sp>
        <p:nvSpPr>
          <p:cNvPr id="19" name="Oval 3">
            <a:extLst>
              <a:ext uri="{FF2B5EF4-FFF2-40B4-BE49-F238E27FC236}">
                <a16:creationId xmlns:a16="http://schemas.microsoft.com/office/drawing/2014/main" id="{5CFF5CC8-410A-4EF8-8A2D-BB982F0B3731}"/>
              </a:ext>
            </a:extLst>
          </p:cNvPr>
          <p:cNvSpPr>
            <a:spLocks noChangeArrowheads="1"/>
          </p:cNvSpPr>
          <p:nvPr/>
        </p:nvSpPr>
        <p:spPr bwMode="auto">
          <a:xfrm>
            <a:off x="1871662" y="1110854"/>
            <a:ext cx="1234679" cy="1040606"/>
          </a:xfrm>
          <a:prstGeom prst="ellipse">
            <a:avLst/>
          </a:prstGeom>
          <a:solidFill>
            <a:srgbClr val="FFCCCC"/>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FF0000"/>
                </a:solidFill>
                <a:effectLst/>
                <a:uLnTx/>
                <a:uFillTx/>
                <a:latin typeface="Comic Sans MS" panose="030F0702030302020204" pitchFamily="66" charset="0"/>
                <a:ea typeface="宋体" panose="02010600030101010101" pitchFamily="2" charset="-122"/>
              </a:rPr>
              <a:t>CTHRSG</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Key=HS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339933"/>
                </a:solidFill>
                <a:effectLst/>
                <a:uLnTx/>
                <a:uFillTx/>
                <a:latin typeface="Comic Sans MS" panose="030F0702030302020204" pitchFamily="66" charset="0"/>
                <a:ea typeface="宋体" panose="02010600030101010101" pitchFamily="2" charset="-122"/>
              </a:rPr>
              <a:t>CS→G</a:t>
            </a:r>
            <a:r>
              <a:rPr kumimoji="0" lang="en-US" altLang="zh-CN" sz="1200" b="1" i="0" u="none" strike="noStrike" kern="0" cap="none" spc="0" normalizeH="0" baseline="0" noProof="0" dirty="0">
                <a:ln>
                  <a:noFill/>
                </a:ln>
                <a:solidFill>
                  <a:srgbClr val="00CC00"/>
                </a:solidFill>
                <a:effectLst/>
                <a:uLnTx/>
                <a:uFillTx/>
                <a:latin typeface="Comic Sans MS" panose="030F0702030302020204" pitchFamily="66" charset="0"/>
                <a:ea typeface="宋体" panose="02010600030101010101" pitchFamily="2" charset="-122"/>
              </a:rPr>
              <a:t>  </a:t>
            </a: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C→T</a:t>
            </a:r>
            <a:endParaRPr kumimoji="0" lang="en-US" altLang="zh-CN" sz="1200" b="1" i="0" u="none" strike="noStrike" kern="0" cap="none" spc="0" normalizeH="0" baseline="0" noProof="0" dirty="0">
              <a:ln>
                <a:noFill/>
              </a:ln>
              <a:solidFill>
                <a:srgbClr val="00CC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HR→C  HS→R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TH→R</a:t>
            </a:r>
          </a:p>
        </p:txBody>
      </p:sp>
      <p:sp>
        <p:nvSpPr>
          <p:cNvPr id="20" name="Oval 4">
            <a:extLst>
              <a:ext uri="{FF2B5EF4-FFF2-40B4-BE49-F238E27FC236}">
                <a16:creationId xmlns:a16="http://schemas.microsoft.com/office/drawing/2014/main" id="{899CAF32-6075-42F4-8756-77D1546FA95A}"/>
              </a:ext>
            </a:extLst>
          </p:cNvPr>
          <p:cNvSpPr>
            <a:spLocks noChangeArrowheads="1"/>
          </p:cNvSpPr>
          <p:nvPr/>
        </p:nvSpPr>
        <p:spPr bwMode="auto">
          <a:xfrm>
            <a:off x="1282304" y="2245519"/>
            <a:ext cx="1082278" cy="969169"/>
          </a:xfrm>
          <a:prstGeom prst="ellipse">
            <a:avLst/>
          </a:prstGeom>
          <a:solidFill>
            <a:srgbClr val="FFCC99"/>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CSG</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Key=CS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CS→G</a:t>
            </a:r>
          </a:p>
        </p:txBody>
      </p:sp>
      <p:sp>
        <p:nvSpPr>
          <p:cNvPr id="21" name="Oval 5">
            <a:extLst>
              <a:ext uri="{FF2B5EF4-FFF2-40B4-BE49-F238E27FC236}">
                <a16:creationId xmlns:a16="http://schemas.microsoft.com/office/drawing/2014/main" id="{E5F0D81A-971E-4638-87C8-95734B30240C}"/>
              </a:ext>
            </a:extLst>
          </p:cNvPr>
          <p:cNvSpPr>
            <a:spLocks noChangeArrowheads="1"/>
          </p:cNvSpPr>
          <p:nvPr/>
        </p:nvSpPr>
        <p:spPr bwMode="auto">
          <a:xfrm>
            <a:off x="3432573" y="1631156"/>
            <a:ext cx="1193006" cy="1034654"/>
          </a:xfrm>
          <a:prstGeom prst="ellipse">
            <a:avLst/>
          </a:prstGeom>
          <a:solidFill>
            <a:srgbClr val="FFCCCC"/>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CTHRS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339933"/>
                </a:solidFill>
                <a:effectLst/>
                <a:uLnTx/>
                <a:uFillTx/>
                <a:latin typeface="Comic Sans MS" panose="030F0702030302020204" pitchFamily="66" charset="0"/>
                <a:ea typeface="宋体" panose="02010600030101010101" pitchFamily="2" charset="-122"/>
              </a:rPr>
              <a:t>C→T</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HR→C  HS→R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TH→R</a:t>
            </a:r>
          </a:p>
        </p:txBody>
      </p:sp>
      <p:sp>
        <p:nvSpPr>
          <p:cNvPr id="22" name="Oval 6">
            <a:extLst>
              <a:ext uri="{FF2B5EF4-FFF2-40B4-BE49-F238E27FC236}">
                <a16:creationId xmlns:a16="http://schemas.microsoft.com/office/drawing/2014/main" id="{E1CDBC44-94C0-4D0D-8238-E93DA0F6A57A}"/>
              </a:ext>
            </a:extLst>
          </p:cNvPr>
          <p:cNvSpPr>
            <a:spLocks noChangeArrowheads="1"/>
          </p:cNvSpPr>
          <p:nvPr/>
        </p:nvSpPr>
        <p:spPr bwMode="auto">
          <a:xfrm>
            <a:off x="2803923" y="2940844"/>
            <a:ext cx="953690" cy="990600"/>
          </a:xfrm>
          <a:prstGeom prst="ellipse">
            <a:avLst/>
          </a:prstGeom>
          <a:solidFill>
            <a:srgbClr val="FFCC99"/>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CT</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Key=C</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C→T</a:t>
            </a:r>
          </a:p>
        </p:txBody>
      </p:sp>
      <p:sp>
        <p:nvSpPr>
          <p:cNvPr id="23" name="Oval 7">
            <a:extLst>
              <a:ext uri="{FF2B5EF4-FFF2-40B4-BE49-F238E27FC236}">
                <a16:creationId xmlns:a16="http://schemas.microsoft.com/office/drawing/2014/main" id="{C52393CC-48DD-4F3E-9600-802DE5DFDBB1}"/>
              </a:ext>
            </a:extLst>
          </p:cNvPr>
          <p:cNvSpPr>
            <a:spLocks noChangeArrowheads="1"/>
          </p:cNvSpPr>
          <p:nvPr/>
        </p:nvSpPr>
        <p:spPr bwMode="auto">
          <a:xfrm>
            <a:off x="4947047" y="2184797"/>
            <a:ext cx="1243013" cy="1071563"/>
          </a:xfrm>
          <a:prstGeom prst="ellipse">
            <a:avLst/>
          </a:prstGeom>
          <a:solidFill>
            <a:srgbClr val="FFCCCC"/>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CHRS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339933"/>
                </a:solidFill>
                <a:effectLst/>
                <a:uLnTx/>
                <a:uFillTx/>
                <a:latin typeface="Comic Sans MS" panose="030F0702030302020204" pitchFamily="66" charset="0"/>
                <a:ea typeface="宋体" panose="02010600030101010101" pitchFamily="2" charset="-122"/>
              </a:rPr>
              <a:t>HR→C</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  HS→R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rPr>
              <a:t>CH→R</a:t>
            </a:r>
          </a:p>
        </p:txBody>
      </p:sp>
      <p:sp>
        <p:nvSpPr>
          <p:cNvPr id="24" name="Oval 8">
            <a:extLst>
              <a:ext uri="{FF2B5EF4-FFF2-40B4-BE49-F238E27FC236}">
                <a16:creationId xmlns:a16="http://schemas.microsoft.com/office/drawing/2014/main" id="{1D8DD24D-F7C5-4AA1-AFE5-4ECBFBC906DF}"/>
              </a:ext>
            </a:extLst>
          </p:cNvPr>
          <p:cNvSpPr>
            <a:spLocks noChangeArrowheads="1"/>
          </p:cNvSpPr>
          <p:nvPr/>
        </p:nvSpPr>
        <p:spPr bwMode="auto">
          <a:xfrm>
            <a:off x="4207669" y="3436144"/>
            <a:ext cx="1360885" cy="1253729"/>
          </a:xfrm>
          <a:prstGeom prst="ellipse">
            <a:avLst/>
          </a:prstGeom>
          <a:solidFill>
            <a:srgbClr val="FFCC99"/>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Key=HR</a:t>
            </a:r>
            <a:r>
              <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或</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CH</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HR→C</a:t>
            </a:r>
            <a:r>
              <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或</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CH→R</a:t>
            </a:r>
          </a:p>
        </p:txBody>
      </p:sp>
      <p:sp>
        <p:nvSpPr>
          <p:cNvPr id="25" name="Oval 9">
            <a:extLst>
              <a:ext uri="{FF2B5EF4-FFF2-40B4-BE49-F238E27FC236}">
                <a16:creationId xmlns:a16="http://schemas.microsoft.com/office/drawing/2014/main" id="{13158CB3-580F-43E6-883E-BA70C252C331}"/>
              </a:ext>
            </a:extLst>
          </p:cNvPr>
          <p:cNvSpPr>
            <a:spLocks noChangeArrowheads="1"/>
          </p:cNvSpPr>
          <p:nvPr/>
        </p:nvSpPr>
        <p:spPr bwMode="auto">
          <a:xfrm>
            <a:off x="6082903" y="3880247"/>
            <a:ext cx="1138238" cy="838200"/>
          </a:xfrm>
          <a:prstGeom prst="ellipse">
            <a:avLst/>
          </a:prstGeom>
          <a:solidFill>
            <a:srgbClr val="FFCC99"/>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HS→C</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cxnSp>
        <p:nvCxnSpPr>
          <p:cNvPr id="26" name="AutoShape 10">
            <a:extLst>
              <a:ext uri="{FF2B5EF4-FFF2-40B4-BE49-F238E27FC236}">
                <a16:creationId xmlns:a16="http://schemas.microsoft.com/office/drawing/2014/main" id="{AACB798A-7FC8-4A00-82F6-1CAD3C597757}"/>
              </a:ext>
            </a:extLst>
          </p:cNvPr>
          <p:cNvCxnSpPr>
            <a:cxnSpLocks noChangeShapeType="1"/>
            <a:stCxn id="19" idx="3"/>
            <a:endCxn id="20" idx="0"/>
          </p:cNvCxnSpPr>
          <p:nvPr/>
        </p:nvCxnSpPr>
        <p:spPr bwMode="auto">
          <a:xfrm flipH="1">
            <a:off x="1824038" y="1999060"/>
            <a:ext cx="228600" cy="24645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11">
            <a:extLst>
              <a:ext uri="{FF2B5EF4-FFF2-40B4-BE49-F238E27FC236}">
                <a16:creationId xmlns:a16="http://schemas.microsoft.com/office/drawing/2014/main" id="{41388435-5DF4-4BAC-A956-A7C7D94128E0}"/>
              </a:ext>
            </a:extLst>
          </p:cNvPr>
          <p:cNvCxnSpPr>
            <a:cxnSpLocks noChangeShapeType="1"/>
            <a:stCxn id="19" idx="6"/>
            <a:endCxn id="21" idx="1"/>
          </p:cNvCxnSpPr>
          <p:nvPr/>
        </p:nvCxnSpPr>
        <p:spPr bwMode="auto">
          <a:xfrm>
            <a:off x="3106341" y="1631156"/>
            <a:ext cx="501253" cy="1524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12">
            <a:extLst>
              <a:ext uri="{FF2B5EF4-FFF2-40B4-BE49-F238E27FC236}">
                <a16:creationId xmlns:a16="http://schemas.microsoft.com/office/drawing/2014/main" id="{DDB009A1-C3B3-48D9-9CED-0EA1034ACE47}"/>
              </a:ext>
            </a:extLst>
          </p:cNvPr>
          <p:cNvCxnSpPr>
            <a:cxnSpLocks noChangeShapeType="1"/>
            <a:stCxn id="21" idx="3"/>
            <a:endCxn id="22" idx="0"/>
          </p:cNvCxnSpPr>
          <p:nvPr/>
        </p:nvCxnSpPr>
        <p:spPr bwMode="auto">
          <a:xfrm flipH="1">
            <a:off x="3280173" y="2514600"/>
            <a:ext cx="326231" cy="42624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13">
            <a:extLst>
              <a:ext uri="{FF2B5EF4-FFF2-40B4-BE49-F238E27FC236}">
                <a16:creationId xmlns:a16="http://schemas.microsoft.com/office/drawing/2014/main" id="{38A47014-EC3B-4BF1-8922-0761CB29E82D}"/>
              </a:ext>
            </a:extLst>
          </p:cNvPr>
          <p:cNvCxnSpPr>
            <a:cxnSpLocks noChangeShapeType="1"/>
            <a:stCxn id="21" idx="6"/>
            <a:endCxn id="23" idx="1"/>
          </p:cNvCxnSpPr>
          <p:nvPr/>
        </p:nvCxnSpPr>
        <p:spPr bwMode="auto">
          <a:xfrm>
            <a:off x="4625579" y="2149079"/>
            <a:ext cx="502444" cy="19288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 name="AutoShape 14">
            <a:extLst>
              <a:ext uri="{FF2B5EF4-FFF2-40B4-BE49-F238E27FC236}">
                <a16:creationId xmlns:a16="http://schemas.microsoft.com/office/drawing/2014/main" id="{5CE9A5A8-218A-49CE-ABE9-882E5A7DC298}"/>
              </a:ext>
            </a:extLst>
          </p:cNvPr>
          <p:cNvCxnSpPr>
            <a:cxnSpLocks noChangeShapeType="1"/>
            <a:stCxn id="23" idx="3"/>
            <a:endCxn id="24" idx="0"/>
          </p:cNvCxnSpPr>
          <p:nvPr/>
        </p:nvCxnSpPr>
        <p:spPr bwMode="auto">
          <a:xfrm flipH="1">
            <a:off x="4887517" y="3099197"/>
            <a:ext cx="240506" cy="33694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1" name="AutoShape 15">
            <a:extLst>
              <a:ext uri="{FF2B5EF4-FFF2-40B4-BE49-F238E27FC236}">
                <a16:creationId xmlns:a16="http://schemas.microsoft.com/office/drawing/2014/main" id="{06E4EBC5-A913-467E-8B88-943319C92732}"/>
              </a:ext>
            </a:extLst>
          </p:cNvPr>
          <p:cNvCxnSpPr>
            <a:cxnSpLocks noChangeShapeType="1"/>
            <a:endCxn id="32" idx="1"/>
          </p:cNvCxnSpPr>
          <p:nvPr/>
        </p:nvCxnSpPr>
        <p:spPr bwMode="auto">
          <a:xfrm>
            <a:off x="6190060" y="2806303"/>
            <a:ext cx="385763" cy="1762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2" name="Oval 9">
            <a:extLst>
              <a:ext uri="{FF2B5EF4-FFF2-40B4-BE49-F238E27FC236}">
                <a16:creationId xmlns:a16="http://schemas.microsoft.com/office/drawing/2014/main" id="{7B5AFBF6-E2AB-4277-9B03-DADDFA0D51C4}"/>
              </a:ext>
            </a:extLst>
          </p:cNvPr>
          <p:cNvSpPr>
            <a:spLocks noChangeArrowheads="1"/>
          </p:cNvSpPr>
          <p:nvPr/>
        </p:nvSpPr>
        <p:spPr bwMode="auto">
          <a:xfrm>
            <a:off x="6409135" y="2859881"/>
            <a:ext cx="1138238" cy="838200"/>
          </a:xfrm>
          <a:prstGeom prst="ellipse">
            <a:avLst/>
          </a:prstGeom>
          <a:solidFill>
            <a:srgbClr val="FFCC99"/>
          </a:solidFill>
          <a:ln w="9525">
            <a:solidFill>
              <a:srgbClr val="000000"/>
            </a:solidFill>
            <a:round/>
            <a:headEnd/>
            <a:tailE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HSR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HS→R</a:t>
            </a: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33" name="TextBox 1">
            <a:extLst>
              <a:ext uri="{FF2B5EF4-FFF2-40B4-BE49-F238E27FC236}">
                <a16:creationId xmlns:a16="http://schemas.microsoft.com/office/drawing/2014/main" id="{395D2A00-B1B9-4DA1-9E12-E046253E794E}"/>
              </a:ext>
            </a:extLst>
          </p:cNvPr>
          <p:cNvSpPr txBox="1">
            <a:spLocks noChangeArrowheads="1"/>
          </p:cNvSpPr>
          <p:nvPr/>
        </p:nvSpPr>
        <p:spPr bwMode="auto">
          <a:xfrm>
            <a:off x="6444853" y="3601641"/>
            <a:ext cx="35779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350" b="1">
                <a:solidFill>
                  <a:srgbClr val="000000"/>
                </a:solidFill>
                <a:latin typeface="Helvetica" panose="020B0604020202020204" pitchFamily="34" charset="0"/>
                <a:ea typeface="宋体" panose="02010600030101010101" pitchFamily="2" charset="-122"/>
              </a:rPr>
              <a:t>or</a:t>
            </a:r>
            <a:endParaRPr kumimoji="0" lang="zh-CN" altLang="en-US" sz="1350" b="1">
              <a:solidFill>
                <a:srgbClr val="000000"/>
              </a:solidFill>
              <a:latin typeface="Helvetica"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1210077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DCD08-E42D-4F25-A912-53029BBB20CD}"/>
              </a:ext>
            </a:extLst>
          </p:cNvPr>
          <p:cNvSpPr>
            <a:spLocks noGrp="1"/>
          </p:cNvSpPr>
          <p:nvPr>
            <p:ph type="title"/>
          </p:nvPr>
        </p:nvSpPr>
        <p:spPr/>
        <p:txBody>
          <a:bodyPr/>
          <a:lstStyle/>
          <a:p>
            <a:pPr algn="ctr"/>
            <a:r>
              <a:rPr lang="en-US" altLang="zh-CN" dirty="0">
                <a:latin typeface="Comic Sans MS" pitchFamily="66" charset="0"/>
              </a:rPr>
              <a:t>BCNF and Dependency Preservation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A80EAD92-427A-4EC3-9CEC-3DA67938136F}"/>
              </a:ext>
            </a:extLst>
          </p:cNvPr>
          <p:cNvSpPr>
            <a:spLocks noGrp="1"/>
          </p:cNvSpPr>
          <p:nvPr>
            <p:ph idx="1"/>
          </p:nvPr>
        </p:nvSpPr>
        <p:spPr>
          <a:xfrm>
            <a:off x="251520" y="1923677"/>
            <a:ext cx="8568952" cy="2670945"/>
          </a:xfrm>
        </p:spPr>
        <p:txBody>
          <a:bodyPr/>
          <a:lstStyle/>
          <a:p>
            <a:pPr>
              <a:spcBef>
                <a:spcPts val="600"/>
              </a:spcBef>
            </a:pPr>
            <a:r>
              <a:rPr lang="en-US" altLang="zh-CN" sz="2000" b="1" dirty="0">
                <a:solidFill>
                  <a:srgbClr val="1F07CF"/>
                </a:solidFill>
                <a:latin typeface="Comic Sans MS" pitchFamily="66" charset="0"/>
              </a:rPr>
              <a:t>R = (J, K, L), F = {JK </a:t>
            </a:r>
            <a:r>
              <a:rPr lang="en-US" altLang="zh-CN" sz="2000" b="1"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2000" b="1" dirty="0">
                <a:solidFill>
                  <a:srgbClr val="1F07CF"/>
                </a:solidFill>
                <a:latin typeface="Comic Sans MS" pitchFamily="66" charset="0"/>
              </a:rPr>
              <a:t> L, L </a:t>
            </a:r>
            <a:r>
              <a:rPr lang="en-US" altLang="zh-CN" sz="2000" b="1"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2000" b="1" dirty="0">
                <a:solidFill>
                  <a:srgbClr val="1F07CF"/>
                </a:solidFill>
                <a:latin typeface="Comic Sans MS" pitchFamily="66" charset="0"/>
              </a:rPr>
              <a:t> K}, </a:t>
            </a:r>
            <a:r>
              <a:rPr lang="en-US" altLang="zh-CN" sz="2000" dirty="0">
                <a:latin typeface="Comic Sans MS" pitchFamily="66" charset="0"/>
              </a:rPr>
              <a:t>two candidate keys = </a:t>
            </a:r>
            <a:r>
              <a:rPr lang="en-US" altLang="zh-CN" sz="2000" b="1" dirty="0">
                <a:solidFill>
                  <a:srgbClr val="1F07CF"/>
                </a:solidFill>
                <a:latin typeface="Comic Sans MS" pitchFamily="66" charset="0"/>
              </a:rPr>
              <a:t>JK </a:t>
            </a:r>
            <a:r>
              <a:rPr lang="en-US" altLang="zh-CN" sz="2000" dirty="0">
                <a:latin typeface="Comic Sans MS" pitchFamily="66" charset="0"/>
              </a:rPr>
              <a:t>and </a:t>
            </a:r>
            <a:r>
              <a:rPr lang="en-US" altLang="zh-CN" sz="2000" b="1" dirty="0">
                <a:solidFill>
                  <a:srgbClr val="1F07CF"/>
                </a:solidFill>
                <a:latin typeface="Comic Sans MS" pitchFamily="66" charset="0"/>
              </a:rPr>
              <a:t>JL</a:t>
            </a:r>
          </a:p>
          <a:p>
            <a:pPr lvl="1">
              <a:spcBef>
                <a:spcPts val="600"/>
              </a:spcBef>
            </a:pPr>
            <a:r>
              <a:rPr lang="en-US" altLang="zh-CN" sz="1800" b="1" dirty="0">
                <a:solidFill>
                  <a:srgbClr val="FF0000"/>
                </a:solidFill>
                <a:latin typeface="Comic Sans MS" pitchFamily="66" charset="0"/>
              </a:rPr>
              <a:t>R is not in BCNF</a:t>
            </a:r>
          </a:p>
          <a:p>
            <a:pPr>
              <a:spcBef>
                <a:spcPts val="600"/>
              </a:spcBef>
            </a:pPr>
            <a:r>
              <a:rPr lang="en-US" altLang="zh-CN" sz="2000" dirty="0">
                <a:latin typeface="Comic Sans MS" pitchFamily="66" charset="0"/>
              </a:rPr>
              <a:t>Any decomposition of </a:t>
            </a:r>
            <a:r>
              <a:rPr lang="en-US" altLang="zh-CN" sz="2000" b="1" dirty="0">
                <a:solidFill>
                  <a:srgbClr val="1F07CF"/>
                </a:solidFill>
                <a:latin typeface="Comic Sans MS" pitchFamily="66" charset="0"/>
              </a:rPr>
              <a:t>R</a:t>
            </a:r>
            <a:r>
              <a:rPr lang="en-US" altLang="zh-CN" sz="2000" dirty="0">
                <a:latin typeface="Comic Sans MS" pitchFamily="66" charset="0"/>
              </a:rPr>
              <a:t> will fail to preserve</a:t>
            </a:r>
          </a:p>
          <a:p>
            <a:pPr lvl="1">
              <a:spcBef>
                <a:spcPts val="600"/>
              </a:spcBef>
            </a:pPr>
            <a:r>
              <a:rPr lang="en-US" altLang="zh-CN" sz="1800" b="1" dirty="0">
                <a:solidFill>
                  <a:srgbClr val="1F07CF"/>
                </a:solidFill>
                <a:latin typeface="Comic Sans MS" pitchFamily="66" charset="0"/>
              </a:rPr>
              <a:t>JK </a:t>
            </a:r>
            <a:r>
              <a:rPr lang="en-US" altLang="zh-CN" sz="1800" b="1"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dirty="0">
                <a:solidFill>
                  <a:srgbClr val="1F07CF"/>
                </a:solidFill>
                <a:latin typeface="Comic Sans MS" pitchFamily="66" charset="0"/>
              </a:rPr>
              <a:t> L </a:t>
            </a:r>
            <a:r>
              <a:rPr lang="zh-CN" altLang="en-US" sz="1800" dirty="0">
                <a:latin typeface="Comic Sans MS" pitchFamily="66" charset="0"/>
              </a:rPr>
              <a:t>或者 </a:t>
            </a:r>
            <a:r>
              <a:rPr lang="en-US" altLang="zh-CN" sz="1800" b="1" dirty="0">
                <a:solidFill>
                  <a:srgbClr val="1F07CF"/>
                </a:solidFill>
                <a:latin typeface="Comic Sans MS" pitchFamily="66" charset="0"/>
              </a:rPr>
              <a:t>L </a:t>
            </a:r>
            <a:r>
              <a:rPr lang="en-US" altLang="zh-CN" sz="1800" b="1" dirty="0">
                <a:solidFill>
                  <a:srgbClr val="1F07CF"/>
                </a:solidFill>
                <a:latin typeface="Comic Sans MS" pitchFamily="66" charset="0"/>
                <a:ea typeface="宋体" panose="02010600030101010101" pitchFamily="2" charset="-122"/>
                <a:sym typeface="Symbol" panose="05050102010706020507" pitchFamily="18" charset="2"/>
              </a:rPr>
              <a:t></a:t>
            </a:r>
            <a:r>
              <a:rPr lang="en-US" altLang="zh-CN" sz="1800" b="1" dirty="0">
                <a:solidFill>
                  <a:srgbClr val="1F07CF"/>
                </a:solidFill>
                <a:latin typeface="Comic Sans MS" pitchFamily="66" charset="0"/>
              </a:rPr>
              <a:t> K</a:t>
            </a:r>
          </a:p>
          <a:p>
            <a:pPr>
              <a:spcBef>
                <a:spcPts val="600"/>
              </a:spcBef>
            </a:pPr>
            <a:endParaRPr lang="zh-CN" altLang="en-US" sz="2000" dirty="0">
              <a:latin typeface="Comic Sans MS" pitchFamily="66" charset="0"/>
            </a:endParaRPr>
          </a:p>
        </p:txBody>
      </p:sp>
      <p:sp>
        <p:nvSpPr>
          <p:cNvPr id="4" name="Text Box 6">
            <a:extLst>
              <a:ext uri="{FF2B5EF4-FFF2-40B4-BE49-F238E27FC236}">
                <a16:creationId xmlns:a16="http://schemas.microsoft.com/office/drawing/2014/main" id="{32F63E26-0443-495B-9645-3365E6DD9959}"/>
              </a:ext>
            </a:extLst>
          </p:cNvPr>
          <p:cNvSpPr txBox="1">
            <a:spLocks noChangeArrowheads="1"/>
          </p:cNvSpPr>
          <p:nvPr/>
        </p:nvSpPr>
        <p:spPr bwMode="auto">
          <a:xfrm>
            <a:off x="251520" y="771550"/>
            <a:ext cx="7632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800" b="1" dirty="0">
                <a:solidFill>
                  <a:srgbClr val="FF0000"/>
                </a:solidFill>
                <a:ea typeface="宋体" panose="02010600030101010101" pitchFamily="2" charset="-122"/>
                <a:cs typeface="Arial" panose="020B0604020202020204" pitchFamily="34" charset="0"/>
              </a:rPr>
              <a:t>It is not always possible to get a BCNF decomposition that is dependency preserving</a:t>
            </a:r>
          </a:p>
        </p:txBody>
      </p:sp>
    </p:spTree>
    <p:extLst>
      <p:ext uri="{BB962C8B-B14F-4D97-AF65-F5344CB8AC3E}">
        <p14:creationId xmlns:p14="http://schemas.microsoft.com/office/powerpoint/2010/main" val="251519716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6CE73-39E4-4D74-9202-B07D837E7B44}"/>
              </a:ext>
            </a:extLst>
          </p:cNvPr>
          <p:cNvSpPr>
            <a:spLocks noGrp="1"/>
          </p:cNvSpPr>
          <p:nvPr>
            <p:ph type="title"/>
          </p:nvPr>
        </p:nvSpPr>
        <p:spPr/>
        <p:txBody>
          <a:bodyPr/>
          <a:lstStyle/>
          <a:p>
            <a:pPr algn="ctr"/>
            <a:r>
              <a:rPr lang="en-US" altLang="zh-CN" dirty="0">
                <a:latin typeface="Comic Sans MS" pitchFamily="66" charset="0"/>
              </a:rPr>
              <a:t>Third Normal Form: Motivation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0769609-7B2F-44E3-B4BD-494776FBD340}"/>
              </a:ext>
            </a:extLst>
          </p:cNvPr>
          <p:cNvSpPr>
            <a:spLocks noGrp="1"/>
          </p:cNvSpPr>
          <p:nvPr>
            <p:ph idx="1"/>
          </p:nvPr>
        </p:nvSpPr>
        <p:spPr>
          <a:xfrm>
            <a:off x="179512" y="771550"/>
            <a:ext cx="8856984" cy="3805070"/>
          </a:xfrm>
        </p:spPr>
        <p:txBody>
          <a:bodyPr/>
          <a:lstStyle/>
          <a:p>
            <a:r>
              <a:rPr lang="en-US" altLang="zh-CN" sz="2000" dirty="0">
                <a:latin typeface="Comic Sans MS" pitchFamily="66" charset="0"/>
              </a:rPr>
              <a:t>There are some situations where </a:t>
            </a:r>
          </a:p>
          <a:p>
            <a:pPr lvl="1"/>
            <a:r>
              <a:rPr lang="en-US" altLang="zh-CN" sz="1800" dirty="0">
                <a:solidFill>
                  <a:srgbClr val="FF0000"/>
                </a:solidFill>
                <a:latin typeface="Comic Sans MS" pitchFamily="66" charset="0"/>
              </a:rPr>
              <a:t>BCNF is not dependency preserving</a:t>
            </a:r>
            <a:r>
              <a:rPr lang="en-US" altLang="zh-CN" sz="1800" dirty="0">
                <a:latin typeface="Comic Sans MS" pitchFamily="66" charset="0"/>
              </a:rPr>
              <a:t>, and </a:t>
            </a:r>
          </a:p>
          <a:p>
            <a:pPr lvl="1"/>
            <a:r>
              <a:rPr lang="en-US" altLang="zh-CN" sz="1800" dirty="0">
                <a:latin typeface="Comic Sans MS" pitchFamily="66" charset="0"/>
              </a:rPr>
              <a:t>Efficient checking for FD violation on updates is important</a:t>
            </a:r>
          </a:p>
          <a:p>
            <a:endParaRPr lang="en-US" altLang="zh-CN" sz="2000" b="1">
              <a:solidFill>
                <a:srgbClr val="FF0000"/>
              </a:solidFill>
              <a:latin typeface="Comic Sans MS" pitchFamily="66" charset="0"/>
            </a:endParaRPr>
          </a:p>
          <a:p>
            <a:r>
              <a:rPr lang="en-US" altLang="zh-CN" sz="2000" b="1">
                <a:solidFill>
                  <a:srgbClr val="FF0000"/>
                </a:solidFill>
                <a:latin typeface="Comic Sans MS" pitchFamily="66" charset="0"/>
              </a:rPr>
              <a:t>Solution</a:t>
            </a:r>
            <a:r>
              <a:rPr lang="en-US" altLang="zh-CN" sz="2000" b="1" dirty="0">
                <a:solidFill>
                  <a:srgbClr val="FF0000"/>
                </a:solidFill>
                <a:latin typeface="Comic Sans MS" pitchFamily="66" charset="0"/>
              </a:rPr>
              <a:t>: </a:t>
            </a:r>
            <a:r>
              <a:rPr lang="en-US" altLang="zh-CN" sz="2000" dirty="0">
                <a:latin typeface="Comic Sans MS" pitchFamily="66" charset="0"/>
              </a:rPr>
              <a:t>define a weaker normal form, i.e., </a:t>
            </a:r>
            <a:r>
              <a:rPr lang="en-US" altLang="zh-CN" sz="2000" b="1" dirty="0">
                <a:solidFill>
                  <a:srgbClr val="FF0000"/>
                </a:solidFill>
                <a:latin typeface="Comic Sans MS" pitchFamily="66" charset="0"/>
              </a:rPr>
              <a:t>Third Normal Form</a:t>
            </a:r>
          </a:p>
          <a:p>
            <a:pPr lvl="1"/>
            <a:r>
              <a:rPr lang="en-US" altLang="zh-CN" sz="1800" dirty="0">
                <a:solidFill>
                  <a:srgbClr val="1F07CF"/>
                </a:solidFill>
                <a:latin typeface="Comic Sans MS" pitchFamily="66" charset="0"/>
              </a:rPr>
              <a:t>Allows some redundancy</a:t>
            </a:r>
          </a:p>
          <a:p>
            <a:pPr lvl="1"/>
            <a:r>
              <a:rPr lang="en-US" altLang="zh-CN" sz="1800" dirty="0">
                <a:solidFill>
                  <a:srgbClr val="1F07CF"/>
                </a:solidFill>
                <a:latin typeface="Comic Sans MS" pitchFamily="66" charset="0"/>
              </a:rPr>
              <a:t>But FDs can be checked on individual relations without computing a join</a:t>
            </a:r>
          </a:p>
          <a:p>
            <a:pPr lvl="1"/>
            <a:r>
              <a:rPr lang="en-US" altLang="zh-CN" sz="1800" b="1" dirty="0">
                <a:solidFill>
                  <a:srgbClr val="FF0000"/>
                </a:solidFill>
                <a:latin typeface="Comic Sans MS" pitchFamily="66" charset="0"/>
              </a:rPr>
              <a:t>There is always a lossless-join, dependency-preserving decomposition into 3NF</a:t>
            </a:r>
          </a:p>
          <a:p>
            <a:endParaRPr lang="zh-CN" altLang="en-US" sz="2000" dirty="0">
              <a:latin typeface="Comic Sans MS" pitchFamily="66" charset="0"/>
            </a:endParaRPr>
          </a:p>
        </p:txBody>
      </p:sp>
    </p:spTree>
    <p:extLst>
      <p:ext uri="{BB962C8B-B14F-4D97-AF65-F5344CB8AC3E}">
        <p14:creationId xmlns:p14="http://schemas.microsoft.com/office/powerpoint/2010/main" val="181311597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5C648-95BA-47DC-8AF5-A461F2BBBC66}"/>
              </a:ext>
            </a:extLst>
          </p:cNvPr>
          <p:cNvSpPr>
            <a:spLocks noGrp="1"/>
          </p:cNvSpPr>
          <p:nvPr>
            <p:ph type="title"/>
          </p:nvPr>
        </p:nvSpPr>
        <p:spPr/>
        <p:txBody>
          <a:bodyPr/>
          <a:lstStyle/>
          <a:p>
            <a:pPr algn="ctr"/>
            <a:r>
              <a:rPr lang="en-US" altLang="zh-CN" dirty="0">
                <a:latin typeface="Comic Sans MS" pitchFamily="66" charset="0"/>
              </a:rPr>
              <a:t>Third Normal Form</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3DDB15-D160-48BF-9751-442351ADAE7C}"/>
                  </a:ext>
                </a:extLst>
              </p:cNvPr>
              <p:cNvSpPr>
                <a:spLocks noGrp="1"/>
              </p:cNvSpPr>
              <p:nvPr>
                <p:ph idx="1"/>
              </p:nvPr>
            </p:nvSpPr>
            <p:spPr>
              <a:xfrm>
                <a:off x="251520" y="789553"/>
                <a:ext cx="8712968" cy="3805070"/>
              </a:xfrm>
            </p:spPr>
            <p:txBody>
              <a:bodyPr/>
              <a:lstStyle/>
              <a:p>
                <a:r>
                  <a:rPr lang="en-US" altLang="zh-CN" sz="2000" dirty="0">
                    <a:latin typeface="Comic Sans MS" pitchFamily="66" charset="0"/>
                  </a:rPr>
                  <a:t>A relation schema </a:t>
                </a:r>
                <a:r>
                  <a:rPr lang="en-US" altLang="zh-CN" sz="2000" b="1" dirty="0">
                    <a:solidFill>
                      <a:srgbClr val="FF0000"/>
                    </a:solidFill>
                    <a:latin typeface="Comic Sans MS" pitchFamily="66" charset="0"/>
                  </a:rPr>
                  <a:t>R is in 3NF </a:t>
                </a:r>
                <a:r>
                  <a:rPr lang="en-US" altLang="zh-CN" sz="2000" dirty="0">
                    <a:latin typeface="Comic Sans MS" pitchFamily="66" charset="0"/>
                  </a:rPr>
                  <a:t>if for </a:t>
                </a:r>
                <a:r>
                  <a:rPr lang="en-US" altLang="zh-CN" sz="2000" b="1" dirty="0">
                    <a:solidFill>
                      <a:srgbClr val="1F07CF"/>
                    </a:solidFill>
                    <a:latin typeface="Comic Sans MS" pitchFamily="66" charset="0"/>
                  </a:rPr>
                  <a:t>all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itchFamily="66" charset="0"/>
                  </a:rPr>
                  <a:t> in F</a:t>
                </a:r>
                <a:r>
                  <a:rPr lang="en-US" altLang="zh-CN" sz="2000" b="1" baseline="30000" dirty="0">
                    <a:solidFill>
                      <a:srgbClr val="1F07CF"/>
                    </a:solidFill>
                    <a:latin typeface="Comic Sans MS" pitchFamily="66" charset="0"/>
                  </a:rPr>
                  <a:t>+ </a:t>
                </a:r>
                <a:r>
                  <a:rPr lang="en-US" altLang="zh-CN" sz="2000" dirty="0">
                    <a:solidFill>
                      <a:srgbClr val="FF0000"/>
                    </a:solidFill>
                    <a:latin typeface="Comic Sans MS" pitchFamily="66" charset="0"/>
                  </a:rPr>
                  <a:t>at least </a:t>
                </a:r>
                <a:r>
                  <a:rPr lang="en-US" altLang="zh-CN" sz="2000" dirty="0">
                    <a:latin typeface="Comic Sans MS" pitchFamily="66" charset="0"/>
                  </a:rPr>
                  <a:t>one of the following holds:</a:t>
                </a:r>
              </a:p>
              <a:p>
                <a:pPr lvl="1"/>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itchFamily="66" charset="0"/>
                  </a:rPr>
                  <a:t> is trivial (i.e., </a:t>
                </a:r>
                <a14:m>
                  <m:oMath xmlns:m="http://schemas.openxmlformats.org/officeDocument/2006/math">
                    <m:r>
                      <a:rPr lang="zh-CN" altLang="en-US" sz="1800" b="1" i="1" smtClean="0">
                        <a:solidFill>
                          <a:srgbClr val="1B06BA"/>
                        </a:solidFill>
                        <a:latin typeface="Cambria Math" panose="02040503050406030204" pitchFamily="18" charset="0"/>
                      </a:rPr>
                      <m:t>𝜷</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𝜶</m:t>
                    </m:r>
                  </m:oMath>
                </a14:m>
                <a:r>
                  <a:rPr lang="en-US" altLang="zh-CN" sz="1800" b="1" dirty="0">
                    <a:solidFill>
                      <a:srgbClr val="1B06BA"/>
                    </a:solidFill>
                    <a:latin typeface="Comic Sans MS" pitchFamily="66" charset="0"/>
                  </a:rPr>
                  <a:t>)</a:t>
                </a:r>
              </a:p>
              <a:p>
                <a:pPr lvl="1"/>
                <a14:m>
                  <m:oMath xmlns:m="http://schemas.openxmlformats.org/officeDocument/2006/math">
                    <m:r>
                      <a:rPr lang="zh-CN" altLang="en-US" sz="1800" b="1" i="1">
                        <a:solidFill>
                          <a:srgbClr val="1B06BA"/>
                        </a:solidFill>
                        <a:latin typeface="Cambria Math" panose="02040503050406030204" pitchFamily="18" charset="0"/>
                      </a:rPr>
                      <m:t>𝜶</m:t>
                    </m:r>
                  </m:oMath>
                </a14:m>
                <a:r>
                  <a:rPr lang="en-US" altLang="zh-CN" sz="1800" b="1" dirty="0">
                    <a:solidFill>
                      <a:srgbClr val="1B06BA"/>
                    </a:solidFill>
                    <a:latin typeface="Comic Sans MS" pitchFamily="66" charset="0"/>
                  </a:rPr>
                  <a:t> is a </a:t>
                </a:r>
                <a:r>
                  <a:rPr lang="en-US" altLang="zh-CN" sz="1800" b="1" dirty="0" err="1">
                    <a:solidFill>
                      <a:srgbClr val="1B06BA"/>
                    </a:solidFill>
                    <a:latin typeface="Comic Sans MS" pitchFamily="66" charset="0"/>
                  </a:rPr>
                  <a:t>candicate</a:t>
                </a:r>
                <a:r>
                  <a:rPr lang="en-US" altLang="zh-CN" sz="1800" b="1" dirty="0">
                    <a:solidFill>
                      <a:srgbClr val="1B06BA"/>
                    </a:solidFill>
                    <a:latin typeface="Comic Sans MS" pitchFamily="66" charset="0"/>
                  </a:rPr>
                  <a:t> key for R</a:t>
                </a:r>
              </a:p>
              <a:p>
                <a:pPr lvl="1"/>
                <a:r>
                  <a:rPr lang="en-US" altLang="zh-CN" sz="1800" b="1" dirty="0">
                    <a:solidFill>
                      <a:srgbClr val="FF0000"/>
                    </a:solidFill>
                    <a:latin typeface="Comic Sans MS" pitchFamily="66" charset="0"/>
                  </a:rPr>
                  <a:t>Each attribute A in </a:t>
                </a:r>
                <a14:m>
                  <m:oMath xmlns:m="http://schemas.openxmlformats.org/officeDocument/2006/math">
                    <m:r>
                      <a:rPr lang="zh-CN" altLang="en-US" sz="1800" b="1" i="1">
                        <a:solidFill>
                          <a:srgbClr val="FF0000"/>
                        </a:solidFill>
                        <a:latin typeface="Cambria Math" panose="02040503050406030204" pitchFamily="18" charset="0"/>
                      </a:rPr>
                      <m:t>𝜷</m:t>
                    </m:r>
                    <m:r>
                      <a:rPr lang="en-US" altLang="zh-CN" sz="1800" b="1" i="1" smtClean="0">
                        <a:solidFill>
                          <a:srgbClr val="FF0000"/>
                        </a:solidFill>
                        <a:latin typeface="Cambria Math" panose="02040503050406030204" pitchFamily="18" charset="0"/>
                      </a:rPr>
                      <m:t>−</m:t>
                    </m:r>
                    <m:r>
                      <a:rPr lang="zh-CN" altLang="en-US" sz="1800" b="1" i="1">
                        <a:solidFill>
                          <a:srgbClr val="FF0000"/>
                        </a:solidFill>
                        <a:latin typeface="Cambria Math" panose="02040503050406030204" pitchFamily="18" charset="0"/>
                      </a:rPr>
                      <m:t>𝜶</m:t>
                    </m:r>
                  </m:oMath>
                </a14:m>
                <a:r>
                  <a:rPr lang="en-US" altLang="zh-CN" sz="1800" b="1" dirty="0">
                    <a:solidFill>
                      <a:srgbClr val="FF0000"/>
                    </a:solidFill>
                    <a:latin typeface="Comic Sans MS" pitchFamily="66" charset="0"/>
                  </a:rPr>
                  <a:t> is contained in a candidate key for R</a:t>
                </a:r>
              </a:p>
              <a:p>
                <a:pPr marL="457200" lvl="1" indent="0">
                  <a:buNone/>
                </a:pPr>
                <a:r>
                  <a:rPr lang="en-US" altLang="zh-CN" sz="1800" dirty="0">
                    <a:latin typeface="Comic Sans MS" pitchFamily="66" charset="0"/>
                  </a:rPr>
                  <a:t>(NOTE: </a:t>
                </a:r>
                <a:r>
                  <a:rPr lang="en-US" altLang="zh-CN" sz="1800" b="1" dirty="0">
                    <a:solidFill>
                      <a:srgbClr val="FF0000"/>
                    </a:solidFill>
                    <a:latin typeface="Comic Sans MS" pitchFamily="66" charset="0"/>
                  </a:rPr>
                  <a:t>each attribute may be in a different candidate key</a:t>
                </a:r>
                <a:r>
                  <a:rPr lang="en-US" altLang="zh-CN" sz="1800" dirty="0">
                    <a:latin typeface="Comic Sans MS" pitchFamily="66" charset="0"/>
                  </a:rPr>
                  <a:t>)</a:t>
                </a:r>
              </a:p>
              <a:p>
                <a:endParaRPr lang="en-US" altLang="zh-CN" sz="2000">
                  <a:latin typeface="Comic Sans MS" pitchFamily="66" charset="0"/>
                </a:endParaRPr>
              </a:p>
              <a:p>
                <a:r>
                  <a:rPr lang="en-US" altLang="zh-CN" sz="2000" b="1">
                    <a:solidFill>
                      <a:srgbClr val="1B06BA"/>
                    </a:solidFill>
                    <a:latin typeface="Comic Sans MS" pitchFamily="66" charset="0"/>
                  </a:rPr>
                  <a:t>If </a:t>
                </a:r>
                <a:r>
                  <a:rPr lang="en-US" altLang="zh-CN" sz="2000" b="1" dirty="0">
                    <a:solidFill>
                      <a:srgbClr val="1B06BA"/>
                    </a:solidFill>
                    <a:latin typeface="Comic Sans MS" pitchFamily="66" charset="0"/>
                  </a:rPr>
                  <a:t>a relation is in BCNF, it is in 3NF </a:t>
                </a:r>
                <a:r>
                  <a:rPr lang="en-US" altLang="zh-CN" sz="2000" dirty="0">
                    <a:latin typeface="Comic Sans MS" pitchFamily="66" charset="0"/>
                  </a:rPr>
                  <a:t>(since in </a:t>
                </a:r>
                <a:r>
                  <a:rPr lang="en-US" altLang="zh-CN" sz="2000" b="1" dirty="0">
                    <a:solidFill>
                      <a:srgbClr val="1F07CF"/>
                    </a:solidFill>
                    <a:latin typeface="Comic Sans MS" pitchFamily="66" charset="0"/>
                  </a:rPr>
                  <a:t>BCNF</a:t>
                </a:r>
                <a:r>
                  <a:rPr lang="en-US" altLang="zh-CN" sz="2000" dirty="0">
                    <a:latin typeface="Comic Sans MS" pitchFamily="66" charset="0"/>
                  </a:rPr>
                  <a:t> one of the first two conditions above must hold)</a:t>
                </a:r>
              </a:p>
              <a:p>
                <a:r>
                  <a:rPr lang="en-US" altLang="zh-CN" sz="2000" dirty="0">
                    <a:latin typeface="Comic Sans MS" pitchFamily="66" charset="0"/>
                  </a:rPr>
                  <a:t>Third condition is a minimal relaxation of </a:t>
                </a:r>
                <a:r>
                  <a:rPr lang="en-US" altLang="zh-CN" sz="2000" b="1" dirty="0">
                    <a:solidFill>
                      <a:srgbClr val="1F07CF"/>
                    </a:solidFill>
                    <a:latin typeface="Comic Sans MS" pitchFamily="66" charset="0"/>
                  </a:rPr>
                  <a:t>BCNF</a:t>
                </a:r>
                <a:r>
                  <a:rPr lang="en-US" altLang="zh-CN" sz="2000" dirty="0">
                    <a:latin typeface="Comic Sans MS" pitchFamily="66" charset="0"/>
                  </a:rPr>
                  <a:t> to ensure dependency preservation</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6D3DDB15-D160-48BF-9751-442351ADAE7C}"/>
                  </a:ext>
                </a:extLst>
              </p:cNvPr>
              <p:cNvSpPr>
                <a:spLocks noGrp="1" noRot="1" noChangeAspect="1" noMove="1" noResize="1" noEditPoints="1" noAdjustHandles="1" noChangeArrowheads="1" noChangeShapeType="1" noTextEdit="1"/>
              </p:cNvSpPr>
              <p:nvPr>
                <p:ph idx="1"/>
              </p:nvPr>
            </p:nvSpPr>
            <p:spPr>
              <a:xfrm>
                <a:off x="251520" y="789553"/>
                <a:ext cx="8712968" cy="3805070"/>
              </a:xfrm>
              <a:blipFill rotWithShape="1">
                <a:blip r:embed="rId3"/>
                <a:stretch>
                  <a:fillRect l="-979" t="-2083" b="-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394478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31D21-5E5A-45CD-8AE9-4C1A161C0C2F}"/>
              </a:ext>
            </a:extLst>
          </p:cNvPr>
          <p:cNvSpPr>
            <a:spLocks noGrp="1"/>
          </p:cNvSpPr>
          <p:nvPr>
            <p:ph type="title"/>
          </p:nvPr>
        </p:nvSpPr>
        <p:spPr/>
        <p:txBody>
          <a:bodyPr/>
          <a:lstStyle/>
          <a:p>
            <a:pPr algn="ctr"/>
            <a:r>
              <a:rPr lang="en-US" altLang="zh-CN" dirty="0">
                <a:latin typeface="Comic Sans MS" pitchFamily="66" charset="0"/>
              </a:rPr>
              <a:t>3NF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7CB52391-4097-4108-BD2B-B3BE4EDFD6EF}"/>
              </a:ext>
            </a:extLst>
          </p:cNvPr>
          <p:cNvSpPr>
            <a:spLocks noGrp="1"/>
          </p:cNvSpPr>
          <p:nvPr>
            <p:ph idx="1"/>
          </p:nvPr>
        </p:nvSpPr>
        <p:spPr>
          <a:xfrm>
            <a:off x="251520" y="710896"/>
            <a:ext cx="8568952" cy="3805070"/>
          </a:xfrm>
        </p:spPr>
        <p:txBody>
          <a:bodyPr/>
          <a:lstStyle/>
          <a:p>
            <a:r>
              <a:rPr lang="en-US" altLang="zh-CN" sz="2000" b="1" dirty="0">
                <a:latin typeface="Comic Sans MS" pitchFamily="66" charset="0"/>
              </a:rPr>
              <a:t>Example</a:t>
            </a:r>
          </a:p>
          <a:p>
            <a:pPr lvl="1"/>
            <a:r>
              <a:rPr lang="en-US" altLang="zh-CN" sz="1800" dirty="0">
                <a:latin typeface="Comic Sans MS" pitchFamily="66" charset="0"/>
              </a:rPr>
              <a:t>R = (J, K, L), F = {JK </a:t>
            </a:r>
            <a:r>
              <a:rPr lang="en-US" altLang="zh-CN" sz="1800" b="1" dirty="0">
                <a:latin typeface="Comic Sans MS" pitchFamily="66" charset="0"/>
                <a:ea typeface="宋体" panose="02010600030101010101" pitchFamily="2" charset="-122"/>
                <a:sym typeface="Symbol" panose="05050102010706020507" pitchFamily="18" charset="2"/>
              </a:rPr>
              <a:t></a:t>
            </a:r>
            <a:r>
              <a:rPr lang="en-US" altLang="zh-CN" sz="1800" dirty="0">
                <a:latin typeface="Comic Sans MS" pitchFamily="66" charset="0"/>
              </a:rPr>
              <a:t> L, L </a:t>
            </a:r>
            <a:r>
              <a:rPr lang="en-US" altLang="zh-CN" sz="1800" b="1" dirty="0">
                <a:latin typeface="Comic Sans MS" pitchFamily="66" charset="0"/>
                <a:ea typeface="宋体" panose="02010600030101010101" pitchFamily="2" charset="-122"/>
                <a:sym typeface="Symbol" panose="05050102010706020507" pitchFamily="18" charset="2"/>
              </a:rPr>
              <a:t></a:t>
            </a:r>
            <a:r>
              <a:rPr lang="en-US" altLang="zh-CN" sz="1800" dirty="0">
                <a:latin typeface="Comic Sans MS" pitchFamily="66" charset="0"/>
              </a:rPr>
              <a:t> K}, </a:t>
            </a:r>
            <a:r>
              <a:rPr lang="en-US" altLang="zh-CN" sz="1800" dirty="0">
                <a:solidFill>
                  <a:srgbClr val="1B06BA"/>
                </a:solidFill>
                <a:latin typeface="Comic Sans MS" pitchFamily="66" charset="0"/>
              </a:rPr>
              <a:t>two candidate keys:  JK and JL</a:t>
            </a:r>
          </a:p>
          <a:p>
            <a:pPr lvl="1"/>
            <a:r>
              <a:rPr lang="en-US" altLang="zh-CN" sz="1800" b="1" dirty="0">
                <a:solidFill>
                  <a:srgbClr val="FF0000"/>
                </a:solidFill>
                <a:latin typeface="Comic Sans MS" pitchFamily="66" charset="0"/>
              </a:rPr>
              <a:t>R is in 3NF</a:t>
            </a:r>
          </a:p>
          <a:p>
            <a:pPr marL="914400" lvl="2" indent="0">
              <a:buNone/>
            </a:pPr>
            <a:r>
              <a:rPr lang="en-US" altLang="zh-CN" sz="1600" dirty="0">
                <a:solidFill>
                  <a:srgbClr val="1B06BA"/>
                </a:solidFill>
                <a:latin typeface="Comic Sans MS" pitchFamily="66" charset="0"/>
              </a:rPr>
              <a:t>JK</a:t>
            </a:r>
            <a:r>
              <a:rPr lang="en-US" altLang="zh-CN" sz="1600" b="1" dirty="0">
                <a:solidFill>
                  <a:srgbClr val="1B06BA"/>
                </a:solidFill>
                <a:latin typeface="Comic Sans MS" pitchFamily="66" charset="0"/>
                <a:ea typeface="宋体" panose="02010600030101010101" pitchFamily="2" charset="-122"/>
                <a:sym typeface="Symbol" panose="05050102010706020507" pitchFamily="18" charset="2"/>
              </a:rPr>
              <a:t> </a:t>
            </a:r>
            <a:r>
              <a:rPr lang="en-US" altLang="zh-CN" sz="1600" dirty="0">
                <a:solidFill>
                  <a:srgbClr val="1B06BA"/>
                </a:solidFill>
                <a:latin typeface="Comic Sans MS" pitchFamily="66" charset="0"/>
              </a:rPr>
              <a:t> L	JK is </a:t>
            </a:r>
            <a:r>
              <a:rPr lang="en-US" altLang="zh-CN" sz="1600">
                <a:solidFill>
                  <a:srgbClr val="1B06BA"/>
                </a:solidFill>
                <a:latin typeface="Comic Sans MS" pitchFamily="66" charset="0"/>
              </a:rPr>
              <a:t>a superkey/ candidate key</a:t>
            </a:r>
            <a:endParaRPr lang="en-US" altLang="zh-CN" sz="1600" dirty="0">
              <a:solidFill>
                <a:srgbClr val="1B06BA"/>
              </a:solidFill>
              <a:latin typeface="Comic Sans MS" pitchFamily="66" charset="0"/>
            </a:endParaRPr>
          </a:p>
          <a:p>
            <a:pPr marL="914400" lvl="2" indent="0">
              <a:buNone/>
            </a:pPr>
            <a:r>
              <a:rPr lang="en-US" altLang="zh-CN" sz="1600" dirty="0">
                <a:solidFill>
                  <a:srgbClr val="FF0000"/>
                </a:solidFill>
                <a:latin typeface="Comic Sans MS" pitchFamily="66" charset="0"/>
              </a:rPr>
              <a:t>L</a:t>
            </a:r>
            <a:r>
              <a:rPr lang="en-US" altLang="zh-CN" sz="1600" b="1" dirty="0">
                <a:solidFill>
                  <a:srgbClr val="FF0000"/>
                </a:solidFill>
                <a:latin typeface="Comic Sans MS" pitchFamily="66" charset="0"/>
                <a:ea typeface="宋体" panose="02010600030101010101" pitchFamily="2" charset="-122"/>
                <a:sym typeface="Symbol" panose="05050102010706020507" pitchFamily="18" charset="2"/>
              </a:rPr>
              <a:t> </a:t>
            </a:r>
            <a:r>
              <a:rPr lang="en-US" altLang="zh-CN" sz="1600" dirty="0">
                <a:solidFill>
                  <a:srgbClr val="FF0000"/>
                </a:solidFill>
                <a:latin typeface="Comic Sans MS" pitchFamily="66" charset="0"/>
              </a:rPr>
              <a:t> K	K is contained in a candidate key</a:t>
            </a:r>
          </a:p>
          <a:p>
            <a:pPr lvl="1"/>
            <a:r>
              <a:rPr lang="en-US" altLang="zh-CN" sz="1800" dirty="0">
                <a:solidFill>
                  <a:srgbClr val="1B06BA"/>
                </a:solidFill>
                <a:latin typeface="Comic Sans MS" pitchFamily="66" charset="0"/>
              </a:rPr>
              <a:t>BCNF decomposition has  (JL) and (LK), </a:t>
            </a:r>
            <a:r>
              <a:rPr lang="en-US" altLang="zh-CN" sz="1800" dirty="0">
                <a:latin typeface="Comic Sans MS" pitchFamily="66" charset="0"/>
              </a:rPr>
              <a:t>and testing for </a:t>
            </a:r>
            <a:r>
              <a:rPr lang="en-US" altLang="zh-CN" sz="1800" dirty="0">
                <a:solidFill>
                  <a:srgbClr val="FF0000"/>
                </a:solidFill>
                <a:latin typeface="Comic Sans MS" pitchFamily="66" charset="0"/>
              </a:rPr>
              <a:t>JK </a:t>
            </a:r>
            <a:r>
              <a:rPr lang="en-US" altLang="zh-CN" sz="1800" b="1" dirty="0">
                <a:solidFill>
                  <a:srgbClr val="FF0000"/>
                </a:solidFill>
                <a:latin typeface="Comic Sans MS" pitchFamily="66" charset="0"/>
                <a:ea typeface="宋体" panose="02010600030101010101" pitchFamily="2" charset="-122"/>
                <a:sym typeface="Symbol" panose="05050102010706020507" pitchFamily="18" charset="2"/>
              </a:rPr>
              <a:t></a:t>
            </a:r>
            <a:r>
              <a:rPr lang="en-US" altLang="zh-CN" sz="1800" dirty="0">
                <a:solidFill>
                  <a:srgbClr val="FF0000"/>
                </a:solidFill>
                <a:latin typeface="Comic Sans MS" pitchFamily="66" charset="0"/>
              </a:rPr>
              <a:t> L </a:t>
            </a:r>
            <a:r>
              <a:rPr lang="en-US" altLang="zh-CN" sz="1800" dirty="0">
                <a:latin typeface="Comic Sans MS" pitchFamily="66" charset="0"/>
              </a:rPr>
              <a:t>requires a join</a:t>
            </a:r>
          </a:p>
          <a:p>
            <a:r>
              <a:rPr lang="en-US" altLang="zh-CN" sz="2000" dirty="0">
                <a:latin typeface="Comic Sans MS" pitchFamily="66" charset="0"/>
              </a:rPr>
              <a:t>There is some redundancy in this schema</a:t>
            </a:r>
          </a:p>
          <a:p>
            <a:r>
              <a:rPr lang="en-US" altLang="zh-CN" sz="2000" dirty="0">
                <a:latin typeface="Comic Sans MS" pitchFamily="66" charset="0"/>
              </a:rPr>
              <a:t>Equivalent to example:</a:t>
            </a:r>
          </a:p>
          <a:p>
            <a:pPr marL="457200" lvl="1" indent="0">
              <a:buNone/>
            </a:pPr>
            <a:r>
              <a:rPr lang="en-US" altLang="zh-CN" sz="1800" i="1" dirty="0">
                <a:solidFill>
                  <a:srgbClr val="1F07CF"/>
                </a:solidFill>
                <a:latin typeface="Comic Sans MS" pitchFamily="66" charset="0"/>
                <a:cs typeface="Times New Roman" panose="02020603050405020304" pitchFamily="18" charset="0"/>
              </a:rPr>
              <a:t>Banker-schema = (branch-name, customer-name, banker-name)</a:t>
            </a:r>
          </a:p>
          <a:p>
            <a:pPr marL="457200" lvl="1" indent="0">
              <a:buNone/>
            </a:pPr>
            <a:r>
              <a:rPr lang="en-US" altLang="zh-CN" sz="1800" i="1" dirty="0">
                <a:solidFill>
                  <a:srgbClr val="1F07CF"/>
                </a:solidFill>
                <a:latin typeface="Comic Sans MS" pitchFamily="66" charset="0"/>
                <a:cs typeface="Times New Roman" panose="02020603050405020304" pitchFamily="18" charset="0"/>
              </a:rPr>
              <a:t>banker-name</a:t>
            </a:r>
            <a:r>
              <a:rPr lang="en-US" altLang="zh-CN" sz="1800" b="1" i="1" dirty="0">
                <a:solidFill>
                  <a:srgbClr val="1F07C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  </a:t>
            </a:r>
            <a:r>
              <a:rPr lang="en-US" altLang="zh-CN" sz="1800" i="1" dirty="0">
                <a:solidFill>
                  <a:srgbClr val="1F07CF"/>
                </a:solidFill>
                <a:latin typeface="Comic Sans MS" pitchFamily="66" charset="0"/>
                <a:cs typeface="Times New Roman" panose="02020603050405020304" pitchFamily="18" charset="0"/>
              </a:rPr>
              <a:t>branch name,</a:t>
            </a:r>
            <a:r>
              <a:rPr lang="zh-CN" altLang="en-US" sz="1800" i="1" dirty="0">
                <a:solidFill>
                  <a:srgbClr val="1F07CF"/>
                </a:solidFill>
                <a:latin typeface="Comic Sans MS" pitchFamily="66" charset="0"/>
                <a:cs typeface="Times New Roman" panose="02020603050405020304" pitchFamily="18" charset="0"/>
              </a:rPr>
              <a:t> </a:t>
            </a:r>
            <a:endParaRPr lang="en-US" altLang="zh-CN" sz="1800" i="1" dirty="0">
              <a:solidFill>
                <a:srgbClr val="1F07CF"/>
              </a:solidFill>
              <a:latin typeface="Comic Sans MS" pitchFamily="66" charset="0"/>
              <a:cs typeface="Times New Roman" panose="02020603050405020304" pitchFamily="18" charset="0"/>
            </a:endParaRPr>
          </a:p>
          <a:p>
            <a:pPr marL="457200" lvl="1" indent="0">
              <a:buNone/>
            </a:pPr>
            <a:r>
              <a:rPr lang="en-US" altLang="zh-CN" sz="1800" i="1" dirty="0">
                <a:solidFill>
                  <a:srgbClr val="1F07CF"/>
                </a:solidFill>
                <a:latin typeface="Comic Sans MS" pitchFamily="66" charset="0"/>
                <a:cs typeface="Times New Roman" panose="02020603050405020304" pitchFamily="18" charset="0"/>
              </a:rPr>
              <a:t>branch-name, customer-name </a:t>
            </a:r>
            <a:r>
              <a:rPr lang="en-US" altLang="zh-CN" sz="1800" b="1" i="1" dirty="0">
                <a:solidFill>
                  <a:srgbClr val="1F07C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800" i="1" dirty="0">
                <a:solidFill>
                  <a:srgbClr val="1F07CF"/>
                </a:solidFill>
                <a:latin typeface="Comic Sans MS" pitchFamily="66" charset="0"/>
                <a:cs typeface="Times New Roman" panose="02020603050405020304" pitchFamily="18" charset="0"/>
              </a:rPr>
              <a:t> banker-name</a:t>
            </a:r>
          </a:p>
          <a:p>
            <a:endParaRPr lang="zh-CN" altLang="en-US" sz="2000" dirty="0">
              <a:latin typeface="Comic Sans MS" pitchFamily="66" charset="0"/>
            </a:endParaRPr>
          </a:p>
        </p:txBody>
      </p:sp>
    </p:spTree>
    <p:extLst>
      <p:ext uri="{BB962C8B-B14F-4D97-AF65-F5344CB8AC3E}">
        <p14:creationId xmlns:p14="http://schemas.microsoft.com/office/powerpoint/2010/main" val="73301052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DB0A3-EC09-439B-85FD-7572DE4DF825}"/>
              </a:ext>
            </a:extLst>
          </p:cNvPr>
          <p:cNvSpPr>
            <a:spLocks noGrp="1"/>
          </p:cNvSpPr>
          <p:nvPr>
            <p:ph type="title"/>
          </p:nvPr>
        </p:nvSpPr>
        <p:spPr/>
        <p:txBody>
          <a:bodyPr/>
          <a:lstStyle/>
          <a:p>
            <a:pPr algn="ctr"/>
            <a:r>
              <a:rPr lang="en-US" altLang="zh-CN" dirty="0">
                <a:latin typeface="Comic Sans MS" pitchFamily="66" charset="0"/>
              </a:rPr>
              <a:t>Testing for 3NF</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487F1E-762D-46F4-AC20-33F1ED1EEF79}"/>
                  </a:ext>
                </a:extLst>
              </p:cNvPr>
              <p:cNvSpPr>
                <a:spLocks noGrp="1"/>
              </p:cNvSpPr>
              <p:nvPr>
                <p:ph idx="1"/>
              </p:nvPr>
            </p:nvSpPr>
            <p:spPr>
              <a:xfrm>
                <a:off x="107504" y="789553"/>
                <a:ext cx="8856984" cy="3805070"/>
              </a:xfrm>
            </p:spPr>
            <p:txBody>
              <a:bodyPr/>
              <a:lstStyle/>
              <a:p>
                <a:r>
                  <a:rPr lang="en-US" altLang="zh-CN" sz="2000" b="1" dirty="0">
                    <a:solidFill>
                      <a:srgbClr val="1B06BA"/>
                    </a:solidFill>
                    <a:latin typeface="Comic Sans MS" pitchFamily="66" charset="0"/>
                  </a:rPr>
                  <a:t>Optimization: </a:t>
                </a:r>
                <a:r>
                  <a:rPr lang="en-US" altLang="zh-CN" sz="2000" dirty="0">
                    <a:latin typeface="Comic Sans MS" pitchFamily="66" charset="0"/>
                  </a:rPr>
                  <a:t>Need to check only FDs in F</a:t>
                </a:r>
              </a:p>
              <a:p>
                <a:r>
                  <a:rPr lang="en-US" altLang="zh-CN" sz="2000" dirty="0">
                    <a:latin typeface="Comic Sans MS" pitchFamily="66" charset="0"/>
                  </a:rPr>
                  <a:t>Use </a:t>
                </a:r>
                <a:r>
                  <a:rPr lang="en-US" altLang="zh-CN" sz="2000" b="1" dirty="0">
                    <a:solidFill>
                      <a:srgbClr val="1B06BA"/>
                    </a:solidFill>
                    <a:latin typeface="Comic Sans MS" pitchFamily="66" charset="0"/>
                  </a:rPr>
                  <a:t>attribute closure </a:t>
                </a:r>
                <a:r>
                  <a:rPr lang="en-US" altLang="zh-CN" sz="2000" dirty="0">
                    <a:latin typeface="Comic Sans MS" pitchFamily="66" charset="0"/>
                  </a:rPr>
                  <a:t>to check for each dependency </a:t>
                </a:r>
                <a14:m>
                  <m:oMath xmlns:m="http://schemas.openxmlformats.org/officeDocument/2006/math">
                    <m:r>
                      <a:rPr lang="zh-CN" altLang="en-US" sz="2000" b="1" i="1" smtClean="0">
                        <a:solidFill>
                          <a:srgbClr val="1B06BA"/>
                        </a:solidFill>
                        <a:latin typeface="Cambria Math" panose="02040503050406030204" pitchFamily="18" charset="0"/>
                      </a:rPr>
                      <m:t>𝜶</m:t>
                    </m:r>
                    <m:r>
                      <a:rPr lang="zh-CN" altLang="en-US" sz="2000" b="1" i="1" smtClean="0">
                        <a:solidFill>
                          <a:srgbClr val="1B06BA"/>
                        </a:solidFill>
                        <a:latin typeface="Cambria Math" panose="02040503050406030204" pitchFamily="18" charset="0"/>
                      </a:rPr>
                      <m:t>→</m:t>
                    </m:r>
                    <m:r>
                      <a:rPr lang="zh-CN" altLang="en-US" sz="2000" b="1" i="1" smtClean="0">
                        <a:solidFill>
                          <a:srgbClr val="1B06BA"/>
                        </a:solidFill>
                        <a:latin typeface="Cambria Math" panose="02040503050406030204" pitchFamily="18" charset="0"/>
                      </a:rPr>
                      <m:t>𝜷</m:t>
                    </m:r>
                  </m:oMath>
                </a14:m>
                <a:r>
                  <a:rPr lang="en-US" altLang="zh-CN" sz="2000" dirty="0">
                    <a:latin typeface="Comic Sans MS" pitchFamily="66" charset="0"/>
                  </a:rPr>
                  <a:t>, if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b="1" dirty="0">
                    <a:solidFill>
                      <a:srgbClr val="1B06BA"/>
                    </a:solidFill>
                    <a:latin typeface="Comic Sans MS" pitchFamily="66" charset="0"/>
                  </a:rPr>
                  <a:t> </a:t>
                </a:r>
                <a:r>
                  <a:rPr lang="en-US" altLang="zh-CN" sz="2000" dirty="0">
                    <a:latin typeface="Comic Sans MS" pitchFamily="66" charset="0"/>
                  </a:rPr>
                  <a:t>is a </a:t>
                </a:r>
                <a:r>
                  <a:rPr lang="en-US" altLang="zh-CN" sz="2000" b="1" dirty="0" err="1">
                    <a:solidFill>
                      <a:srgbClr val="1B06BA"/>
                    </a:solidFill>
                    <a:latin typeface="Comic Sans MS" pitchFamily="66" charset="0"/>
                  </a:rPr>
                  <a:t>superkey</a:t>
                </a:r>
                <a:r>
                  <a:rPr lang="en-US" altLang="zh-CN" sz="2000" dirty="0">
                    <a:latin typeface="Comic Sans MS" pitchFamily="66" charset="0"/>
                  </a:rPr>
                  <a:t>.</a:t>
                </a:r>
              </a:p>
              <a:p>
                <a:r>
                  <a:rPr lang="en-US" altLang="zh-CN" sz="2000" dirty="0">
                    <a:latin typeface="Comic Sans MS" pitchFamily="66" charset="0"/>
                  </a:rPr>
                  <a:t>If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itchFamily="66" charset="0"/>
                  </a:rPr>
                  <a:t> is </a:t>
                </a:r>
                <a:r>
                  <a:rPr lang="en-US" altLang="zh-CN" sz="2000" b="1" dirty="0">
                    <a:solidFill>
                      <a:srgbClr val="1B06BA"/>
                    </a:solidFill>
                    <a:latin typeface="Comic Sans MS" pitchFamily="66" charset="0"/>
                  </a:rPr>
                  <a:t>not a </a:t>
                </a:r>
                <a:r>
                  <a:rPr lang="en-US" altLang="zh-CN" sz="2000" b="1" dirty="0" err="1">
                    <a:solidFill>
                      <a:srgbClr val="1B06BA"/>
                    </a:solidFill>
                    <a:latin typeface="Comic Sans MS" pitchFamily="66" charset="0"/>
                  </a:rPr>
                  <a:t>superkey</a:t>
                </a:r>
                <a:r>
                  <a:rPr lang="en-US" altLang="zh-CN" sz="2000" dirty="0">
                    <a:latin typeface="Comic Sans MS" pitchFamily="66" charset="0"/>
                  </a:rPr>
                  <a:t>, we have to </a:t>
                </a:r>
                <a:r>
                  <a:rPr lang="en-US" altLang="zh-CN" sz="2000" b="1" dirty="0">
                    <a:solidFill>
                      <a:srgbClr val="FF0000"/>
                    </a:solidFill>
                    <a:latin typeface="Comic Sans MS" pitchFamily="66" charset="0"/>
                  </a:rPr>
                  <a:t>verify if each attribute in </a:t>
                </a:r>
                <a14:m>
                  <m:oMath xmlns:m="http://schemas.openxmlformats.org/officeDocument/2006/math">
                    <m:r>
                      <a:rPr lang="zh-CN" altLang="en-US" sz="2000" b="1" i="1">
                        <a:solidFill>
                          <a:srgbClr val="FF0000"/>
                        </a:solidFill>
                        <a:latin typeface="Cambria Math" panose="02040503050406030204" pitchFamily="18" charset="0"/>
                      </a:rPr>
                      <m:t>𝜷</m:t>
                    </m:r>
                  </m:oMath>
                </a14:m>
                <a:r>
                  <a:rPr lang="en-US" altLang="zh-CN" sz="2000" b="1" dirty="0">
                    <a:solidFill>
                      <a:srgbClr val="FF0000"/>
                    </a:solidFill>
                    <a:latin typeface="Comic Sans MS" pitchFamily="66" charset="0"/>
                  </a:rPr>
                  <a:t> is contained in a candidate key of R</a:t>
                </a:r>
                <a:endParaRPr lang="en-US" altLang="zh-CN" sz="2000" b="1" dirty="0">
                  <a:latin typeface="Comic Sans MS" pitchFamily="66" charset="0"/>
                </a:endParaRPr>
              </a:p>
              <a:p>
                <a:pPr lvl="1"/>
                <a:r>
                  <a:rPr lang="en-US" altLang="zh-CN" sz="1800" dirty="0">
                    <a:latin typeface="Comic Sans MS" pitchFamily="66" charset="0"/>
                  </a:rPr>
                  <a:t>this test is rather more expensive, since it involve finding candidate keys</a:t>
                </a:r>
              </a:p>
              <a:p>
                <a:pPr lvl="1"/>
                <a:r>
                  <a:rPr lang="en-US" altLang="zh-CN" sz="1800" dirty="0">
                    <a:latin typeface="Comic Sans MS" pitchFamily="66" charset="0"/>
                  </a:rPr>
                  <a:t>testing for </a:t>
                </a:r>
                <a:r>
                  <a:rPr lang="en-US" altLang="zh-CN" sz="1800" b="1" dirty="0">
                    <a:solidFill>
                      <a:srgbClr val="1F07CF"/>
                    </a:solidFill>
                    <a:latin typeface="Comic Sans MS" pitchFamily="66" charset="0"/>
                  </a:rPr>
                  <a:t>3NF</a:t>
                </a:r>
                <a:r>
                  <a:rPr lang="en-US" altLang="zh-CN" sz="1800" dirty="0">
                    <a:latin typeface="Comic Sans MS" pitchFamily="66" charset="0"/>
                  </a:rPr>
                  <a:t> has been shown to be NP-hard</a:t>
                </a:r>
              </a:p>
              <a:p>
                <a:pPr lvl="1"/>
                <a:r>
                  <a:rPr lang="en-US" altLang="zh-CN" sz="1800" dirty="0">
                    <a:latin typeface="Comic Sans MS" pitchFamily="66" charset="0"/>
                  </a:rPr>
                  <a:t>Interestingly, </a:t>
                </a:r>
                <a:r>
                  <a:rPr lang="en-US" altLang="zh-CN" sz="1800" b="1" dirty="0">
                    <a:solidFill>
                      <a:srgbClr val="1B06BA"/>
                    </a:solidFill>
                    <a:latin typeface="Comic Sans MS" pitchFamily="66" charset="0"/>
                  </a:rPr>
                  <a:t>decomposition into 3NF can be done in polynomial time </a:t>
                </a:r>
              </a:p>
              <a:p>
                <a:endParaRPr lang="zh-CN" altLang="en-US" sz="2000" dirty="0">
                  <a:latin typeface="Comic Sans MS" pitchFamily="66" charset="0"/>
                </a:endParaRPr>
              </a:p>
            </p:txBody>
          </p:sp>
        </mc:Choice>
        <mc:Fallback xmlns="">
          <p:sp>
            <p:nvSpPr>
              <p:cNvPr id="3" name="内容占位符 2">
                <a:extLst>
                  <a:ext uri="{FF2B5EF4-FFF2-40B4-BE49-F238E27FC236}">
                    <a16:creationId xmlns:a16="http://schemas.microsoft.com/office/drawing/2014/main" xmlns="" xmlns:a14="http://schemas.microsoft.com/office/drawing/2010/main" id="{0A487F1E-762D-46F4-AC20-33F1ED1EEF79}"/>
                  </a:ext>
                </a:extLst>
              </p:cNvPr>
              <p:cNvSpPr>
                <a:spLocks noGrp="1" noRot="1" noChangeAspect="1" noMove="1" noResize="1" noEditPoints="1" noAdjustHandles="1" noChangeArrowheads="1" noChangeShapeType="1" noTextEdit="1"/>
              </p:cNvSpPr>
              <p:nvPr>
                <p:ph idx="1"/>
              </p:nvPr>
            </p:nvSpPr>
            <p:spPr>
              <a:xfrm>
                <a:off x="107504" y="789553"/>
                <a:ext cx="8856984" cy="3805070"/>
              </a:xfrm>
              <a:blipFill rotWithShape="1">
                <a:blip r:embed="rId2"/>
                <a:stretch>
                  <a:fillRect l="-1032" t="-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09243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F4F89-28D0-490F-ADCF-CD37F5AFCF7B}"/>
              </a:ext>
            </a:extLst>
          </p:cNvPr>
          <p:cNvSpPr>
            <a:spLocks noGrp="1"/>
          </p:cNvSpPr>
          <p:nvPr>
            <p:ph type="title"/>
          </p:nvPr>
        </p:nvSpPr>
        <p:spPr/>
        <p:txBody>
          <a:bodyPr/>
          <a:lstStyle/>
          <a:p>
            <a:pPr algn="ctr"/>
            <a:r>
              <a:rPr lang="en-US" altLang="zh-CN" dirty="0">
                <a:latin typeface="Comic Sans MS" pitchFamily="66" charset="0"/>
              </a:rPr>
              <a:t>3NF Decomposition Algorithm</a:t>
            </a:r>
            <a:endParaRPr lang="zh-CN" altLang="en-US" dirty="0">
              <a:latin typeface="Comic Sans MS" pitchFamily="66" charset="0"/>
            </a:endParaRPr>
          </a:p>
        </p:txBody>
      </p:sp>
      <p:sp>
        <p:nvSpPr>
          <p:cNvPr id="4" name="Rectangle 3">
            <a:extLst>
              <a:ext uri="{FF2B5EF4-FFF2-40B4-BE49-F238E27FC236}">
                <a16:creationId xmlns:a16="http://schemas.microsoft.com/office/drawing/2014/main" id="{F4083DE7-914A-43CD-8FA1-8359CCF96467}"/>
              </a:ext>
            </a:extLst>
          </p:cNvPr>
          <p:cNvSpPr txBox="1">
            <a:spLocks noChangeArrowheads="1"/>
          </p:cNvSpPr>
          <p:nvPr/>
        </p:nvSpPr>
        <p:spPr bwMode="auto">
          <a:xfrm>
            <a:off x="-11040" y="776882"/>
            <a:ext cx="5519144" cy="417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213" indent="-214313"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388"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563"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8738"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6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6pPr>
            <a:lvl7pPr marL="20145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7pPr>
            <a:lvl8pPr marL="23574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8pPr>
            <a:lvl9pPr marL="2700338" indent="-171450" algn="l" rtl="0" eaLnBrk="0" fontAlgn="base" hangingPunct="0">
              <a:spcBef>
                <a:spcPct val="35000"/>
              </a:spcBef>
              <a:spcAft>
                <a:spcPct val="0"/>
              </a:spcAft>
              <a:buClr>
                <a:srgbClr val="000000"/>
              </a:buClr>
              <a:buSzPct val="80000"/>
              <a:buFont typeface="Times New Roman" pitchFamily="18" charset="0"/>
              <a:buChar char="»"/>
              <a:defRPr kumimoji="1" sz="1500">
                <a:solidFill>
                  <a:schemeClr val="tx1"/>
                </a:solidFill>
                <a:latin typeface="+mn-lt"/>
              </a:defRPr>
            </a:lvl9pPr>
          </a:lstStyle>
          <a:p>
            <a:pPr>
              <a:buFont typeface="Wingdings" panose="05000000000000000000" pitchFamily="2" charset="2"/>
              <a:buNone/>
              <a:tabLst>
                <a:tab pos="346472" algn="l"/>
                <a:tab pos="770335" algn="l"/>
                <a:tab pos="982266" algn="l"/>
                <a:tab pos="1283494" algn="l"/>
              </a:tabLst>
            </a:pPr>
            <a:r>
              <a:rPr lang="zh-CN" altLang="en-US" sz="1600" kern="0" dirty="0">
                <a:latin typeface="Comic Sans MS" pitchFamily="66" charset="0"/>
                <a:ea typeface="宋体" panose="02010600030101010101" pitchFamily="2" charset="-122"/>
                <a:cs typeface="Times New Roman" panose="02020603050405020304" pitchFamily="18" charset="0"/>
              </a:rPr>
              <a:t>	</a:t>
            </a:r>
            <a:r>
              <a:rPr lang="en-US" altLang="zh-CN" sz="1600" kern="0" dirty="0">
                <a:latin typeface="Comic Sans MS" pitchFamily="66" charset="0"/>
                <a:ea typeface="宋体" panose="02010600030101010101" pitchFamily="2" charset="-122"/>
                <a:cs typeface="Times New Roman" panose="02020603050405020304" pitchFamily="18" charset="0"/>
              </a:rPr>
              <a:t>Let </a:t>
            </a:r>
            <a:r>
              <a:rPr lang="en-US" altLang="zh-CN" sz="1600" b="1" i="1" kern="0" dirty="0">
                <a:solidFill>
                  <a:srgbClr val="1F07CF"/>
                </a:solidFill>
                <a:latin typeface="Comic Sans MS" pitchFamily="66" charset="0"/>
                <a:ea typeface="宋体" panose="02010600030101010101" pitchFamily="2" charset="-122"/>
                <a:cs typeface="Times New Roman" panose="02020603050405020304" pitchFamily="18" charset="0"/>
              </a:rPr>
              <a:t>F</a:t>
            </a:r>
            <a:r>
              <a:rPr lang="en-US" altLang="zh-CN" sz="2000" b="1" i="1" kern="0" baseline="-25000" dirty="0">
                <a:solidFill>
                  <a:srgbClr val="1F07CF"/>
                </a:solidFill>
                <a:latin typeface="Comic Sans MS" pitchFamily="66" charset="0"/>
                <a:ea typeface="宋体" panose="02010600030101010101" pitchFamily="2" charset="-122"/>
                <a:cs typeface="Times New Roman" panose="02020603050405020304" pitchFamily="18" charset="0"/>
              </a:rPr>
              <a:t>c</a:t>
            </a:r>
            <a:r>
              <a:rPr lang="en-US" altLang="zh-CN" sz="1600" i="1" kern="0" dirty="0">
                <a:latin typeface="Comic Sans MS" pitchFamily="66" charset="0"/>
                <a:ea typeface="宋体" panose="02010600030101010101" pitchFamily="2" charset="-122"/>
                <a:cs typeface="Times New Roman" panose="02020603050405020304" pitchFamily="18" charset="0"/>
              </a:rPr>
              <a:t> </a:t>
            </a:r>
            <a:r>
              <a:rPr lang="en-US" altLang="zh-CN" sz="1600" kern="0" dirty="0">
                <a:latin typeface="Comic Sans MS" pitchFamily="66" charset="0"/>
                <a:ea typeface="宋体" panose="02010600030101010101" pitchFamily="2" charset="-122"/>
                <a:cs typeface="Times New Roman" panose="02020603050405020304" pitchFamily="18" charset="0"/>
              </a:rPr>
              <a:t>be a canonical cover for </a:t>
            </a:r>
            <a:r>
              <a:rPr lang="en-US" altLang="zh-CN" sz="1600" i="1" kern="0" dirty="0">
                <a:latin typeface="Comic Sans MS" pitchFamily="66" charset="0"/>
                <a:ea typeface="宋体" panose="02010600030101010101" pitchFamily="2" charset="-122"/>
                <a:cs typeface="Times New Roman" panose="02020603050405020304" pitchFamily="18" charset="0"/>
              </a:rPr>
              <a:t>F;</a:t>
            </a:r>
            <a:br>
              <a:rPr lang="en-US" altLang="zh-CN" sz="1600" i="1" kern="0" dirty="0">
                <a:latin typeface="Comic Sans MS" pitchFamily="66" charset="0"/>
                <a:ea typeface="宋体" panose="02010600030101010101" pitchFamily="2" charset="-122"/>
                <a:cs typeface="Times New Roman" panose="02020603050405020304" pitchFamily="18" charset="0"/>
              </a:rPr>
            </a:br>
            <a:r>
              <a:rPr lang="en-US" altLang="zh-CN" sz="1600" i="1" kern="0" dirty="0" err="1">
                <a:latin typeface="Comic Sans MS" pitchFamily="66" charset="0"/>
                <a:ea typeface="宋体" panose="02010600030101010101" pitchFamily="2" charset="-122"/>
                <a:cs typeface="Times New Roman" panose="02020603050405020304" pitchFamily="18" charset="0"/>
              </a:rPr>
              <a:t>i</a:t>
            </a:r>
            <a:r>
              <a:rPr lang="en-US" altLang="zh-CN" sz="1600" i="1" kern="0" dirty="0">
                <a:latin typeface="Comic Sans MS" pitchFamily="66" charset="0"/>
                <a:ea typeface="宋体" panose="02010600030101010101" pitchFamily="2" charset="-122"/>
                <a:cs typeface="Times New Roman" panose="02020603050405020304" pitchFamily="18" charset="0"/>
              </a:rPr>
              <a:t> </a:t>
            </a:r>
            <a:r>
              <a:rPr lang="en-US" altLang="zh-CN" sz="1600" kern="0" dirty="0">
                <a:latin typeface="Comic Sans MS" pitchFamily="66" charset="0"/>
                <a:ea typeface="宋体" panose="02010600030101010101" pitchFamily="2" charset="-122"/>
                <a:cs typeface="Times New Roman" panose="02020603050405020304" pitchFamily="18" charset="0"/>
              </a:rPr>
              <a:t>:= 0;</a:t>
            </a:r>
            <a:br>
              <a:rPr lang="en-US" altLang="zh-CN" sz="1600" kern="0" dirty="0">
                <a:latin typeface="Comic Sans MS" pitchFamily="66" charset="0"/>
                <a:ea typeface="宋体" panose="02010600030101010101" pitchFamily="2" charset="-122"/>
                <a:cs typeface="Times New Roman" panose="02020603050405020304" pitchFamily="18" charset="0"/>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rPr>
              <a:t>for each</a:t>
            </a:r>
            <a:r>
              <a:rPr lang="en-US" altLang="zh-CN" sz="1600" kern="0" dirty="0">
                <a:latin typeface="Comic Sans MS" pitchFamily="66" charset="0"/>
                <a:ea typeface="宋体" panose="02010600030101010101" pitchFamily="2" charset="-122"/>
                <a:cs typeface="Times New Roman" panose="02020603050405020304" pitchFamily="18" charset="0"/>
              </a:rPr>
              <a:t>  FD </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in </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F</a:t>
            </a:r>
            <a:r>
              <a:rPr lang="en-US" altLang="zh-CN" sz="2000" i="1" kern="0" baseline="-25000" dirty="0">
                <a:latin typeface="Comic Sans MS" pitchFamily="66" charset="0"/>
                <a:ea typeface="宋体" panose="02010600030101010101" pitchFamily="2" charset="-122"/>
                <a:cs typeface="Times New Roman" panose="02020603050405020304" pitchFamily="18" charset="0"/>
                <a:sym typeface="Greek Symbols" pitchFamily="18" charset="2"/>
              </a:rPr>
              <a:t>c</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do</a:t>
            </a:r>
            <a:b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if</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none</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of the schemas </a:t>
            </a:r>
            <a:r>
              <a:rPr lang="en-US" altLang="zh-CN" sz="1600" b="1" i="1" kern="0" dirty="0" err="1">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R</a:t>
            </a:r>
            <a:r>
              <a:rPr lang="en-US" altLang="zh-CN" sz="1600" b="1" i="1" kern="0" baseline="-25000" dirty="0" err="1">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j</a:t>
            </a:r>
            <a:r>
              <a:rPr lang="en-US" altLang="zh-CN" sz="1600" b="1" i="1" kern="0" dirty="0">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1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j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contains  </a:t>
            </a:r>
            <a:r>
              <a:rPr lang="en-US" altLang="zh-CN" sz="1600" b="1" kern="0" dirty="0">
                <a:solidFill>
                  <a:srgbClr val="1F07C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kern="0" dirty="0">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1F07C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 </a:t>
            </a:r>
            <a:br>
              <a:rPr lang="en-US" altLang="zh-CN" sz="1600" b="1" kern="0" dirty="0">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then begin</a:t>
            </a:r>
            <a:b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Greek Symbols"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Greek Symbols"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1;</a:t>
            </a:r>
            <a:b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R</a:t>
            </a:r>
            <a:r>
              <a:rPr lang="en-US" altLang="zh-CN" sz="1600" b="1" i="1" kern="0" baseline="-2500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i </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 := </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 </a:t>
            </a:r>
            <a:b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end</a:t>
            </a:r>
          </a:p>
          <a:p>
            <a:pPr>
              <a:buFont typeface="Wingdings" panose="05000000000000000000" pitchFamily="2" charset="2"/>
              <a:buNone/>
              <a:tabLst>
                <a:tab pos="346472" algn="l"/>
                <a:tab pos="770335" algn="l"/>
                <a:tab pos="982266" algn="l"/>
                <a:tab pos="1283494" algn="l"/>
              </a:tabLst>
            </a:pP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end</a:t>
            </a:r>
            <a:b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Greek Symbols" pitchFamily="18" charset="2"/>
              </a:rPr>
              <a:t>if</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FF0000"/>
                </a:solidFill>
                <a:latin typeface="Comic Sans MS" pitchFamily="66" charset="0"/>
                <a:ea typeface="宋体" panose="02010600030101010101" pitchFamily="2" charset="-122"/>
                <a:cs typeface="Times New Roman" panose="02020603050405020304" pitchFamily="18" charset="0"/>
                <a:sym typeface="Greek Symbols" pitchFamily="18" charset="2"/>
              </a:rPr>
              <a:t>none</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of the schemas </a:t>
            </a:r>
            <a:r>
              <a:rPr lang="en-US" altLang="zh-CN" sz="1600" b="1" i="1" kern="0" dirty="0" err="1">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R</a:t>
            </a:r>
            <a:r>
              <a:rPr lang="en-US" altLang="zh-CN" sz="2400" b="1" i="1" kern="0" baseline="-25000" dirty="0" err="1">
                <a:solidFill>
                  <a:srgbClr val="1F07CF"/>
                </a:solidFill>
                <a:latin typeface="Comic Sans MS" pitchFamily="66" charset="0"/>
                <a:ea typeface="宋体" panose="02010600030101010101" pitchFamily="2" charset="-122"/>
                <a:cs typeface="Times New Roman" panose="02020603050405020304" pitchFamily="18" charset="0"/>
                <a:sym typeface="Greek Symbols" pitchFamily="18" charset="2"/>
              </a:rPr>
              <a:t>j</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1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j </a:t>
            </a:r>
            <a:r>
              <a:rPr lang="en-US" altLang="zh-CN" sz="1600" kern="0" dirty="0">
                <a:latin typeface="Comic Sans MS"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contains </a:t>
            </a:r>
            <a:r>
              <a:rPr lang="en-US" altLang="zh-CN" sz="1600"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 candidate key</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for </a:t>
            </a:r>
            <a:r>
              <a:rPr lang="en-US" altLang="zh-CN" sz="1600" b="1" i="1" kern="0" dirty="0">
                <a:solidFill>
                  <a:srgbClr val="1F07C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b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then begin</a:t>
            </a:r>
            <a:b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+ 1;</a:t>
            </a:r>
            <a:b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400" b="1" i="1" kern="0" baseline="-2500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 := any candidate key for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b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end </a:t>
            </a:r>
            <a:b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return</a:t>
            </a:r>
            <a:r>
              <a:rPr lang="en-US" altLang="zh-CN" sz="1600" kern="0" dirty="0">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000" b="1" kern="0" baseline="-2500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1</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000" b="1" kern="0" baseline="-2500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2</a:t>
            </a:r>
            <a:r>
              <a:rPr lang="en-US" altLang="zh-CN" sz="1600" b="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 ..., </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400" b="1" i="1" kern="0" baseline="-2500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b="1" i="1" kern="0" dirty="0">
                <a:solidFill>
                  <a:srgbClr val="FF0000"/>
                </a:solidFill>
                <a:latin typeface="Comic Sans MS"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itchFamily="66" charset="0"/>
                <a:ea typeface="宋体" panose="02010600030101010101" pitchFamily="2" charset="-122"/>
                <a:cs typeface="Times New Roman" panose="02020603050405020304" pitchFamily="18" charset="0"/>
                <a:sym typeface="Greek Symbols" pitchFamily="18" charset="2"/>
              </a:rPr>
              <a:t>		    </a:t>
            </a: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DE0EA8E2-2C7E-47C2-A43A-F5B5659D63B5}"/>
                  </a:ext>
                </a:extLst>
              </p:cNvPr>
              <p:cNvSpPr>
                <a:spLocks noGrp="1"/>
              </p:cNvSpPr>
              <p:nvPr>
                <p:ph idx="1"/>
              </p:nvPr>
            </p:nvSpPr>
            <p:spPr>
              <a:xfrm>
                <a:off x="5508104" y="792891"/>
                <a:ext cx="3528392" cy="1706851"/>
              </a:xfrm>
              <a:solidFill>
                <a:schemeClr val="accent6">
                  <a:lumMod val="20000"/>
                  <a:lumOff val="80000"/>
                </a:schemeClr>
              </a:solidFill>
            </p:spPr>
            <p:txBody>
              <a:bodyPr/>
              <a:lstStyle/>
              <a:p>
                <a:pPr marL="0" indent="0">
                  <a:buNone/>
                </a:pPr>
                <a:r>
                  <a:rPr lang="en-US" altLang="zh-CN" sz="2000" dirty="0">
                    <a:latin typeface="Comic Sans MS" pitchFamily="66" charset="0"/>
                  </a:rPr>
                  <a:t>The algorithm ensures that each relation schema </a:t>
                </a:r>
                <a14:m>
                  <m:oMath xmlns:m="http://schemas.openxmlformats.org/officeDocument/2006/math">
                    <m:sSub>
                      <m:sSubPr>
                        <m:ctrlPr>
                          <a:rPr lang="en-US" altLang="zh-CN" sz="2000" b="1" i="1" smtClean="0">
                            <a:solidFill>
                              <a:srgbClr val="3906DC"/>
                            </a:solidFill>
                            <a:latin typeface="Cambria Math" panose="02040503050406030204" pitchFamily="18" charset="0"/>
                          </a:rPr>
                        </m:ctrlPr>
                      </m:sSubPr>
                      <m:e>
                        <m:r>
                          <a:rPr lang="en-US" altLang="zh-CN" sz="2000" b="1" i="1" smtClean="0">
                            <a:solidFill>
                              <a:srgbClr val="3906DC"/>
                            </a:solidFill>
                            <a:latin typeface="Cambria Math" panose="02040503050406030204" pitchFamily="18" charset="0"/>
                          </a:rPr>
                          <m:t>𝑹</m:t>
                        </m:r>
                      </m:e>
                      <m:sub>
                        <m:r>
                          <a:rPr lang="en-US" altLang="zh-CN" sz="2000" b="1" i="1" smtClean="0">
                            <a:solidFill>
                              <a:srgbClr val="3906DC"/>
                            </a:solidFill>
                            <a:latin typeface="Cambria Math" panose="02040503050406030204" pitchFamily="18" charset="0"/>
                          </a:rPr>
                          <m:t>𝒊</m:t>
                        </m:r>
                      </m:sub>
                    </m:sSub>
                  </m:oMath>
                </a14:m>
                <a:r>
                  <a:rPr lang="en-US" altLang="zh-CN" sz="2000" b="1" dirty="0">
                    <a:solidFill>
                      <a:srgbClr val="3906DC"/>
                    </a:solidFill>
                    <a:latin typeface="Comic Sans MS" pitchFamily="66" charset="0"/>
                  </a:rPr>
                  <a:t> </a:t>
                </a:r>
                <a:r>
                  <a:rPr lang="en-US" altLang="zh-CN" sz="2000" dirty="0">
                    <a:latin typeface="Comic Sans MS" pitchFamily="66" charset="0"/>
                  </a:rPr>
                  <a:t>is in </a:t>
                </a:r>
                <a:r>
                  <a:rPr lang="en-US" altLang="zh-CN" sz="2000" b="1" dirty="0">
                    <a:solidFill>
                      <a:srgbClr val="3906DC"/>
                    </a:solidFill>
                    <a:latin typeface="Comic Sans MS" pitchFamily="66" charset="0"/>
                  </a:rPr>
                  <a:t>3NF</a:t>
                </a:r>
                <a:r>
                  <a:rPr lang="en-US" altLang="zh-CN" sz="2000" dirty="0">
                    <a:latin typeface="Comic Sans MS" pitchFamily="66" charset="0"/>
                  </a:rPr>
                  <a:t>, and decomposition is </a:t>
                </a:r>
                <a:r>
                  <a:rPr lang="en-US" altLang="zh-CN" sz="2000" b="1" dirty="0">
                    <a:solidFill>
                      <a:srgbClr val="3906DC"/>
                    </a:solidFill>
                    <a:latin typeface="Comic Sans MS" pitchFamily="66" charset="0"/>
                  </a:rPr>
                  <a:t>dependency preserving </a:t>
                </a:r>
                <a:r>
                  <a:rPr lang="en-US" altLang="zh-CN" sz="2000" dirty="0">
                    <a:latin typeface="Comic Sans MS" pitchFamily="66" charset="0"/>
                  </a:rPr>
                  <a:t>and </a:t>
                </a:r>
                <a:r>
                  <a:rPr lang="en-US" altLang="zh-CN" sz="2000" b="1" dirty="0">
                    <a:solidFill>
                      <a:srgbClr val="3906DC"/>
                    </a:solidFill>
                    <a:latin typeface="Comic Sans MS" pitchFamily="66" charset="0"/>
                  </a:rPr>
                  <a:t>lossless-join</a:t>
                </a:r>
              </a:p>
            </p:txBody>
          </p:sp>
        </mc:Choice>
        <mc:Fallback xmlns="">
          <p:sp>
            <p:nvSpPr>
              <p:cNvPr id="5" name="内容占位符 2">
                <a:extLst>
                  <a:ext uri="{FF2B5EF4-FFF2-40B4-BE49-F238E27FC236}">
                    <a16:creationId xmlns:a16="http://schemas.microsoft.com/office/drawing/2014/main" id="{DE0EA8E2-2C7E-47C2-A43A-F5B5659D63B5}"/>
                  </a:ext>
                </a:extLst>
              </p:cNvPr>
              <p:cNvSpPr>
                <a:spLocks noGrp="1" noRot="1" noChangeAspect="1" noMove="1" noResize="1" noEditPoints="1" noAdjustHandles="1" noChangeArrowheads="1" noChangeShapeType="1" noTextEdit="1"/>
              </p:cNvSpPr>
              <p:nvPr>
                <p:ph idx="1"/>
              </p:nvPr>
            </p:nvSpPr>
            <p:spPr>
              <a:xfrm>
                <a:off x="5508104" y="792891"/>
                <a:ext cx="3528392" cy="1706851"/>
              </a:xfrm>
              <a:blipFill>
                <a:blip r:embed="rId2"/>
                <a:stretch>
                  <a:fillRect l="-1903" t="-1786" r="-1038" b="-10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753534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3NF Decomposition Example 1</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627534"/>
                <a:ext cx="9144000" cy="4392488"/>
              </a:xfrm>
            </p:spPr>
            <p:txBody>
              <a:bodyPr/>
              <a:lstStyle/>
              <a:p>
                <a:r>
                  <a:rPr lang="en-US" altLang="zh-CN" sz="1800" b="1" dirty="0">
                    <a:solidFill>
                      <a:srgbClr val="1F07CF"/>
                    </a:solidFill>
                    <a:latin typeface="Comic Sans MS" pitchFamily="66" charset="0"/>
                  </a:rPr>
                  <a:t>R&lt;U, F&gt;, U={A,B,C,D,E}, F={AB</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CDE, AC</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BDE, B</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C, C</a:t>
                </a:r>
                <a:r>
                  <a:rPr lang="en-US" altLang="zh-CN" sz="1800" b="1" dirty="0">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itchFamily="66" charset="0"/>
                  </a:rPr>
                  <a:t>D</a:t>
                </a:r>
                <a:r>
                  <a:rPr lang="en-US" altLang="zh-CN" sz="1800" b="1">
                    <a:solidFill>
                      <a:srgbClr val="1F07CF"/>
                    </a:solidFill>
                    <a:latin typeface="Comic Sans MS" pitchFamily="66" charset="0"/>
                  </a:rPr>
                  <a:t>, B</a:t>
                </a:r>
                <a:r>
                  <a:rPr lang="en-US" altLang="zh-CN" sz="18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1800" b="1">
                    <a:solidFill>
                      <a:srgbClr val="1F07CF"/>
                    </a:solidFill>
                    <a:latin typeface="Comic Sans MS" pitchFamily="66" charset="0"/>
                  </a:rPr>
                  <a:t>E</a:t>
                </a:r>
                <a:r>
                  <a:rPr lang="en-US" altLang="zh-CN" sz="1800" b="1" dirty="0">
                    <a:solidFill>
                      <a:srgbClr val="1F07CF"/>
                    </a:solidFill>
                    <a:latin typeface="Comic Sans MS" pitchFamily="66" charset="0"/>
                  </a:rPr>
                  <a:t>}</a:t>
                </a:r>
              </a:p>
              <a:p>
                <a:pPr lvl="1"/>
                <a:r>
                  <a:rPr lang="en-US" altLang="zh-CN" sz="1800" dirty="0">
                    <a:solidFill>
                      <a:srgbClr val="FF0000"/>
                    </a:solidFill>
                    <a:latin typeface="Comic Sans MS" pitchFamily="66" charset="0"/>
                  </a:rPr>
                  <a:t>R is in which NF? Decompose R into 3NF, and the decomposition is dependency preserving and lossless-join</a:t>
                </a:r>
              </a:p>
              <a:p>
                <a:pPr marL="457200" lvl="1" indent="0">
                  <a:buNone/>
                </a:pPr>
                <a:r>
                  <a:rPr lang="en-US" altLang="zh-CN" sz="1600" dirty="0">
                    <a:latin typeface="Comic Sans MS" pitchFamily="66" charset="0"/>
                  </a:rPr>
                  <a:t>1) </a:t>
                </a:r>
                <a:r>
                  <a:rPr lang="en-US" altLang="zh-CN" sz="1600" b="1" dirty="0">
                    <a:solidFill>
                      <a:srgbClr val="FF0000"/>
                    </a:solidFill>
                    <a:latin typeface="Comic Sans MS" pitchFamily="66" charset="0"/>
                  </a:rPr>
                  <a:t>Fc</a:t>
                </a:r>
                <a:r>
                  <a:rPr lang="en-US" altLang="zh-CN" sz="1600" dirty="0">
                    <a:latin typeface="Comic Sans MS" pitchFamily="66" charset="0"/>
                  </a:rPr>
                  <a:t>={AC</a:t>
                </a:r>
                <a:r>
                  <a:rPr lang="en-US" altLang="zh-CN" sz="1600" b="1" dirty="0">
                    <a:latin typeface="Comic Sans MS" pitchFamily="66" charset="0"/>
                    <a:ea typeface="华文中宋" panose="02010600040101010101" pitchFamily="2" charset="-122"/>
                    <a:sym typeface="Symbol" panose="05050102010706020507" pitchFamily="18" charset="2"/>
                  </a:rPr>
                  <a:t></a:t>
                </a:r>
                <a:r>
                  <a:rPr lang="en-US" altLang="zh-CN" sz="1600" dirty="0">
                    <a:latin typeface="Comic Sans MS" pitchFamily="66" charset="0"/>
                  </a:rPr>
                  <a:t>B, B</a:t>
                </a:r>
                <a:r>
                  <a:rPr lang="en-US" altLang="zh-CN" sz="1600" b="1" dirty="0">
                    <a:latin typeface="Comic Sans MS" pitchFamily="66" charset="0"/>
                    <a:ea typeface="华文中宋" panose="02010600040101010101" pitchFamily="2" charset="-122"/>
                    <a:sym typeface="Symbol" panose="05050102010706020507" pitchFamily="18" charset="2"/>
                  </a:rPr>
                  <a:t></a:t>
                </a:r>
                <a:r>
                  <a:rPr lang="en-US" altLang="zh-CN" sz="1600" dirty="0">
                    <a:latin typeface="Comic Sans MS" pitchFamily="66" charset="0"/>
                  </a:rPr>
                  <a:t>C, C</a:t>
                </a:r>
                <a:r>
                  <a:rPr lang="en-US" altLang="zh-CN" sz="1600" b="1" dirty="0">
                    <a:latin typeface="Comic Sans MS" pitchFamily="66" charset="0"/>
                    <a:ea typeface="华文中宋" panose="02010600040101010101" pitchFamily="2" charset="-122"/>
                    <a:sym typeface="Symbol" panose="05050102010706020507" pitchFamily="18" charset="2"/>
                  </a:rPr>
                  <a:t></a:t>
                </a:r>
                <a:r>
                  <a:rPr lang="en-US" altLang="zh-CN" sz="1600" dirty="0">
                    <a:latin typeface="Comic Sans MS" pitchFamily="66" charset="0"/>
                  </a:rPr>
                  <a:t>D, B</a:t>
                </a:r>
                <a:r>
                  <a:rPr lang="en-US" altLang="zh-CN" sz="1600" b="1" dirty="0">
                    <a:latin typeface="Comic Sans MS" pitchFamily="66" charset="0"/>
                    <a:ea typeface="华文中宋" panose="02010600040101010101" pitchFamily="2" charset="-122"/>
                    <a:sym typeface="Symbol" panose="05050102010706020507" pitchFamily="18" charset="2"/>
                  </a:rPr>
                  <a:t></a:t>
                </a:r>
                <a:r>
                  <a:rPr lang="en-US" altLang="zh-CN" sz="1600" dirty="0">
                    <a:latin typeface="Comic Sans MS" pitchFamily="66" charset="0"/>
                  </a:rPr>
                  <a:t>E};</a:t>
                </a:r>
              </a:p>
              <a:p>
                <a:pPr marL="457200" lvl="1" indent="0">
                  <a:buNone/>
                </a:pPr>
                <a:r>
                  <a:rPr lang="en-US" altLang="zh-CN" sz="1600" dirty="0">
                    <a:latin typeface="Comic Sans MS" pitchFamily="66" charset="0"/>
                  </a:rPr>
                  <a:t>2) Find </a:t>
                </a:r>
                <a:r>
                  <a:rPr lang="en-US" altLang="zh-CN" sz="1600" b="1" dirty="0">
                    <a:solidFill>
                      <a:srgbClr val="FF0000"/>
                    </a:solidFill>
                    <a:latin typeface="Comic Sans MS" pitchFamily="66" charset="0"/>
                  </a:rPr>
                  <a:t>candidate keys</a:t>
                </a:r>
                <a:r>
                  <a:rPr lang="en-US" altLang="zh-CN" sz="1600" dirty="0">
                    <a:latin typeface="Comic Sans MS" pitchFamily="66" charset="0"/>
                  </a:rPr>
                  <a:t>: </a:t>
                </a:r>
                <a:r>
                  <a:rPr lang="en-US" altLang="zh-CN" sz="1600" b="1" dirty="0">
                    <a:solidFill>
                      <a:srgbClr val="1F07CF"/>
                    </a:solidFill>
                    <a:latin typeface="Comic Sans MS" pitchFamily="66" charset="0"/>
                  </a:rPr>
                  <a:t>AC</a:t>
                </a:r>
                <a:r>
                  <a:rPr lang="zh-CN" altLang="en-US" sz="1600" b="1" dirty="0">
                    <a:solidFill>
                      <a:srgbClr val="1F07CF"/>
                    </a:solidFill>
                    <a:latin typeface="Comic Sans MS" pitchFamily="66" charset="0"/>
                  </a:rPr>
                  <a:t>、</a:t>
                </a:r>
                <a:r>
                  <a:rPr lang="en-US" altLang="zh-CN" sz="1600" b="1" dirty="0">
                    <a:solidFill>
                      <a:srgbClr val="1F07CF"/>
                    </a:solidFill>
                    <a:latin typeface="Comic Sans MS" pitchFamily="66" charset="0"/>
                  </a:rPr>
                  <a:t>AB</a:t>
                </a:r>
                <a:r>
                  <a:rPr lang="en-US" altLang="zh-CN" sz="1600" dirty="0">
                    <a:latin typeface="Comic Sans MS" pitchFamily="66" charset="0"/>
                  </a:rPr>
                  <a:t>; </a:t>
                </a:r>
              </a:p>
              <a:p>
                <a:pPr lvl="2"/>
                <a:r>
                  <a:rPr lang="en-US" altLang="zh-CN" sz="1600" dirty="0">
                    <a:latin typeface="Comic Sans MS" pitchFamily="66" charset="0"/>
                  </a:rPr>
                  <a:t>key-attributes are: </a:t>
                </a:r>
                <a:r>
                  <a:rPr lang="en-US" altLang="zh-CN" sz="1600" b="1" dirty="0">
                    <a:solidFill>
                      <a:srgbClr val="1F07CF"/>
                    </a:solidFill>
                    <a:latin typeface="Comic Sans MS" pitchFamily="66" charset="0"/>
                  </a:rPr>
                  <a:t>A</a:t>
                </a:r>
                <a:r>
                  <a:rPr lang="zh-CN" altLang="en-US" sz="1600" b="1" dirty="0">
                    <a:solidFill>
                      <a:srgbClr val="1F07CF"/>
                    </a:solidFill>
                    <a:latin typeface="Comic Sans MS" pitchFamily="66" charset="0"/>
                  </a:rPr>
                  <a:t>、</a:t>
                </a:r>
                <a:r>
                  <a:rPr lang="en-US" altLang="zh-CN" sz="1600" b="1" dirty="0">
                    <a:solidFill>
                      <a:srgbClr val="1F07CF"/>
                    </a:solidFill>
                    <a:latin typeface="Comic Sans MS" pitchFamily="66" charset="0"/>
                  </a:rPr>
                  <a:t>B</a:t>
                </a:r>
                <a:r>
                  <a:rPr lang="zh-CN" altLang="en-US" sz="1600" b="1" dirty="0">
                    <a:solidFill>
                      <a:srgbClr val="1F07CF"/>
                    </a:solidFill>
                    <a:latin typeface="Comic Sans MS" pitchFamily="66" charset="0"/>
                  </a:rPr>
                  <a:t>、</a:t>
                </a:r>
                <a:r>
                  <a:rPr lang="en-US" altLang="zh-CN" sz="1600" b="1" dirty="0">
                    <a:solidFill>
                      <a:srgbClr val="1F07CF"/>
                    </a:solidFill>
                    <a:latin typeface="Comic Sans MS" pitchFamily="66" charset="0"/>
                  </a:rPr>
                  <a:t>C;</a:t>
                </a:r>
              </a:p>
              <a:p>
                <a:pPr lvl="2"/>
                <a:r>
                  <a:rPr lang="en-US" altLang="zh-CN" sz="1600" dirty="0">
                    <a:latin typeface="Comic Sans MS" pitchFamily="66" charset="0"/>
                  </a:rPr>
                  <a:t>for C</a:t>
                </a:r>
                <a:r>
                  <a:rPr lang="en-US" altLang="zh-CN" sz="1600" b="1" dirty="0">
                    <a:latin typeface="Comic Sans MS" pitchFamily="66" charset="0"/>
                    <a:ea typeface="华文中宋" panose="02010600040101010101" pitchFamily="2" charset="-122"/>
                    <a:sym typeface="Symbol" panose="05050102010706020507" pitchFamily="18" charset="2"/>
                  </a:rPr>
                  <a:t></a:t>
                </a:r>
                <a:r>
                  <a:rPr lang="en-US" altLang="zh-CN" sz="1600" dirty="0">
                    <a:latin typeface="Comic Sans MS" pitchFamily="66" charset="0"/>
                  </a:rPr>
                  <a:t>D, non-key attribute D is partial dependent on key AC, so R</a:t>
                </a:r>
                <a:r>
                  <a:rPr lang="en-US" altLang="zh-CN" sz="1600" dirty="0">
                    <a:latin typeface="Comic Sans MS" pitchFamily="66" charset="0"/>
                    <a:ea typeface="Cambria Math" panose="02040503050406030204" pitchFamily="18" charset="0"/>
                  </a:rPr>
                  <a:t> </a:t>
                </a:r>
                <a14:m>
                  <m:oMath xmlns:m="http://schemas.openxmlformats.org/officeDocument/2006/math">
                    <m:r>
                      <a:rPr lang="en-US" altLang="zh-CN" sz="1600" i="1" dirty="0">
                        <a:latin typeface="Cambria Math" panose="02040503050406030204" pitchFamily="18" charset="0"/>
                        <a:ea typeface="Cambria Math" panose="02040503050406030204" pitchFamily="18" charset="0"/>
                      </a:rPr>
                      <m:t>∉ </m:t>
                    </m:r>
                  </m:oMath>
                </a14:m>
                <a:r>
                  <a:rPr lang="en-US" altLang="zh-CN" sz="1600" dirty="0">
                    <a:latin typeface="Comic Sans MS" pitchFamily="66" charset="0"/>
                  </a:rPr>
                  <a:t>2NF, </a:t>
                </a:r>
                <a:r>
                  <a:rPr lang="en-US" altLang="zh-CN" sz="1600" b="1" dirty="0">
                    <a:solidFill>
                      <a:srgbClr val="FF0000"/>
                    </a:solidFill>
                    <a:latin typeface="Comic Sans MS" pitchFamily="66" charset="0"/>
                  </a:rPr>
                  <a:t>R</a:t>
                </a:r>
                <a14:m>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m:t>
                    </m:r>
                  </m:oMath>
                </a14:m>
                <a:r>
                  <a:rPr lang="en-US" altLang="zh-CN" sz="1600" b="1" dirty="0">
                    <a:solidFill>
                      <a:srgbClr val="FF0000"/>
                    </a:solidFill>
                    <a:latin typeface="Comic Sans MS" pitchFamily="66" charset="0"/>
                  </a:rPr>
                  <a:t>1NF</a:t>
                </a:r>
                <a:r>
                  <a:rPr lang="en-US" altLang="zh-CN" sz="1600" dirty="0">
                    <a:latin typeface="Comic Sans MS" pitchFamily="66" charset="0"/>
                  </a:rPr>
                  <a:t>.</a:t>
                </a:r>
              </a:p>
              <a:p>
                <a:pPr marL="457200" lvl="1" indent="0">
                  <a:buNone/>
                </a:pPr>
                <a:r>
                  <a:rPr lang="en-US" altLang="zh-CN" sz="1600" dirty="0">
                    <a:latin typeface="Comic Sans MS" pitchFamily="66" charset="0"/>
                  </a:rPr>
                  <a:t>3) </a:t>
                </a:r>
                <a:r>
                  <a:rPr lang="en-US" altLang="zh-CN" sz="1600" b="1" dirty="0">
                    <a:solidFill>
                      <a:srgbClr val="FF0000"/>
                    </a:solidFill>
                    <a:latin typeface="Comic Sans MS" pitchFamily="66" charset="0"/>
                  </a:rPr>
                  <a:t>Decompose R into 3NF</a:t>
                </a:r>
                <a:r>
                  <a:rPr lang="zh-CN" altLang="en-US" sz="1600" dirty="0">
                    <a:latin typeface="Comic Sans MS" pitchFamily="66" charset="0"/>
                  </a:rPr>
                  <a:t>：</a:t>
                </a:r>
              </a:p>
              <a:p>
                <a:pPr lvl="2"/>
                <a:r>
                  <a:rPr lang="en-US" altLang="zh-CN" sz="1400" dirty="0">
                    <a:latin typeface="Comic Sans MS" pitchFamily="66" charset="0"/>
                  </a:rPr>
                  <a:t>All attributes exist in F, and does not exist X→A</a:t>
                </a:r>
                <a:r>
                  <a:rPr lang="en-US" altLang="zh-CN" sz="1400" dirty="0">
                    <a:latin typeface="Comic Sans MS" pitchFamily="66" charset="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 </m:t>
                    </m:r>
                  </m:oMath>
                </a14:m>
                <a:r>
                  <a:rPr lang="en-US" altLang="zh-CN" sz="1400" dirty="0">
                    <a:latin typeface="Comic Sans MS" pitchFamily="66" charset="0"/>
                  </a:rPr>
                  <a:t>F and XA=U</a:t>
                </a:r>
              </a:p>
              <a:p>
                <a:pPr lvl="2"/>
                <a:r>
                  <a:rPr lang="en-US" altLang="zh-CN" sz="1400" dirty="0">
                    <a:latin typeface="Comic Sans MS" pitchFamily="66" charset="0"/>
                  </a:rPr>
                  <a:t>So decompose R into (</a:t>
                </a:r>
                <a:r>
                  <a:rPr lang="en-US" altLang="zh-CN" sz="1400" b="1" dirty="0">
                    <a:solidFill>
                      <a:srgbClr val="FF0000"/>
                    </a:solidFill>
                    <a:latin typeface="Comic Sans MS" pitchFamily="66" charset="0"/>
                  </a:rPr>
                  <a:t>Same LHS attributes</a:t>
                </a:r>
                <a:r>
                  <a:rPr lang="en-US" altLang="zh-CN" sz="1400" dirty="0">
                    <a:latin typeface="Comic Sans MS" pitchFamily="66" charset="0"/>
                  </a:rPr>
                  <a:t>): </a:t>
                </a:r>
              </a:p>
              <a:p>
                <a:pPr lvl="3"/>
                <a:r>
                  <a:rPr lang="en-US" altLang="zh-CN" sz="1200" b="1" dirty="0">
                    <a:solidFill>
                      <a:srgbClr val="1F07CF"/>
                    </a:solidFill>
                    <a:latin typeface="Comic Sans MS" pitchFamily="66" charset="0"/>
                  </a:rPr>
                  <a:t>U1={A,B,C}, F1={AC → B, B → C }</a:t>
                </a:r>
              </a:p>
              <a:p>
                <a:pPr lvl="3"/>
                <a:r>
                  <a:rPr lang="en-US" altLang="zh-CN" sz="1200" b="1" dirty="0">
                    <a:solidFill>
                      <a:srgbClr val="1F07CF"/>
                    </a:solidFill>
                    <a:latin typeface="Comic Sans MS" pitchFamily="66" charset="0"/>
                  </a:rPr>
                  <a:t>U2={B,C,E}, F2={B → C, B → E }</a:t>
                </a:r>
              </a:p>
              <a:p>
                <a:pPr lvl="3"/>
                <a:r>
                  <a:rPr lang="en-US" altLang="zh-CN" sz="1200" b="1" dirty="0">
                    <a:solidFill>
                      <a:srgbClr val="1F07CF"/>
                    </a:solidFill>
                    <a:latin typeface="Comic Sans MS" pitchFamily="66" charset="0"/>
                  </a:rPr>
                  <a:t>U3={C,D},   F3={C → D }</a:t>
                </a:r>
              </a:p>
              <a:p>
                <a:pPr lvl="2"/>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itchFamily="66" charset="0"/>
                  </a:rPr>
                  <a:t>={R1&lt;U1,F1&gt;, R2&lt;U2,F2&gt;, R3&lt;U3,F3&gt;}, </a:t>
                </a:r>
                <a:r>
                  <a:rPr lang="en-US" altLang="zh-CN" sz="1400" dirty="0">
                    <a:latin typeface="Comic Sans MS" pitchFamily="66" charset="0"/>
                  </a:rPr>
                  <a:t>the decomposition is </a:t>
                </a:r>
                <a:r>
                  <a:rPr lang="en-US" altLang="zh-CN" sz="1400" b="1" dirty="0">
                    <a:solidFill>
                      <a:srgbClr val="FF0000"/>
                    </a:solidFill>
                    <a:latin typeface="Comic Sans MS" pitchFamily="66" charset="0"/>
                  </a:rPr>
                  <a:t>dependency preserving</a:t>
                </a:r>
                <a:r>
                  <a:rPr lang="en-US" altLang="zh-CN" sz="1400" dirty="0">
                    <a:latin typeface="Comic Sans MS" pitchFamily="66" charset="0"/>
                  </a:rPr>
                  <a:t>. And </a:t>
                </a:r>
                <a:r>
                  <a:rPr lang="en-US" altLang="zh-CN" sz="1400" b="1" dirty="0">
                    <a:solidFill>
                      <a:srgbClr val="1F07CF"/>
                    </a:solidFill>
                    <a:latin typeface="Comic Sans MS" pitchFamily="66" charset="0"/>
                  </a:rPr>
                  <a:t>candidate keys AC</a:t>
                </a:r>
                <a:r>
                  <a:rPr lang="zh-CN" altLang="en-US" sz="1400" b="1" dirty="0">
                    <a:solidFill>
                      <a:srgbClr val="1F07CF"/>
                    </a:solidFill>
                    <a:latin typeface="Comic Sans MS" pitchFamily="66" charset="0"/>
                  </a:rPr>
                  <a:t>、</a:t>
                </a:r>
                <a:r>
                  <a:rPr lang="en-US" altLang="zh-CN" sz="1400" b="1" dirty="0">
                    <a:solidFill>
                      <a:srgbClr val="1F07CF"/>
                    </a:solidFill>
                    <a:latin typeface="Comic Sans MS" pitchFamily="66" charset="0"/>
                  </a:rPr>
                  <a:t>AB are all in U1</a:t>
                </a:r>
                <a:r>
                  <a:rPr lang="en-US" altLang="zh-CN" sz="1400" dirty="0">
                    <a:latin typeface="Comic Sans MS" pitchFamily="66" charset="0"/>
                  </a:rPr>
                  <a:t>, so a row can be found as </a:t>
                </a:r>
                <a:r>
                  <a:rPr lang="en-US" altLang="zh-CN" sz="1400" b="1" dirty="0">
                    <a:solidFill>
                      <a:srgbClr val="1F07CF"/>
                    </a:solidFill>
                    <a:latin typeface="Comic Sans MS" pitchFamily="66" charset="0"/>
                  </a:rPr>
                  <a:t>a1, a2, a3, a4, a5 </a:t>
                </a:r>
                <a:r>
                  <a:rPr lang="en-US" altLang="zh-CN" sz="1400" dirty="0">
                    <a:latin typeface="Comic Sans MS" pitchFamily="66" charset="0"/>
                  </a:rPr>
                  <a:t>for testing lossless-join form, so </a:t>
                </a:r>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itchFamily="66" charset="0"/>
                  </a:rPr>
                  <a:t> is </a:t>
                </a:r>
                <a:r>
                  <a:rPr lang="en-US" altLang="zh-CN" sz="1400" b="1">
                    <a:solidFill>
                      <a:srgbClr val="FF0000"/>
                    </a:solidFill>
                    <a:latin typeface="Comic Sans MS" pitchFamily="66" charset="0"/>
                  </a:rPr>
                  <a:t>lossless-join</a:t>
                </a:r>
                <a:r>
                  <a:rPr lang="en-US" altLang="zh-CN" sz="1400">
                    <a:latin typeface="Comic Sans MS" pitchFamily="66" charset="0"/>
                  </a:rPr>
                  <a:t>.</a:t>
                </a:r>
                <a:endParaRPr lang="en-US" altLang="zh-CN" sz="1400" dirty="0">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627534"/>
                <a:ext cx="9144000" cy="4392488"/>
              </a:xfrm>
              <a:blipFill rotWithShape="1">
                <a:blip r:embed="rId2"/>
                <a:stretch>
                  <a:fillRect l="-733" t="-1667" r="-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24679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3NF Decomposition Example 2</a:t>
            </a:r>
            <a:endParaRPr lang="zh-CN" altLang="en-US" dirty="0">
              <a:latin typeface="Comic Sans MS" pitchFamily="66"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699542"/>
                <a:ext cx="8856984" cy="4320480"/>
              </a:xfrm>
            </p:spPr>
            <p:txBody>
              <a:bodyPr/>
              <a:lstStyle/>
              <a:p>
                <a:r>
                  <a:rPr lang="en-US" altLang="zh-CN" sz="2000" b="1" dirty="0">
                    <a:solidFill>
                      <a:srgbClr val="1F07CF"/>
                    </a:solidFill>
                    <a:latin typeface="Comic Sans MS" pitchFamily="66" charset="0"/>
                  </a:rPr>
                  <a:t>R&lt;U, F&gt;, U={A,B,C,D}, F</a:t>
                </a:r>
                <a:r>
                  <a:rPr lang="en-US" altLang="zh-CN" sz="2000" b="1">
                    <a:solidFill>
                      <a:srgbClr val="1F07CF"/>
                    </a:solidFill>
                    <a:latin typeface="Comic Sans MS" pitchFamily="66" charset="0"/>
                  </a:rPr>
                  <a:t>={A</a:t>
                </a:r>
                <a:r>
                  <a:rPr lang="en-US" altLang="zh-CN" sz="20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itchFamily="66" charset="0"/>
                  </a:rPr>
                  <a:t>C, C</a:t>
                </a:r>
                <a:r>
                  <a:rPr lang="en-US" altLang="zh-CN" sz="20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itchFamily="66" charset="0"/>
                  </a:rPr>
                  <a:t>A, B</a:t>
                </a:r>
                <a:r>
                  <a:rPr lang="en-US" altLang="zh-CN" sz="20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itchFamily="66" charset="0"/>
                  </a:rPr>
                  <a:t>AC, D</a:t>
                </a:r>
                <a:r>
                  <a:rPr lang="en-US" altLang="zh-CN" sz="20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itchFamily="66" charset="0"/>
                  </a:rPr>
                  <a:t>AC, BD</a:t>
                </a:r>
                <a:r>
                  <a:rPr lang="en-US" altLang="zh-CN" sz="2000" b="1">
                    <a:solidFill>
                      <a:srgbClr val="1F07CF"/>
                    </a:solidFill>
                    <a:latin typeface="Comic Sans MS"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itchFamily="66" charset="0"/>
                  </a:rPr>
                  <a:t>A</a:t>
                </a:r>
                <a:r>
                  <a:rPr lang="en-US" altLang="zh-CN" sz="2000" b="1" dirty="0">
                    <a:solidFill>
                      <a:srgbClr val="1F07CF"/>
                    </a:solidFill>
                    <a:latin typeface="Comic Sans MS" pitchFamily="66" charset="0"/>
                  </a:rPr>
                  <a:t>}. </a:t>
                </a:r>
              </a:p>
              <a:p>
                <a:pPr lvl="1"/>
                <a:r>
                  <a:rPr lang="en-US" altLang="zh-CN" sz="1600" dirty="0">
                    <a:solidFill>
                      <a:srgbClr val="FF0000"/>
                    </a:solidFill>
                    <a:latin typeface="Comic Sans MS" pitchFamily="66" charset="0"/>
                  </a:rPr>
                  <a:t>R is in which NF? Decompose R into 3NF, and the decomposition is dependency preserving and lossless-join</a:t>
                </a:r>
              </a:p>
              <a:p>
                <a:pPr marL="457200" lvl="1" indent="0">
                  <a:buNone/>
                </a:pPr>
                <a:r>
                  <a:rPr lang="en-US" altLang="zh-CN" sz="1600" dirty="0">
                    <a:latin typeface="Comic Sans MS" pitchFamily="66" charset="0"/>
                  </a:rPr>
                  <a:t>1) </a:t>
                </a:r>
                <a:r>
                  <a:rPr lang="en-US" altLang="zh-CN" sz="1600" b="1" dirty="0">
                    <a:solidFill>
                      <a:srgbClr val="FF0000"/>
                    </a:solidFill>
                    <a:latin typeface="Comic Sans MS" pitchFamily="66" charset="0"/>
                  </a:rPr>
                  <a:t>Fc</a:t>
                </a:r>
                <a:r>
                  <a:rPr lang="en-US" altLang="zh-CN" sz="1600" dirty="0">
                    <a:latin typeface="Comic Sans MS" pitchFamily="66" charset="0"/>
                  </a:rPr>
                  <a:t>={A</a:t>
                </a:r>
                <a:r>
                  <a:rPr lang="en-US" altLang="zh-CN" sz="1600" b="1" dirty="0">
                    <a:latin typeface="Comic Sans MS" pitchFamily="66" charset="0"/>
                    <a:ea typeface="华文中宋" panose="02010600040101010101" pitchFamily="2" charset="-122"/>
                    <a:sym typeface="Symbol" panose="05050102010706020507" pitchFamily="18" charset="2"/>
                  </a:rPr>
                  <a:t>  </a:t>
                </a:r>
                <a:r>
                  <a:rPr lang="en-US" altLang="zh-CN" sz="1600" dirty="0">
                    <a:latin typeface="Comic Sans MS" pitchFamily="66" charset="0"/>
                  </a:rPr>
                  <a:t>C, C</a:t>
                </a:r>
                <a:r>
                  <a:rPr lang="en-US" altLang="zh-CN" sz="1600" b="1" dirty="0">
                    <a:latin typeface="Comic Sans MS" pitchFamily="66" charset="0"/>
                    <a:ea typeface="华文中宋" panose="02010600040101010101" pitchFamily="2" charset="-122"/>
                    <a:sym typeface="Symbol" panose="05050102010706020507" pitchFamily="18" charset="2"/>
                  </a:rPr>
                  <a:t>  </a:t>
                </a:r>
                <a:r>
                  <a:rPr lang="en-US" altLang="zh-CN" sz="1600" dirty="0">
                    <a:latin typeface="Comic Sans MS" pitchFamily="66" charset="0"/>
                  </a:rPr>
                  <a:t>A, B</a:t>
                </a:r>
                <a:r>
                  <a:rPr lang="en-US" altLang="zh-CN" sz="1600" b="1" dirty="0">
                    <a:latin typeface="Comic Sans MS" pitchFamily="66" charset="0"/>
                    <a:ea typeface="华文中宋" panose="02010600040101010101" pitchFamily="2" charset="-122"/>
                    <a:sym typeface="Symbol" panose="05050102010706020507" pitchFamily="18" charset="2"/>
                  </a:rPr>
                  <a:t>  </a:t>
                </a:r>
                <a:r>
                  <a:rPr lang="en-US" altLang="zh-CN" sz="1600" dirty="0">
                    <a:latin typeface="Comic Sans MS" pitchFamily="66" charset="0"/>
                  </a:rPr>
                  <a:t>A, D</a:t>
                </a:r>
                <a:r>
                  <a:rPr lang="en-US" altLang="zh-CN" sz="1600" b="1" dirty="0">
                    <a:latin typeface="Comic Sans MS" pitchFamily="66" charset="0"/>
                    <a:ea typeface="华文中宋" panose="02010600040101010101" pitchFamily="2" charset="-122"/>
                    <a:sym typeface="Symbol" panose="05050102010706020507" pitchFamily="18" charset="2"/>
                  </a:rPr>
                  <a:t>  </a:t>
                </a:r>
                <a:r>
                  <a:rPr lang="en-US" altLang="zh-CN" sz="1600" dirty="0">
                    <a:latin typeface="Comic Sans MS" pitchFamily="66" charset="0"/>
                  </a:rPr>
                  <a:t>A}</a:t>
                </a:r>
              </a:p>
              <a:p>
                <a:pPr marL="457200" lvl="1" indent="0">
                  <a:buNone/>
                </a:pPr>
                <a:r>
                  <a:rPr lang="en-US" altLang="zh-CN" sz="1600" dirty="0">
                    <a:latin typeface="Comic Sans MS" pitchFamily="66" charset="0"/>
                  </a:rPr>
                  <a:t>2) </a:t>
                </a:r>
                <a:r>
                  <a:rPr lang="en-US" altLang="zh-CN" sz="1600" b="1" dirty="0">
                    <a:solidFill>
                      <a:srgbClr val="FF0000"/>
                    </a:solidFill>
                    <a:latin typeface="Comic Sans MS" pitchFamily="66" charset="0"/>
                  </a:rPr>
                  <a:t>Candidate keys</a:t>
                </a:r>
                <a:r>
                  <a:rPr lang="en-US" altLang="zh-CN" sz="1600" b="1" dirty="0">
                    <a:latin typeface="Comic Sans MS" pitchFamily="66" charset="0"/>
                  </a:rPr>
                  <a:t> </a:t>
                </a:r>
                <a:r>
                  <a:rPr lang="en-US" altLang="zh-CN" sz="1600" dirty="0">
                    <a:latin typeface="Comic Sans MS" pitchFamily="66" charset="0"/>
                  </a:rPr>
                  <a:t>of R</a:t>
                </a:r>
                <a:r>
                  <a:rPr lang="zh-CN" altLang="en-US" sz="1600" dirty="0">
                    <a:latin typeface="Comic Sans MS" pitchFamily="66" charset="0"/>
                  </a:rPr>
                  <a:t>：</a:t>
                </a:r>
                <a:r>
                  <a:rPr lang="en-US" altLang="zh-CN" sz="1600" dirty="0">
                    <a:latin typeface="Comic Sans MS" pitchFamily="66" charset="0"/>
                  </a:rPr>
                  <a:t>BD; key-attributes: B</a:t>
                </a:r>
                <a:r>
                  <a:rPr lang="zh-CN" altLang="en-US" sz="1600" dirty="0">
                    <a:latin typeface="Comic Sans MS" pitchFamily="66" charset="0"/>
                  </a:rPr>
                  <a:t>、</a:t>
                </a:r>
                <a:r>
                  <a:rPr lang="en-US" altLang="zh-CN" sz="1600" dirty="0">
                    <a:latin typeface="Comic Sans MS" pitchFamily="66" charset="0"/>
                  </a:rPr>
                  <a:t>D;</a:t>
                </a:r>
              </a:p>
              <a:p>
                <a:pPr lvl="2"/>
                <a:r>
                  <a:rPr lang="en-US" altLang="zh-CN" sz="1400" dirty="0">
                    <a:latin typeface="Comic Sans MS" pitchFamily="66" charset="0"/>
                  </a:rPr>
                  <a:t>For B</a:t>
                </a:r>
                <a:r>
                  <a:rPr lang="en-US" altLang="zh-CN" sz="1400" b="1" dirty="0">
                    <a:latin typeface="Comic Sans MS" pitchFamily="66" charset="0"/>
                    <a:ea typeface="华文中宋" panose="02010600040101010101" pitchFamily="2" charset="-122"/>
                    <a:sym typeface="Symbol" panose="05050102010706020507" pitchFamily="18" charset="2"/>
                  </a:rPr>
                  <a:t></a:t>
                </a:r>
                <a:r>
                  <a:rPr lang="en-US" altLang="zh-CN" sz="1400" dirty="0">
                    <a:latin typeface="Comic Sans MS" pitchFamily="66" charset="0"/>
                  </a:rPr>
                  <a:t>A and D</a:t>
                </a:r>
                <a:r>
                  <a:rPr lang="en-US" altLang="zh-CN" sz="1400" b="1" dirty="0">
                    <a:latin typeface="Comic Sans MS" pitchFamily="66" charset="0"/>
                    <a:ea typeface="华文中宋" panose="02010600040101010101" pitchFamily="2" charset="-122"/>
                    <a:sym typeface="Symbol" panose="05050102010706020507" pitchFamily="18" charset="2"/>
                  </a:rPr>
                  <a:t></a:t>
                </a:r>
                <a:r>
                  <a:rPr lang="en-US" altLang="zh-CN" sz="1400" dirty="0">
                    <a:latin typeface="Comic Sans MS" pitchFamily="66" charset="0"/>
                  </a:rPr>
                  <a:t>A, non-key attribute A is partial dependent on key BD, so R</a:t>
                </a:r>
                <a14:m>
                  <m:oMath xmlns:m="http://schemas.openxmlformats.org/officeDocument/2006/math">
                    <m:r>
                      <a:rPr lang="en-US" altLang="zh-CN" sz="1400" i="1" dirty="0">
                        <a:latin typeface="Cambria Math" panose="02040503050406030204" pitchFamily="18" charset="0"/>
                        <a:ea typeface="Cambria Math" panose="02040503050406030204" pitchFamily="18" charset="0"/>
                      </a:rPr>
                      <m:t>∉</m:t>
                    </m:r>
                  </m:oMath>
                </a14:m>
                <a:r>
                  <a:rPr lang="en-US" altLang="zh-CN" sz="1400" dirty="0">
                    <a:latin typeface="Comic Sans MS" pitchFamily="66" charset="0"/>
                  </a:rPr>
                  <a:t>2NF, </a:t>
                </a:r>
                <a:r>
                  <a:rPr lang="en-US" altLang="zh-CN" sz="1400" dirty="0">
                    <a:solidFill>
                      <a:srgbClr val="FF0000"/>
                    </a:solidFill>
                    <a:latin typeface="Comic Sans MS" pitchFamily="66" charset="0"/>
                  </a:rPr>
                  <a:t>R</a:t>
                </a:r>
                <a14:m>
                  <m:oMath xmlns:m="http://schemas.openxmlformats.org/officeDocument/2006/math">
                    <m:r>
                      <a:rPr lang="en-US" altLang="zh-CN" sz="1400" i="1">
                        <a:solidFill>
                          <a:srgbClr val="FF0000"/>
                        </a:solidFill>
                        <a:latin typeface="Cambria Math" panose="02040503050406030204" pitchFamily="18" charset="0"/>
                        <a:ea typeface="Cambria Math" panose="02040503050406030204" pitchFamily="18" charset="0"/>
                      </a:rPr>
                      <m:t>∈ </m:t>
                    </m:r>
                  </m:oMath>
                </a14:m>
                <a:r>
                  <a:rPr lang="en-US" altLang="zh-CN" sz="1400" dirty="0">
                    <a:solidFill>
                      <a:srgbClr val="FF0000"/>
                    </a:solidFill>
                    <a:latin typeface="Comic Sans MS" pitchFamily="66" charset="0"/>
                  </a:rPr>
                  <a:t>1NF</a:t>
                </a:r>
              </a:p>
              <a:p>
                <a:pPr marL="457200" lvl="1" indent="0">
                  <a:buNone/>
                </a:pPr>
                <a:r>
                  <a:rPr lang="en-US" altLang="zh-CN" sz="1600" dirty="0">
                    <a:latin typeface="Comic Sans MS" pitchFamily="66" charset="0"/>
                  </a:rPr>
                  <a:t>3) </a:t>
                </a:r>
                <a:r>
                  <a:rPr lang="en-US" altLang="zh-CN" sz="1600" b="1" dirty="0">
                    <a:solidFill>
                      <a:srgbClr val="FF0000"/>
                    </a:solidFill>
                    <a:latin typeface="Comic Sans MS" pitchFamily="66" charset="0"/>
                  </a:rPr>
                  <a:t>Decompose R into 3NF</a:t>
                </a:r>
                <a:r>
                  <a:rPr lang="zh-CN" altLang="en-US" sz="1600" dirty="0">
                    <a:latin typeface="Comic Sans MS" pitchFamily="66" charset="0"/>
                  </a:rPr>
                  <a:t>：</a:t>
                </a:r>
              </a:p>
              <a:p>
                <a:pPr lvl="2"/>
                <a:r>
                  <a:rPr lang="en-US" altLang="zh-CN" sz="1400" dirty="0">
                    <a:latin typeface="Comic Sans MS" pitchFamily="66" charset="0"/>
                  </a:rPr>
                  <a:t>All attributes exist in F, and does not exist X→A</a:t>
                </a:r>
                <a:r>
                  <a:rPr lang="en-US" altLang="zh-CN" sz="1400" dirty="0">
                    <a:latin typeface="Comic Sans MS" pitchFamily="66" charset="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 </m:t>
                    </m:r>
                  </m:oMath>
                </a14:m>
                <a:r>
                  <a:rPr lang="en-US" altLang="zh-CN" sz="1400" dirty="0">
                    <a:latin typeface="Comic Sans MS" pitchFamily="66" charset="0"/>
                  </a:rPr>
                  <a:t>F and XA=U</a:t>
                </a:r>
              </a:p>
              <a:p>
                <a:pPr lvl="2"/>
                <a:r>
                  <a:rPr lang="en-US" altLang="zh-CN" sz="1400" dirty="0">
                    <a:latin typeface="Comic Sans MS" pitchFamily="66" charset="0"/>
                  </a:rPr>
                  <a:t>So decompose R into (Same LHS attributes):</a:t>
                </a:r>
              </a:p>
              <a:p>
                <a:pPr lvl="3"/>
                <a:r>
                  <a:rPr lang="en-US" altLang="zh-CN" sz="1200" b="1" dirty="0">
                    <a:solidFill>
                      <a:srgbClr val="1F07CF"/>
                    </a:solidFill>
                    <a:latin typeface="Comic Sans MS" pitchFamily="66" charset="0"/>
                  </a:rPr>
                  <a:t>U1={A,C}, F1={ A</a:t>
                </a:r>
                <a:r>
                  <a:rPr lang="en-US" altLang="zh-CN" sz="1200" b="1" dirty="0">
                    <a:solidFill>
                      <a:srgbClr val="1F07CF"/>
                    </a:solidFill>
                    <a:latin typeface="Comic Sans MS"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itchFamily="66" charset="0"/>
                  </a:rPr>
                  <a:t>C, C</a:t>
                </a:r>
                <a:r>
                  <a:rPr lang="en-US" altLang="zh-CN" sz="1200" b="1" dirty="0">
                    <a:solidFill>
                      <a:srgbClr val="1F07CF"/>
                    </a:solidFill>
                    <a:latin typeface="Comic Sans MS"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itchFamily="66" charset="0"/>
                  </a:rPr>
                  <a:t>A }</a:t>
                </a:r>
              </a:p>
              <a:p>
                <a:pPr lvl="3"/>
                <a:r>
                  <a:rPr lang="en-US" altLang="zh-CN" sz="1200" b="1" dirty="0">
                    <a:solidFill>
                      <a:srgbClr val="1F07CF"/>
                    </a:solidFill>
                    <a:latin typeface="Comic Sans MS" pitchFamily="66" charset="0"/>
                  </a:rPr>
                  <a:t>U2={A,B}, F2={ B</a:t>
                </a:r>
                <a:r>
                  <a:rPr lang="en-US" altLang="zh-CN" sz="1200" b="1" dirty="0">
                    <a:solidFill>
                      <a:srgbClr val="1F07CF"/>
                    </a:solidFill>
                    <a:latin typeface="Comic Sans MS"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itchFamily="66" charset="0"/>
                  </a:rPr>
                  <a:t>A }</a:t>
                </a:r>
              </a:p>
              <a:p>
                <a:pPr lvl="3"/>
                <a:r>
                  <a:rPr lang="en-US" altLang="zh-CN" sz="1200" b="1" dirty="0">
                    <a:solidFill>
                      <a:srgbClr val="1F07CF"/>
                    </a:solidFill>
                    <a:latin typeface="Comic Sans MS" pitchFamily="66" charset="0"/>
                  </a:rPr>
                  <a:t>U3={A,D}, F3={ D</a:t>
                </a:r>
                <a:r>
                  <a:rPr lang="en-US" altLang="zh-CN" sz="1200" b="1" dirty="0">
                    <a:solidFill>
                      <a:srgbClr val="1F07CF"/>
                    </a:solidFill>
                    <a:latin typeface="Comic Sans MS"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itchFamily="66" charset="0"/>
                  </a:rPr>
                  <a:t>A }</a:t>
                </a:r>
              </a:p>
              <a:p>
                <a:pPr lvl="2"/>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itchFamily="66" charset="0"/>
                  </a:rPr>
                  <a:t>={R1&lt;U1,F1&gt;, R2&lt;U2,F2&gt;, R3&lt;U3,F3&gt;},</a:t>
                </a:r>
                <a:r>
                  <a:rPr lang="en-US" altLang="zh-CN" sz="1400" dirty="0">
                    <a:solidFill>
                      <a:srgbClr val="FF0000"/>
                    </a:solidFill>
                    <a:latin typeface="Comic Sans MS" pitchFamily="66" charset="0"/>
                  </a:rPr>
                  <a:t> </a:t>
                </a:r>
                <a:r>
                  <a:rPr lang="en-US" altLang="zh-CN" sz="1400" dirty="0">
                    <a:latin typeface="Comic Sans MS" pitchFamily="66" charset="0"/>
                  </a:rPr>
                  <a:t>the decomposition is </a:t>
                </a:r>
                <a:r>
                  <a:rPr lang="en-US" altLang="zh-CN" sz="1400" b="1" dirty="0">
                    <a:solidFill>
                      <a:srgbClr val="1F07CF"/>
                    </a:solidFill>
                    <a:latin typeface="Comic Sans MS" pitchFamily="66" charset="0"/>
                  </a:rPr>
                  <a:t>dependency preserving. </a:t>
                </a:r>
                <a:r>
                  <a:rPr lang="en-US" altLang="zh-CN" sz="1400" dirty="0">
                    <a:latin typeface="Comic Sans MS" pitchFamily="66" charset="0"/>
                  </a:rPr>
                  <a:t>But </a:t>
                </a:r>
                <a:r>
                  <a:rPr lang="en-US" altLang="zh-CN" sz="1400" b="1" dirty="0">
                    <a:solidFill>
                      <a:srgbClr val="FF0000"/>
                    </a:solidFill>
                    <a:latin typeface="Comic Sans MS" pitchFamily="66" charset="0"/>
                  </a:rPr>
                  <a:t>candidate key BD is not in any </a:t>
                </a:r>
                <a:r>
                  <a:rPr lang="en-US" altLang="zh-CN" sz="1400" b="1" dirty="0" err="1">
                    <a:solidFill>
                      <a:srgbClr val="FF0000"/>
                    </a:solidFill>
                    <a:latin typeface="Comic Sans MS" pitchFamily="66" charset="0"/>
                  </a:rPr>
                  <a:t>Ui</a:t>
                </a:r>
                <a:r>
                  <a:rPr lang="en-US" altLang="zh-CN" sz="1400" b="1" dirty="0">
                    <a:solidFill>
                      <a:srgbClr val="FF0000"/>
                    </a:solidFill>
                    <a:latin typeface="Comic Sans MS" pitchFamily="66" charset="0"/>
                  </a:rPr>
                  <a:t>, so </a:t>
                </a:r>
                <a:r>
                  <a:rPr lang="el-GR" altLang="zh-CN" sz="1400" b="1" dirty="0">
                    <a:solidFill>
                      <a:srgbClr val="FF0000"/>
                    </a:solidFill>
                    <a:latin typeface="Comic Sans MS" pitchFamily="66" charset="0"/>
                  </a:rPr>
                  <a:t>τ =ρ </a:t>
                </a:r>
                <a14:m>
                  <m:oMath xmlns:m="http://schemas.openxmlformats.org/officeDocument/2006/math">
                    <m:r>
                      <a:rPr lang="el-GR" altLang="zh-CN" sz="1400" b="1" i="1" dirty="0" smtClean="0">
                        <a:solidFill>
                          <a:srgbClr val="FF0000"/>
                        </a:solidFill>
                        <a:latin typeface="Cambria Math" panose="02040503050406030204" pitchFamily="18" charset="0"/>
                        <a:ea typeface="Cambria Math" panose="02040503050406030204" pitchFamily="18" charset="0"/>
                      </a:rPr>
                      <m:t>∪</m:t>
                    </m:r>
                  </m:oMath>
                </a14:m>
                <a:r>
                  <a:rPr lang="el-GR" altLang="zh-CN" sz="1400" b="1" dirty="0">
                    <a:solidFill>
                      <a:srgbClr val="FF0000"/>
                    </a:solidFill>
                    <a:latin typeface="Comic Sans MS" pitchFamily="66" charset="0"/>
                  </a:rPr>
                  <a:t> {</a:t>
                </a:r>
                <a:r>
                  <a:rPr lang="en-US" altLang="zh-CN" sz="1400" b="1" dirty="0">
                    <a:solidFill>
                      <a:srgbClr val="FF0000"/>
                    </a:solidFill>
                    <a:latin typeface="Comic Sans MS" pitchFamily="66" charset="0"/>
                  </a:rPr>
                  <a:t>R*&lt;</a:t>
                </a:r>
                <a:r>
                  <a:rPr lang="en-US" altLang="zh-CN" sz="1400" b="1" dirty="0" err="1">
                    <a:solidFill>
                      <a:srgbClr val="FF0000"/>
                    </a:solidFill>
                    <a:latin typeface="Comic Sans MS" pitchFamily="66" charset="0"/>
                  </a:rPr>
                  <a:t>X,Fx</a:t>
                </a:r>
                <a:r>
                  <a:rPr lang="en-US" altLang="zh-CN" sz="1400" b="1" dirty="0">
                    <a:solidFill>
                      <a:srgbClr val="FF0000"/>
                    </a:solidFill>
                    <a:latin typeface="Comic Sans MS" pitchFamily="66" charset="0"/>
                  </a:rPr>
                  <a:t>&gt;} = </a:t>
                </a:r>
                <a:r>
                  <a:rPr lang="el-GR" altLang="zh-CN" sz="1400" b="1" dirty="0">
                    <a:solidFill>
                      <a:srgbClr val="FF0000"/>
                    </a:solidFill>
                    <a:latin typeface="Comic Sans MS" pitchFamily="66" charset="0"/>
                  </a:rPr>
                  <a:t>ρ </a:t>
                </a:r>
                <a14:m>
                  <m:oMath xmlns:m="http://schemas.openxmlformats.org/officeDocument/2006/math">
                    <m:r>
                      <a:rPr lang="el-GR" altLang="zh-CN" sz="1400" b="1" i="1" dirty="0">
                        <a:solidFill>
                          <a:srgbClr val="FF0000"/>
                        </a:solidFill>
                        <a:latin typeface="Cambria Math" panose="02040503050406030204" pitchFamily="18" charset="0"/>
                        <a:ea typeface="Cambria Math" panose="02040503050406030204" pitchFamily="18" charset="0"/>
                      </a:rPr>
                      <m:t>∪</m:t>
                    </m:r>
                  </m:oMath>
                </a14:m>
                <a:r>
                  <a:rPr lang="el-GR" altLang="zh-CN" sz="1400" b="1" dirty="0">
                    <a:solidFill>
                      <a:srgbClr val="FF0000"/>
                    </a:solidFill>
                    <a:latin typeface="Comic Sans MS" pitchFamily="66" charset="0"/>
                  </a:rPr>
                  <a:t> {</a:t>
                </a:r>
                <a:r>
                  <a:rPr lang="en-US" altLang="zh-CN" sz="1400" b="1" dirty="0">
                    <a:solidFill>
                      <a:srgbClr val="FF0000"/>
                    </a:solidFill>
                    <a:latin typeface="Comic Sans MS" pitchFamily="66" charset="0"/>
                  </a:rPr>
                  <a:t>R4&lt;{B,D},</a:t>
                </a:r>
                <a:r>
                  <a:rPr lang="el-GR" altLang="zh-CN" sz="1400" b="1" dirty="0">
                    <a:solidFill>
                      <a:srgbClr val="FF0000"/>
                    </a:solidFill>
                    <a:latin typeface="Comic Sans MS" pitchFamily="66" charset="0"/>
                  </a:rPr>
                  <a:t>Φ&gt;}, </a:t>
                </a:r>
                <a:r>
                  <a:rPr lang="en-US" altLang="zh-CN" sz="1400" dirty="0">
                    <a:latin typeface="Comic Sans MS" pitchFamily="66" charset="0"/>
                  </a:rPr>
                  <a:t>and </a:t>
                </a:r>
                <a:r>
                  <a:rPr lang="el-GR" altLang="zh-CN" sz="1400" b="1" dirty="0">
                    <a:solidFill>
                      <a:srgbClr val="1F07CF"/>
                    </a:solidFill>
                    <a:latin typeface="Comic Sans MS" pitchFamily="66" charset="0"/>
                  </a:rPr>
                  <a:t>τ </a:t>
                </a:r>
                <a:r>
                  <a:rPr lang="en-US" altLang="zh-CN" sz="1400" b="1" dirty="0">
                    <a:solidFill>
                      <a:srgbClr val="1F07CF"/>
                    </a:solidFill>
                    <a:latin typeface="Comic Sans MS" pitchFamily="66" charset="0"/>
                  </a:rPr>
                  <a:t>is the decomposition that is dependency preserving </a:t>
                </a:r>
                <a:r>
                  <a:rPr lang="en-US" altLang="zh-CN" sz="1400" b="1">
                    <a:solidFill>
                      <a:srgbClr val="1F07CF"/>
                    </a:solidFill>
                    <a:latin typeface="Comic Sans MS" pitchFamily="66" charset="0"/>
                  </a:rPr>
                  <a:t>and lossless-join</a:t>
                </a:r>
                <a:endParaRPr lang="en-US" altLang="zh-CN" sz="1400" b="1" dirty="0">
                  <a:solidFill>
                    <a:srgbClr val="1F07CF"/>
                  </a:solidFill>
                  <a:latin typeface="Comic Sans MS" pitchFamily="66"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699542"/>
                <a:ext cx="8856984" cy="4320480"/>
              </a:xfrm>
              <a:blipFill rotWithShape="1">
                <a:blip r:embed="rId3"/>
                <a:stretch>
                  <a:fillRect l="-1032" t="-1836" r="-4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415258"/>
      </p:ext>
    </p:extLst>
  </p:cSld>
  <p:clrMapOvr>
    <a:masterClrMapping/>
  </p:clrMapOvr>
  <p:transition>
    <p:fade/>
  </p:transition>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1章 绪论.potx" id="{A4F0AC33-72D4-4097-837F-93641403082A}" vid="{4062CE69-8121-4E25-9D20-76EC1D6FDB85}"/>
    </a:ext>
  </a:extLst>
</a:theme>
</file>

<file path=ppt/theme/theme3.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32703</TotalTime>
  <Words>13761</Words>
  <Application>Microsoft Office PowerPoint</Application>
  <PresentationFormat>全屏显示(16:9)</PresentationFormat>
  <Paragraphs>1506</Paragraphs>
  <Slides>134</Slides>
  <Notes>35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134</vt:i4>
      </vt:variant>
    </vt:vector>
  </HeadingPairs>
  <TitlesOfParts>
    <vt:vector size="149" baseType="lpstr">
      <vt:lpstr>Monotype Sorts</vt:lpstr>
      <vt:lpstr>华文中宋</vt:lpstr>
      <vt:lpstr>宋体</vt:lpstr>
      <vt:lpstr>微软雅黑</vt:lpstr>
      <vt:lpstr>Arial</vt:lpstr>
      <vt:lpstr>Calibri</vt:lpstr>
      <vt:lpstr>Cambria Math</vt:lpstr>
      <vt:lpstr>Comic Sans MS</vt:lpstr>
      <vt:lpstr>Helvetica</vt:lpstr>
      <vt:lpstr>Times New Roman</vt:lpstr>
      <vt:lpstr>Trebuchet MS</vt:lpstr>
      <vt:lpstr>Wingdings</vt:lpstr>
      <vt:lpstr>默认设计模板</vt:lpstr>
      <vt:lpstr>2_Office 主题</vt:lpstr>
      <vt:lpstr>Photo Editor Photo</vt:lpstr>
      <vt:lpstr>PowerPoint 演示文稿</vt:lpstr>
      <vt:lpstr>Outline of the Course </vt:lpstr>
      <vt:lpstr>University Database</vt:lpstr>
      <vt:lpstr>University Database</vt:lpstr>
      <vt:lpstr>E-R Diagram for a Banking Enterprise</vt:lpstr>
      <vt:lpstr>The Banking Schema</vt:lpstr>
      <vt:lpstr>Outline</vt:lpstr>
      <vt:lpstr>Larger Relation Schema/更大的模式</vt:lpstr>
      <vt:lpstr>Smaller Relation Schema/更小的模式</vt:lpstr>
      <vt:lpstr>Good Relation Schema</vt:lpstr>
      <vt:lpstr>Outline</vt:lpstr>
      <vt:lpstr>Example</vt:lpstr>
      <vt:lpstr>Decomposition</vt:lpstr>
      <vt:lpstr>Example of Non Lossless-Join Decomposition </vt:lpstr>
      <vt:lpstr>Goal - Devise a Theory for the Following</vt:lpstr>
      <vt:lpstr>Functional Dependencies (函数依赖)</vt:lpstr>
      <vt:lpstr>Functional Dependencies (Cont.)</vt:lpstr>
      <vt:lpstr>Functional Dependencies (Cont.)</vt:lpstr>
      <vt:lpstr>Applications of Functional Dependencies</vt:lpstr>
      <vt:lpstr>Functional Dependencies (Cont.)</vt:lpstr>
      <vt:lpstr>Outline</vt:lpstr>
      <vt:lpstr>Closure of a Set of Functional Dependencies</vt:lpstr>
      <vt:lpstr>Closure of Functional Dependencies (Cont.)</vt:lpstr>
      <vt:lpstr>Example</vt:lpstr>
      <vt:lpstr>Procedure for Computing F^+</vt:lpstr>
      <vt:lpstr>F^+</vt:lpstr>
      <vt:lpstr>Outline</vt:lpstr>
      <vt:lpstr>Closure of Attribute Sets</vt:lpstr>
      <vt:lpstr>Example of Attribute Set Closure</vt:lpstr>
      <vt:lpstr>Example of Attribute Set Closure</vt:lpstr>
      <vt:lpstr>Applications of Attribute Closure</vt:lpstr>
      <vt:lpstr>Outline</vt:lpstr>
      <vt:lpstr>Canonical Cover (正则覆盖/最小覆盖)</vt:lpstr>
      <vt:lpstr>Extraneous Attributes (无关属性)</vt:lpstr>
      <vt:lpstr>Testing if an Attribute is Extraneous</vt:lpstr>
      <vt:lpstr>Canonical Cover</vt:lpstr>
      <vt:lpstr>Example of Computing a Canonical Cover</vt:lpstr>
      <vt:lpstr>Example of Computing a Canonical Cover</vt:lpstr>
      <vt:lpstr>Example of Computing a Canonical Cover</vt:lpstr>
      <vt:lpstr>Example of Computing a Canonical Cover</vt:lpstr>
      <vt:lpstr>More Examples</vt:lpstr>
      <vt:lpstr>Find Candidate Keys</vt:lpstr>
      <vt:lpstr>Find Candidate Keys (Cont.)</vt:lpstr>
      <vt:lpstr>Find Candidate Keys (Cont.)</vt:lpstr>
      <vt:lpstr>Find Candidate Keys (Cont.)</vt:lpstr>
      <vt:lpstr>Find Candidate Keys (Cont.)</vt:lpstr>
      <vt:lpstr>Find Candidate Keys (Cont.)</vt:lpstr>
      <vt:lpstr>Outline</vt:lpstr>
      <vt:lpstr>Goals of Normalization</vt:lpstr>
      <vt:lpstr>Decomposition</vt:lpstr>
      <vt:lpstr>Example of Non Lossless-Join Decomposition </vt:lpstr>
      <vt:lpstr>Example</vt:lpstr>
      <vt:lpstr>Example</vt:lpstr>
      <vt:lpstr>Test for Lossless-join Decomposition</vt:lpstr>
      <vt:lpstr>Test for Lossless-join Decomposition</vt:lpstr>
      <vt:lpstr>Example</vt:lpstr>
      <vt:lpstr>Test for Lossless-join Decomposition</vt:lpstr>
      <vt:lpstr>Example (cont.)</vt:lpstr>
      <vt:lpstr>Example of Non Lossless-Join Decomposition </vt:lpstr>
      <vt:lpstr>Example</vt:lpstr>
      <vt:lpstr>More Examples</vt:lpstr>
      <vt:lpstr>Outline</vt:lpstr>
      <vt:lpstr>Normalization using Functional Dependencies</vt:lpstr>
      <vt:lpstr>Testing for Dependency Preservation</vt:lpstr>
      <vt:lpstr>Example</vt:lpstr>
      <vt:lpstr>Outline</vt:lpstr>
      <vt:lpstr>Data Normalization (规范化)</vt:lpstr>
      <vt:lpstr>Well-structured Relations</vt:lpstr>
      <vt:lpstr>PowerPoint 演示文稿</vt:lpstr>
      <vt:lpstr>Atomic Domains and First Normal Form </vt:lpstr>
      <vt:lpstr>First Normal Form (1NF, Cont.)</vt:lpstr>
      <vt:lpstr>First Normal Form (1NF)</vt:lpstr>
      <vt:lpstr>PowerPoint 演示文稿</vt:lpstr>
      <vt:lpstr>Second Normal Form</vt:lpstr>
      <vt:lpstr>Functional Dependencies in Employee</vt:lpstr>
      <vt:lpstr>Decompose a Relation to 2nd Normal Form</vt:lpstr>
      <vt:lpstr>Third Normal Form</vt:lpstr>
      <vt:lpstr>Relation with Transitive Dependency</vt:lpstr>
      <vt:lpstr>Relation with Transitive Dependency</vt:lpstr>
      <vt:lpstr>Relation with Transitive Dependency</vt:lpstr>
      <vt:lpstr>Relations in 3NF</vt:lpstr>
      <vt:lpstr>Data Normalization</vt:lpstr>
      <vt:lpstr>Other Normal Forms </vt:lpstr>
      <vt:lpstr>Boyce-Codd Normal Form</vt:lpstr>
      <vt:lpstr>Example</vt:lpstr>
      <vt:lpstr>Testing for BCNF</vt:lpstr>
      <vt:lpstr>Testing for BCNF (Cont.)</vt:lpstr>
      <vt:lpstr>Testing Decomposition for BCNF</vt:lpstr>
      <vt:lpstr>BCNF Decomposition Algorithm</vt:lpstr>
      <vt:lpstr>Example</vt:lpstr>
      <vt:lpstr>Decomposition Tree</vt:lpstr>
      <vt:lpstr>BCNF and Dependency Preservation</vt:lpstr>
      <vt:lpstr>Third Normal Form: Motivation</vt:lpstr>
      <vt:lpstr>Third Normal Form</vt:lpstr>
      <vt:lpstr>3NF (Cont.)</vt:lpstr>
      <vt:lpstr>Testing for 3NF</vt:lpstr>
      <vt:lpstr>3NF Decomposition Algorithm</vt:lpstr>
      <vt:lpstr>3NF Decomposition Example 1</vt:lpstr>
      <vt:lpstr>3NF Decomposition Example 2</vt:lpstr>
      <vt:lpstr>Example</vt:lpstr>
      <vt:lpstr>Applying 3NF to Banker-info-schema</vt:lpstr>
      <vt:lpstr>Comparison of BCNF and 3NF</vt:lpstr>
      <vt:lpstr>Comparison of BCNF and 3NF (Cont.)</vt:lpstr>
      <vt:lpstr>Design Goals</vt:lpstr>
      <vt:lpstr>Design Goals (Cont.)</vt:lpstr>
      <vt:lpstr>Testing for FDs Across Relations</vt:lpstr>
      <vt:lpstr>Testing for FDs Across Relations (Cont.)</vt:lpstr>
      <vt:lpstr>Outline</vt:lpstr>
      <vt:lpstr>Multivalued Dependencies</vt:lpstr>
      <vt:lpstr>PowerPoint 演示文稿</vt:lpstr>
      <vt:lpstr>Multivalued Dependencies (Cont.)</vt:lpstr>
      <vt:lpstr>Multivalued Dependencies (MVDs)</vt:lpstr>
      <vt:lpstr>MVD (Cont.)</vt:lpstr>
      <vt:lpstr>MVD (Cont.)</vt:lpstr>
      <vt:lpstr>Example</vt:lpstr>
      <vt:lpstr>Example (Cont.)</vt:lpstr>
      <vt:lpstr>Use of Multivalued Dependencies</vt:lpstr>
      <vt:lpstr>Theory of MVDs</vt:lpstr>
      <vt:lpstr>Fourth Normal Form</vt:lpstr>
      <vt:lpstr>Restriction of Multivalued Dependencies</vt:lpstr>
      <vt:lpstr>4NF Decomposition Algorithm</vt:lpstr>
      <vt:lpstr>Example</vt:lpstr>
      <vt:lpstr>Further Normal Forms</vt:lpstr>
      <vt:lpstr>Outline</vt:lpstr>
      <vt:lpstr>Overall Database Design Process</vt:lpstr>
      <vt:lpstr>ER Model and Normalization</vt:lpstr>
      <vt:lpstr>Universal Relation Approach 泛关系</vt:lpstr>
      <vt:lpstr>Universal Relation Approach</vt:lpstr>
      <vt:lpstr>Universal Relation Approach (Cont.)</vt:lpstr>
      <vt:lpstr>Denormalization for Performance</vt:lpstr>
      <vt:lpstr>Other Design Issues</vt:lpstr>
      <vt:lpstr>Quiz</vt:lpstr>
      <vt:lpstr>Homework</vt:lpstr>
      <vt:lpstr>End of Lecture 7</vt:lpstr>
    </vt:vector>
  </TitlesOfParts>
  <Company>Global Intelligence Alliance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关珺 周</cp:lastModifiedBy>
  <cp:revision>2220</cp:revision>
  <dcterms:created xsi:type="dcterms:W3CDTF">2007-09-26T12:04:45Z</dcterms:created>
  <dcterms:modified xsi:type="dcterms:W3CDTF">2023-11-13T02:07:25Z</dcterms:modified>
</cp:coreProperties>
</file>